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75" r:id="rId3"/>
    <p:sldId id="260" r:id="rId4"/>
    <p:sldId id="259" r:id="rId5"/>
    <p:sldId id="286" r:id="rId6"/>
    <p:sldId id="261" r:id="rId7"/>
    <p:sldId id="257" r:id="rId8"/>
    <p:sldId id="262" r:id="rId9"/>
    <p:sldId id="263" r:id="rId10"/>
    <p:sldId id="276" r:id="rId11"/>
    <p:sldId id="277" r:id="rId12"/>
    <p:sldId id="278" r:id="rId13"/>
    <p:sldId id="279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D88B8-233E-4C06-A281-382D52825193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AF4BC-CAE3-4EC1-94C9-AD2322111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72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162820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62821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FA94C3-F97A-4C3C-8353-97B168C93651}" type="slidenum">
              <a:rPr lang="fr-FR" sz="1200"/>
              <a:pPr eaLnBrk="1" hangingPunct="1"/>
              <a:t>25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8627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14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45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46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0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19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39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103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8AA07A8-3B1D-4486-9A13-1C1B4F7FED89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7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HIBERNATE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9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Mapping</a:t>
            </a:r>
            <a:r>
              <a:rPr lang="fr-FR" dirty="0" smtClean="0"/>
              <a:t> à l’aide de fichiers </a:t>
            </a:r>
            <a:r>
              <a:rPr lang="fr-FR" dirty="0" err="1" smtClean="0"/>
              <a:t>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Soit la table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62" y="2125662"/>
            <a:ext cx="2446338" cy="25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Entity</a:t>
            </a:r>
            <a:r>
              <a:rPr lang="fr-FR" dirty="0" smtClean="0"/>
              <a:t>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37" y="2012950"/>
            <a:ext cx="4310063" cy="451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43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Roduits.hbm.xml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011362"/>
            <a:ext cx="7708900" cy="4300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2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Mise à jour du fichier de configuration </a:t>
            </a:r>
            <a:r>
              <a:rPr lang="fr-FR" sz="2800" dirty="0" err="1" smtClean="0"/>
              <a:t>hibernate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727324"/>
            <a:ext cx="9232899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Reverse Engineering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générer les classes à partir des tables?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5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1" dirty="0"/>
              <a:t>Installing Hibernate Tools in Eclipse IDE</a:t>
            </a:r>
            <a:br>
              <a:rPr lang="en-CA" b="1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032000"/>
            <a:ext cx="8521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choose </a:t>
            </a:r>
            <a:r>
              <a:rPr lang="en-CA" b="1" dirty="0" smtClean="0"/>
              <a:t>Hibernate </a:t>
            </a:r>
            <a:r>
              <a:rPr lang="en-CA" b="1" dirty="0"/>
              <a:t>Tools</a:t>
            </a:r>
            <a:r>
              <a:rPr lang="en-CA" dirty="0"/>
              <a:t> from the list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1" y="1957387"/>
            <a:ext cx="6159500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Confirm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28837"/>
            <a:ext cx="7493000" cy="4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Restart  Eclipse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695574"/>
            <a:ext cx="8115300" cy="2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Click </a:t>
            </a:r>
            <a:r>
              <a:rPr lang="en-CA" b="1" dirty="0"/>
              <a:t>Window &gt; Perspective &gt; Open Perspective…</a:t>
            </a:r>
            <a:r>
              <a:rPr lang="en-CA" dirty="0"/>
              <a:t> and choose </a:t>
            </a:r>
            <a:r>
              <a:rPr lang="en-CA" b="1" dirty="0"/>
              <a:t>Hibernate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600" y="2197100"/>
            <a:ext cx="4445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Rappel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fr-FR" b="1" dirty="0" smtClean="0"/>
              <a:t>HIBERNATE </a:t>
            </a:r>
            <a:r>
              <a:rPr lang="fr-FR" dirty="0" smtClean="0"/>
              <a:t>est un projet open source visant à proposer un outil de </a:t>
            </a:r>
            <a:r>
              <a:rPr lang="fr-FR" b="1" dirty="0" smtClean="0"/>
              <a:t>MAPPING</a:t>
            </a:r>
            <a:r>
              <a:rPr lang="fr-FR" dirty="0" smtClean="0"/>
              <a:t> entre les objets et des données stockées dans une base de données relationnelle.</a:t>
            </a:r>
          </a:p>
          <a:p>
            <a:pPr algn="just">
              <a:lnSpc>
                <a:spcPct val="170000"/>
              </a:lnSpc>
              <a:buNone/>
            </a:pPr>
            <a:endParaRPr lang="fr-FR" dirty="0" smtClean="0"/>
          </a:p>
          <a:p>
            <a:pPr algn="just">
              <a:lnSpc>
                <a:spcPct val="170000"/>
              </a:lnSpc>
              <a:buNone/>
            </a:pPr>
            <a:r>
              <a:rPr lang="fr-FR" dirty="0" smtClean="0"/>
              <a:t>Ce projet ne repose sur aucun standard mais il est très populaire notamment à cause de ses bonnes performances et de son ouverture avec de nombreuses bases de données</a:t>
            </a:r>
          </a:p>
          <a:p>
            <a:pPr algn="just">
              <a:lnSpc>
                <a:spcPct val="170000"/>
              </a:lnSpc>
              <a:buNone/>
            </a:pPr>
            <a:endParaRPr lang="fr-FR" dirty="0" smtClean="0"/>
          </a:p>
          <a:p>
            <a:pPr algn="just">
              <a:lnSpc>
                <a:spcPct val="170000"/>
              </a:lnSpc>
              <a:buNone/>
            </a:pPr>
            <a:r>
              <a:rPr lang="fr-FR" dirty="0" smtClean="0"/>
              <a:t>Les bases de données supportées sont les principale du marché: </a:t>
            </a:r>
            <a:r>
              <a:rPr lang="fr-FR" b="1" dirty="0" smtClean="0"/>
              <a:t>DB2</a:t>
            </a:r>
            <a:r>
              <a:rPr lang="fr-FR" dirty="0" smtClean="0"/>
              <a:t>, </a:t>
            </a:r>
            <a:r>
              <a:rPr lang="fr-FR" b="1" dirty="0" smtClean="0"/>
              <a:t>Oracle</a:t>
            </a:r>
            <a:r>
              <a:rPr lang="fr-FR" dirty="0" smtClean="0"/>
              <a:t>, </a:t>
            </a:r>
            <a:r>
              <a:rPr lang="fr-FR" b="1" dirty="0" smtClean="0"/>
              <a:t>MYSQL</a:t>
            </a:r>
            <a:r>
              <a:rPr lang="fr-FR" dirty="0" smtClean="0"/>
              <a:t>, </a:t>
            </a:r>
            <a:r>
              <a:rPr lang="fr-FR" b="1" dirty="0" err="1" smtClean="0"/>
              <a:t>PostgeSQL</a:t>
            </a:r>
            <a:r>
              <a:rPr lang="fr-FR" dirty="0" smtClean="0"/>
              <a:t>, </a:t>
            </a:r>
            <a:r>
              <a:rPr lang="fr-FR" b="1" dirty="0" smtClean="0"/>
              <a:t>Sybase</a:t>
            </a:r>
            <a:r>
              <a:rPr lang="fr-FR" dirty="0" smtClean="0"/>
              <a:t>, </a:t>
            </a:r>
            <a:r>
              <a:rPr lang="fr-FR" b="1" dirty="0" smtClean="0"/>
              <a:t>SQL</a:t>
            </a:r>
            <a:r>
              <a:rPr lang="fr-FR" dirty="0" smtClean="0"/>
              <a:t> </a:t>
            </a:r>
            <a:r>
              <a:rPr lang="fr-FR" b="1" dirty="0" smtClean="0"/>
              <a:t>Server</a:t>
            </a:r>
          </a:p>
          <a:p>
            <a:pPr algn="just">
              <a:lnSpc>
                <a:spcPct val="170000"/>
              </a:lnSpc>
              <a:buNone/>
            </a:pPr>
            <a:r>
              <a:rPr lang="fr-FR" dirty="0" smtClean="0"/>
              <a:t>.....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8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1" dirty="0"/>
              <a:t>Creating a New Hibernate Console Configuration</a:t>
            </a:r>
            <a:br>
              <a:rPr lang="en-CA" b="1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1933575"/>
            <a:ext cx="49815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err="1" smtClean="0"/>
              <a:t>Create</a:t>
            </a:r>
            <a:r>
              <a:rPr lang="fr-FR" sz="3600" dirty="0" smtClean="0"/>
              <a:t>  </a:t>
            </a:r>
            <a:r>
              <a:rPr lang="fr-FR" sz="3600" dirty="0" err="1" smtClean="0"/>
              <a:t>Hibernate</a:t>
            </a:r>
            <a:r>
              <a:rPr lang="fr-FR" sz="3600" dirty="0" smtClean="0"/>
              <a:t> reverse engineering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9" y="2054225"/>
            <a:ext cx="57912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Generating</a:t>
            </a:r>
            <a:r>
              <a:rPr lang="fr-FR" b="1" dirty="0"/>
              <a:t> Model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87" y="2238375"/>
            <a:ext cx="4543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Model </a:t>
            </a:r>
            <a:r>
              <a:rPr lang="fr-FR" b="1" dirty="0" smtClean="0"/>
              <a:t>Classes PROPERTIES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819275"/>
            <a:ext cx="9663024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 err="1"/>
              <a:t>Generate</a:t>
            </a:r>
            <a:r>
              <a:rPr lang="fr-FR" sz="2800" b="1" dirty="0"/>
              <a:t> EJB3 annotations</a:t>
            </a:r>
            <a:r>
              <a:rPr lang="fr-FR" sz="2800" dirty="0"/>
              <a:t> and </a:t>
            </a:r>
            <a:r>
              <a:rPr lang="fr-FR" sz="2800" b="1" dirty="0"/>
              <a:t>Domain code (.java)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1" y="1857375"/>
            <a:ext cx="9398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Trois types de requêtes SELECT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SQL</a:t>
            </a:r>
          </a:p>
          <a:p>
            <a:pPr lvl="1" eaLnBrk="1" hangingPunct="1"/>
            <a:r>
              <a:rPr lang="fr-FR" dirty="0" err="1" smtClean="0">
                <a:latin typeface="Courier New" pitchFamily="49" charset="0"/>
              </a:rPr>
              <a:t>sess.createSQLQuery</a:t>
            </a:r>
            <a:r>
              <a:rPr lang="fr-FR" dirty="0" smtClean="0">
                <a:latin typeface="Courier New" pitchFamily="49" charset="0"/>
              </a:rPr>
              <a:t>().</a:t>
            </a:r>
            <a:r>
              <a:rPr lang="fr-FR" dirty="0" err="1" smtClean="0">
                <a:latin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</a:rPr>
              <a:t>()</a:t>
            </a:r>
            <a:endParaRPr lang="fr-FR" dirty="0" smtClean="0"/>
          </a:p>
          <a:p>
            <a:pPr eaLnBrk="1" hangingPunct="1"/>
            <a:r>
              <a:rPr lang="fr-FR" dirty="0" smtClean="0"/>
              <a:t>HQL</a:t>
            </a:r>
          </a:p>
          <a:p>
            <a:pPr lvl="1" eaLnBrk="1" hangingPunct="1"/>
            <a:r>
              <a:rPr lang="fr-FR" dirty="0" err="1" smtClean="0">
                <a:latin typeface="Courier New" pitchFamily="49" charset="0"/>
              </a:rPr>
              <a:t>sess.createQuery</a:t>
            </a:r>
            <a:r>
              <a:rPr lang="fr-FR" dirty="0" smtClean="0">
                <a:latin typeface="Courier New" pitchFamily="49" charset="0"/>
              </a:rPr>
              <a:t>().</a:t>
            </a:r>
            <a:r>
              <a:rPr lang="fr-FR" dirty="0" err="1" smtClean="0">
                <a:latin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</a:rPr>
              <a:t>()</a:t>
            </a:r>
            <a:endParaRPr lang="fr-FR" dirty="0" smtClean="0"/>
          </a:p>
          <a:p>
            <a:pPr eaLnBrk="1" hangingPunct="1"/>
            <a:r>
              <a:rPr lang="fr-FR" dirty="0" err="1" smtClean="0"/>
              <a:t>Criteria</a:t>
            </a:r>
            <a:endParaRPr lang="fr-FR" dirty="0" smtClean="0"/>
          </a:p>
          <a:p>
            <a:pPr lvl="1" eaLnBrk="1" hangingPunct="1"/>
            <a:r>
              <a:rPr lang="fr-FR" dirty="0" err="1" smtClean="0">
                <a:latin typeface="Courier New" pitchFamily="49" charset="0"/>
              </a:rPr>
              <a:t>sess.createCriteria</a:t>
            </a:r>
            <a:r>
              <a:rPr lang="fr-FR" dirty="0" smtClean="0">
                <a:latin typeface="Courier New" pitchFamily="49" charset="0"/>
              </a:rPr>
              <a:t>().</a:t>
            </a:r>
            <a:r>
              <a:rPr lang="fr-FR" dirty="0" err="1" smtClean="0">
                <a:latin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593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C812BD-DA28-4893-BC11-FD4186DD54BB}" type="slidenum">
              <a:rPr lang="fr-FR" sz="1400"/>
              <a:pPr eaLnBrk="1" hangingPunct="1"/>
              <a:t>25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5095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SQL Natif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fr-FR" dirty="0"/>
              <a:t>La requête SQL la plus basique permet de récupérer une liste de (valeurs) scalaires</a:t>
            </a:r>
            <a:r>
              <a:rPr lang="fr-FR" dirty="0" smtClean="0"/>
              <a:t>.</a:t>
            </a:r>
          </a:p>
          <a:p>
            <a:pPr algn="just">
              <a:lnSpc>
                <a:spcPct val="200000"/>
              </a:lnSpc>
            </a:pPr>
            <a:endParaRPr lang="fr-FR" dirty="0"/>
          </a:p>
          <a:p>
            <a:pPr algn="just">
              <a:lnSpc>
                <a:spcPct val="200000"/>
              </a:lnSpc>
            </a:pPr>
            <a:r>
              <a:rPr lang="fr-FR" dirty="0" smtClean="0"/>
              <a:t>Ces </a:t>
            </a:r>
            <a:r>
              <a:rPr lang="fr-FR" dirty="0"/>
              <a:t>deux requêtes retourneront un tableau d'objets (Object[]) avec les valeurs scalaires de chacune des colonnes de la table CATS. </a:t>
            </a:r>
            <a:r>
              <a:rPr lang="fr-FR" b="1" dirty="0" err="1"/>
              <a:t>Hibernate</a:t>
            </a:r>
            <a:r>
              <a:rPr lang="fr-FR" dirty="0"/>
              <a:t> utilisera le </a:t>
            </a:r>
            <a:r>
              <a:rPr lang="fr-FR" b="1" dirty="0" err="1"/>
              <a:t>ResultSetMetadata</a:t>
            </a:r>
            <a:r>
              <a:rPr lang="fr-FR" dirty="0"/>
              <a:t> pour déduire l'ordre final et le type des valeurs scalaires retournées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12" y="2890837"/>
            <a:ext cx="9196388" cy="6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Sql</a:t>
            </a:r>
            <a:r>
              <a:rPr lang="fr-FR" dirty="0" smtClean="0"/>
              <a:t> natif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lnSpc>
                <a:spcPct val="250000"/>
              </a:lnSpc>
            </a:pPr>
            <a:r>
              <a:rPr lang="fr-FR" sz="2900" dirty="0" smtClean="0"/>
              <a:t>Pour éviter l’</a:t>
            </a:r>
            <a:r>
              <a:rPr lang="fr-FR" sz="2900" dirty="0" err="1" smtClean="0"/>
              <a:t>overhead</a:t>
            </a:r>
            <a:r>
              <a:rPr lang="fr-FR" sz="2900" dirty="0" smtClean="0"/>
              <a:t> lié à </a:t>
            </a:r>
            <a:r>
              <a:rPr lang="fr-FR" sz="2900" b="1" dirty="0" err="1" smtClean="0"/>
              <a:t>ResultSetMetaData</a:t>
            </a:r>
            <a:r>
              <a:rPr lang="fr-FR" sz="2900" dirty="0" smtClean="0"/>
              <a:t> ou simplement pour être implicite dans ce qui est retournée , vous pouvez utilisez </a:t>
            </a:r>
            <a:r>
              <a:rPr lang="fr-FR" sz="2900" b="1" dirty="0" err="1" smtClean="0"/>
              <a:t>addScalar</a:t>
            </a:r>
            <a:r>
              <a:rPr lang="fr-FR" sz="2900" dirty="0" smtClean="0"/>
              <a:t>().</a:t>
            </a:r>
          </a:p>
          <a:p>
            <a:pPr algn="just">
              <a:lnSpc>
                <a:spcPct val="250000"/>
              </a:lnSpc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>
              <a:lnSpc>
                <a:spcPct val="220000"/>
              </a:lnSpc>
            </a:pPr>
            <a:r>
              <a:rPr lang="fr-FR" sz="3500" dirty="0" smtClean="0"/>
              <a:t>Cette </a:t>
            </a:r>
            <a:r>
              <a:rPr lang="fr-FR" sz="3500" dirty="0"/>
              <a:t>requête spécifie :</a:t>
            </a:r>
          </a:p>
          <a:p>
            <a:pPr lvl="1">
              <a:lnSpc>
                <a:spcPct val="220000"/>
              </a:lnSpc>
            </a:pPr>
            <a:r>
              <a:rPr lang="fr-FR" sz="3500" dirty="0"/>
              <a:t>la chaîne de requêtes SQL</a:t>
            </a:r>
          </a:p>
          <a:p>
            <a:pPr lvl="1">
              <a:lnSpc>
                <a:spcPct val="220000"/>
              </a:lnSpc>
            </a:pPr>
            <a:r>
              <a:rPr lang="fr-FR" sz="3500" dirty="0"/>
              <a:t>les colonnes et les types retournés</a:t>
            </a:r>
          </a:p>
          <a:p>
            <a:pPr algn="just">
              <a:lnSpc>
                <a:spcPct val="250000"/>
              </a:lnSpc>
            </a:pPr>
            <a:endParaRPr lang="fr-FR" dirty="0" smtClean="0"/>
          </a:p>
          <a:p>
            <a:pPr algn="just">
              <a:lnSpc>
                <a:spcPct val="250000"/>
              </a:lnSpc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09" y="2578100"/>
            <a:ext cx="7708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HQL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err="1"/>
              <a:t>Hibernate</a:t>
            </a:r>
            <a:r>
              <a:rPr lang="fr-FR" dirty="0"/>
              <a:t> fournit un langage d'interrogation extrêmement puissant qui ressemble </a:t>
            </a:r>
            <a:r>
              <a:rPr lang="fr-FR" dirty="0" smtClean="0"/>
              <a:t>au </a:t>
            </a:r>
            <a:r>
              <a:rPr lang="fr-FR" dirty="0"/>
              <a:t>SQL. </a:t>
            </a:r>
            <a:r>
              <a:rPr lang="fr-FR" dirty="0" smtClean="0"/>
              <a:t>HQL </a:t>
            </a:r>
            <a:r>
              <a:rPr lang="fr-FR" dirty="0"/>
              <a:t>est totalement orienté objet, cernant des notions comme l'héritage, le polymorphisme et les associations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Il est sensible à la casse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8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Hql</a:t>
            </a:r>
            <a:r>
              <a:rPr lang="fr-FR" dirty="0" smtClean="0"/>
              <a:t> 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21" y="2335212"/>
            <a:ext cx="8372475" cy="31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Fiche Technique </a:t>
            </a:r>
            <a:r>
              <a:rPr lang="fr-FR" dirty="0" err="1" smtClean="0"/>
              <a:t>hibernate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916832"/>
            <a:ext cx="7128792" cy="460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0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Criteria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d'interrogation par </a:t>
            </a:r>
            <a:r>
              <a:rPr lang="fr-FR" dirty="0" smtClean="0"/>
              <a:t>critères.</a:t>
            </a:r>
          </a:p>
          <a:p>
            <a:r>
              <a:rPr lang="fr-FR" dirty="0"/>
              <a:t>Définition de critères de recherche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997200"/>
            <a:ext cx="71374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3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4" y="2060848"/>
            <a:ext cx="53285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5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 du noyau </a:t>
            </a:r>
            <a:r>
              <a:rPr lang="fr-FR" dirty="0" err="1"/>
              <a:t>Hibernate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7" y="2016124"/>
            <a:ext cx="8545513" cy="458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8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Gestion des dépendances par MAVEN 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302346"/>
            <a:ext cx="7219950" cy="3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Finalisation de la classe </a:t>
            </a:r>
            <a:r>
              <a:rPr lang="fr-FR" dirty="0" err="1" smtClean="0"/>
              <a:t>metier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850"/>
            <a:ext cx="10515600" cy="376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6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Operations CRUD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46" y="2346379"/>
            <a:ext cx="2817813" cy="558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46" y="3092091"/>
            <a:ext cx="2817813" cy="55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546" y="3741847"/>
            <a:ext cx="2817813" cy="4873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116" y="4411123"/>
            <a:ext cx="6339683" cy="6051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116" y="5258815"/>
            <a:ext cx="6339683" cy="5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Optimisation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1" y="2301874"/>
            <a:ext cx="2673896" cy="454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4" y="3264836"/>
            <a:ext cx="4638675" cy="17516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312" y="3264836"/>
            <a:ext cx="5005388" cy="17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905</TotalTime>
  <Words>344</Words>
  <Application>Microsoft Office PowerPoint</Application>
  <PresentationFormat>Grand écran</PresentationFormat>
  <Paragraphs>63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Calibri</vt:lpstr>
      <vt:lpstr>Corbel</vt:lpstr>
      <vt:lpstr>Courier New</vt:lpstr>
      <vt:lpstr>Times New Roman</vt:lpstr>
      <vt:lpstr>Wingdings</vt:lpstr>
      <vt:lpstr>À bandes</vt:lpstr>
      <vt:lpstr>HIBERNATE</vt:lpstr>
      <vt:lpstr>Rappel</vt:lpstr>
      <vt:lpstr>Fiche Technique hibernate</vt:lpstr>
      <vt:lpstr>ARCHITECTURE</vt:lpstr>
      <vt:lpstr>Architecture du noyau Hibernate</vt:lpstr>
      <vt:lpstr>Gestion des dépendances par MAVEN 2</vt:lpstr>
      <vt:lpstr>Finalisation de la classe metier</vt:lpstr>
      <vt:lpstr>Operations CRUD</vt:lpstr>
      <vt:lpstr>Optimisation</vt:lpstr>
      <vt:lpstr>Mapping à l’aide de fichiers xml</vt:lpstr>
      <vt:lpstr>Entity Produits</vt:lpstr>
      <vt:lpstr>Roduits.hbm.xml</vt:lpstr>
      <vt:lpstr>Mise à jour du fichier de configuration hibernate</vt:lpstr>
      <vt:lpstr>Reverse Engineering</vt:lpstr>
      <vt:lpstr>Installing Hibernate Tools in Eclipse IDE </vt:lpstr>
      <vt:lpstr>choose Hibernate Tools from the list</vt:lpstr>
      <vt:lpstr>Confirm</vt:lpstr>
      <vt:lpstr>Restart  Eclipse</vt:lpstr>
      <vt:lpstr>Click Window &gt; Perspective &gt; Open Perspective… and choose Hibernate</vt:lpstr>
      <vt:lpstr>Creating a New Hibernate Console Configuration </vt:lpstr>
      <vt:lpstr>Create  Hibernate reverse engineering</vt:lpstr>
      <vt:lpstr>Generating Model Classes</vt:lpstr>
      <vt:lpstr>Model Classes PROPERTIES</vt:lpstr>
      <vt:lpstr>Generate EJB3 annotations and Domain code (.java)</vt:lpstr>
      <vt:lpstr>Trois types de requêtes SELECT</vt:lpstr>
      <vt:lpstr>SQL Natif</vt:lpstr>
      <vt:lpstr>Sql natif (suite)</vt:lpstr>
      <vt:lpstr>HQL</vt:lpstr>
      <vt:lpstr>Hql exemple</vt:lpstr>
      <vt:lpstr>Criteria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HADDANE ISRAA</cp:lastModifiedBy>
  <cp:revision>21</cp:revision>
  <dcterms:created xsi:type="dcterms:W3CDTF">2019-10-20T22:32:24Z</dcterms:created>
  <dcterms:modified xsi:type="dcterms:W3CDTF">2023-01-19T21:22:26Z</dcterms:modified>
</cp:coreProperties>
</file>