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63" r:id="rId2"/>
    <p:sldId id="365" r:id="rId3"/>
    <p:sldId id="369" r:id="rId4"/>
    <p:sldId id="371" r:id="rId5"/>
    <p:sldId id="372" r:id="rId6"/>
    <p:sldId id="373" r:id="rId7"/>
    <p:sldId id="374" r:id="rId8"/>
    <p:sldId id="375" r:id="rId9"/>
    <p:sldId id="376" r:id="rId10"/>
    <p:sldId id="377" r:id="rId11"/>
    <p:sldId id="378" r:id="rId12"/>
    <p:sldId id="379"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303">
          <p15:clr>
            <a:srgbClr val="A4A3A4"/>
          </p15:clr>
        </p15:guide>
        <p15:guide id="3" orient="horz" pos="3528">
          <p15:clr>
            <a:srgbClr val="A4A3A4"/>
          </p15:clr>
        </p15:guide>
        <p15:guide id="4" orient="horz" pos="480">
          <p15:clr>
            <a:srgbClr val="A4A3A4"/>
          </p15:clr>
        </p15:guide>
        <p15:guide id="5" orient="horz" pos="666">
          <p15:clr>
            <a:srgbClr val="A4A3A4"/>
          </p15:clr>
        </p15:guide>
        <p15:guide id="6" pos="2880">
          <p15:clr>
            <a:srgbClr val="A4A3A4"/>
          </p15:clr>
        </p15:guide>
        <p15:guide id="7" pos="295">
          <p15:clr>
            <a:srgbClr val="A4A3A4"/>
          </p15:clr>
        </p15:guide>
        <p15:guide id="8" pos="1882">
          <p15:clr>
            <a:srgbClr val="A4A3A4"/>
          </p15:clr>
        </p15:guide>
        <p15:guide id="9" pos="5436">
          <p15:clr>
            <a:srgbClr val="A4A3A4"/>
          </p15:clr>
        </p15:guide>
        <p15:guide id="10" pos="1660">
          <p15:clr>
            <a:srgbClr val="A4A3A4"/>
          </p15:clr>
        </p15:guide>
        <p15:guide id="11" pos="1978">
          <p15:clr>
            <a:srgbClr val="A4A3A4"/>
          </p15:clr>
        </p15:guide>
        <p15:guide id="12" pos="2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447"/>
    <a:srgbClr val="E31A79"/>
    <a:srgbClr val="D7D7D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70" autoAdjust="0"/>
    <p:restoredTop sz="93934" autoAdjust="0"/>
  </p:normalViewPr>
  <p:slideViewPr>
    <p:cSldViewPr snapToGrid="0">
      <p:cViewPr varScale="1">
        <p:scale>
          <a:sx n="68" d="100"/>
          <a:sy n="68" d="100"/>
        </p:scale>
        <p:origin x="966" y="60"/>
      </p:cViewPr>
      <p:guideLst>
        <p:guide orient="horz" pos="1800"/>
        <p:guide orient="horz" pos="303"/>
        <p:guide orient="horz" pos="3528"/>
        <p:guide orient="horz" pos="480"/>
        <p:guide orient="horz" pos="666"/>
        <p:guide pos="2880"/>
        <p:guide pos="295"/>
        <p:guide pos="1882"/>
        <p:guide pos="5436"/>
        <p:guide pos="1660"/>
        <p:guide pos="1978"/>
        <p:guide pos="26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0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A4D3FF-F642-42A3-AE01-74A0CD36F435}" type="datetimeFigureOut">
              <a:rPr lang="fr-FR" smtClean="0"/>
              <a:pPr/>
              <a:t>23/10/2024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B8FC8-EA27-49AB-BAB2-48460077D103}" type="slidenum">
              <a:rPr lang="fr-FR" smtClean="0"/>
              <a:pPr/>
              <a:t>‹N°›</a:t>
            </a:fld>
            <a:endParaRPr lang="fr-FR"/>
          </a:p>
        </p:txBody>
      </p:sp>
    </p:spTree>
    <p:extLst>
      <p:ext uri="{BB962C8B-B14F-4D97-AF65-F5344CB8AC3E}">
        <p14:creationId xmlns:p14="http://schemas.microsoft.com/office/powerpoint/2010/main" val="2927975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A7A44-5A30-4951-8138-FC4D70BB7DC5}" type="datetimeFigureOut">
              <a:rPr lang="fr-FR" smtClean="0"/>
              <a:pPr/>
              <a:t>23/10/2024</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1F05F-99F1-4544-832D-EED61B9B4089}" type="slidenum">
              <a:rPr lang="fr-FR" smtClean="0"/>
              <a:pPr/>
              <a:t>‹N°›</a:t>
            </a:fld>
            <a:endParaRPr lang="fr-FR"/>
          </a:p>
        </p:txBody>
      </p:sp>
    </p:spTree>
    <p:extLst>
      <p:ext uri="{BB962C8B-B14F-4D97-AF65-F5344CB8AC3E}">
        <p14:creationId xmlns:p14="http://schemas.microsoft.com/office/powerpoint/2010/main" val="406826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81F05F-99F1-4544-832D-EED61B9B4089}" type="slidenum">
              <a:rPr lang="fr-FR" smtClean="0"/>
              <a:pPr/>
              <a:t>19</a:t>
            </a:fld>
            <a:endParaRPr lang="fr-FR"/>
          </a:p>
        </p:txBody>
      </p:sp>
    </p:spTree>
    <p:extLst>
      <p:ext uri="{BB962C8B-B14F-4D97-AF65-F5344CB8AC3E}">
        <p14:creationId xmlns:p14="http://schemas.microsoft.com/office/powerpoint/2010/main" val="240220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884" y="537940"/>
            <a:ext cx="8397228" cy="3600400"/>
          </a:xfrm>
        </p:spPr>
        <p:txBody>
          <a:bodyPr anchor="t" anchorCtr="0">
            <a:noAutofit/>
          </a:bodyPr>
          <a:lstStyle>
            <a:lvl1pPr algn="l">
              <a:lnSpc>
                <a:spcPts val="5000"/>
              </a:lnSpc>
              <a:defRPr sz="6600" b="1" cap="all" baseline="0">
                <a:solidFill>
                  <a:srgbClr val="344447"/>
                </a:solidFill>
                <a:latin typeface="Arial" pitchFamily="34" charset="0"/>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44972" y="3705004"/>
            <a:ext cx="8389316" cy="1460500"/>
          </a:xfrm>
        </p:spPr>
        <p:txBody>
          <a:bodyPr>
            <a:normAutofit/>
          </a:bodyPr>
          <a:lstStyle>
            <a:lvl1pPr marL="0" indent="0" algn="l">
              <a:lnSpc>
                <a:spcPts val="1500"/>
              </a:lnSpc>
              <a:buNone/>
              <a:defRPr sz="2000" b="1">
                <a:solidFill>
                  <a:srgbClr val="344447"/>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cxnSp>
        <p:nvCxnSpPr>
          <p:cNvPr id="8" name="Straight Connector 7"/>
          <p:cNvCxnSpPr/>
          <p:nvPr userDrawn="1"/>
        </p:nvCxnSpPr>
        <p:spPr>
          <a:xfrm flipV="1">
            <a:off x="5724128" y="3361556"/>
            <a:ext cx="2353444" cy="2353444"/>
          </a:xfrm>
          <a:prstGeom prst="line">
            <a:avLst/>
          </a:prstGeom>
          <a:ln>
            <a:solidFill>
              <a:srgbClr val="344447">
                <a:alpha val="14000"/>
              </a:srgb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81289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reen 1">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749921"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1934" y="598161"/>
            <a:ext cx="6003583" cy="4404717"/>
          </a:xfrm>
          <a:prstGeom prst="rect">
            <a:avLst/>
          </a:prstGeom>
        </p:spPr>
      </p:pic>
      <p:sp>
        <p:nvSpPr>
          <p:cNvPr id="10" name="Picture Placeholder 9"/>
          <p:cNvSpPr>
            <a:spLocks noGrp="1"/>
          </p:cNvSpPr>
          <p:nvPr>
            <p:ph type="pic" sz="quarter" idx="13"/>
          </p:nvPr>
        </p:nvSpPr>
        <p:spPr>
          <a:xfrm>
            <a:off x="3331066" y="977353"/>
            <a:ext cx="5104800" cy="3333600"/>
          </a:xfrm>
        </p:spPr>
        <p:txBody>
          <a:bodyPr/>
          <a:lstStyle/>
          <a:p>
            <a:endParaRPr lang="en-GB"/>
          </a:p>
        </p:txBody>
      </p:sp>
      <p:sp>
        <p:nvSpPr>
          <p:cNvPr id="12" name="Text Placeholder 11"/>
          <p:cNvSpPr>
            <a:spLocks noGrp="1"/>
          </p:cNvSpPr>
          <p:nvPr>
            <p:ph type="body" sz="quarter" idx="14"/>
          </p:nvPr>
        </p:nvSpPr>
        <p:spPr>
          <a:xfrm>
            <a:off x="472560" y="1511301"/>
            <a:ext cx="2162690" cy="236384"/>
          </a:xfrm>
          <a:solidFill>
            <a:srgbClr val="E31A79"/>
          </a:solidFill>
        </p:spPr>
        <p:txBody>
          <a:bodyPr tIns="32400" anchor="t" anchorCtr="0">
            <a:noAutofit/>
          </a:bodyPr>
          <a:lstStyle>
            <a:lvl1pPr marL="0" indent="0">
              <a:buNone/>
              <a:defRPr sz="1200" b="1" cap="all" baseline="0">
                <a:solidFill>
                  <a:schemeClr val="bg1"/>
                </a:solidFill>
                <a:latin typeface="Arial" pitchFamily="34" charset="0"/>
                <a:cs typeface="Arial" pitchFamily="34" charset="0"/>
              </a:defRPr>
            </a:lvl1pPr>
            <a:lvl2pPr marL="0" indent="0">
              <a:buNone/>
              <a:defRPr sz="1200" b="1" cap="all" baseline="0">
                <a:solidFill>
                  <a:schemeClr val="bg1"/>
                </a:solidFill>
                <a:latin typeface="Arial" pitchFamily="34" charset="0"/>
                <a:cs typeface="Arial" pitchFamily="34" charset="0"/>
              </a:defRPr>
            </a:lvl2pPr>
            <a:lvl3pPr marL="0" indent="0">
              <a:buNone/>
              <a:defRPr sz="1200" b="1" cap="all" baseline="0">
                <a:solidFill>
                  <a:schemeClr val="bg1"/>
                </a:solidFill>
                <a:latin typeface="Arial" pitchFamily="34" charset="0"/>
                <a:cs typeface="Arial" pitchFamily="34" charset="0"/>
              </a:defRPr>
            </a:lvl3pPr>
            <a:lvl4pPr marL="0" indent="0">
              <a:buNone/>
              <a:defRPr sz="1200" b="1" cap="all" baseline="0">
                <a:solidFill>
                  <a:schemeClr val="bg1"/>
                </a:solidFill>
                <a:latin typeface="Arial" pitchFamily="34" charset="0"/>
                <a:cs typeface="Arial" pitchFamily="34" charset="0"/>
              </a:defRPr>
            </a:lvl4pPr>
            <a:lvl5pPr marL="0" indent="0">
              <a:buNone/>
              <a:defRPr sz="1200" b="1" cap="all" baseline="0">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333324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owser">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749921"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12" name="Text Placeholder 11"/>
          <p:cNvSpPr>
            <a:spLocks noGrp="1"/>
          </p:cNvSpPr>
          <p:nvPr>
            <p:ph type="body" sz="quarter" idx="14"/>
          </p:nvPr>
        </p:nvSpPr>
        <p:spPr>
          <a:xfrm>
            <a:off x="472560" y="1511301"/>
            <a:ext cx="2162690" cy="236384"/>
          </a:xfrm>
          <a:solidFill>
            <a:srgbClr val="E31A79"/>
          </a:solidFill>
        </p:spPr>
        <p:txBody>
          <a:bodyPr tIns="32400" anchor="t" anchorCtr="0">
            <a:noAutofit/>
          </a:bodyPr>
          <a:lstStyle>
            <a:lvl1pPr marL="0" indent="0">
              <a:buNone/>
              <a:defRPr sz="1200" b="1" cap="all" baseline="0">
                <a:solidFill>
                  <a:schemeClr val="bg1"/>
                </a:solidFill>
                <a:latin typeface="Arial" pitchFamily="34" charset="0"/>
                <a:cs typeface="Arial" pitchFamily="34" charset="0"/>
              </a:defRPr>
            </a:lvl1pPr>
            <a:lvl2pPr marL="0" indent="0">
              <a:buNone/>
              <a:defRPr sz="1200" b="1" cap="all" baseline="0">
                <a:solidFill>
                  <a:schemeClr val="bg1"/>
                </a:solidFill>
                <a:latin typeface="Arial" pitchFamily="34" charset="0"/>
                <a:cs typeface="Arial" pitchFamily="34" charset="0"/>
              </a:defRPr>
            </a:lvl2pPr>
            <a:lvl3pPr marL="0" indent="0">
              <a:buNone/>
              <a:defRPr sz="1200" b="1" cap="all" baseline="0">
                <a:solidFill>
                  <a:schemeClr val="bg1"/>
                </a:solidFill>
                <a:latin typeface="Arial" pitchFamily="34" charset="0"/>
                <a:cs typeface="Arial" pitchFamily="34" charset="0"/>
              </a:defRPr>
            </a:lvl3pPr>
            <a:lvl4pPr marL="0" indent="0">
              <a:buNone/>
              <a:defRPr sz="1200" b="1" cap="all" baseline="0">
                <a:solidFill>
                  <a:schemeClr val="bg1"/>
                </a:solidFill>
                <a:latin typeface="Arial" pitchFamily="34" charset="0"/>
                <a:cs typeface="Arial" pitchFamily="34" charset="0"/>
              </a:defRPr>
            </a:lvl4pPr>
            <a:lvl5pPr marL="0" indent="0">
              <a:buNone/>
              <a:defRPr sz="1200" b="1" cap="all" baseline="0">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2423" y="654568"/>
            <a:ext cx="5753148" cy="4410000"/>
          </a:xfrm>
          <a:prstGeom prst="rect">
            <a:avLst/>
          </a:prstGeom>
        </p:spPr>
      </p:pic>
      <p:sp>
        <p:nvSpPr>
          <p:cNvPr id="11" name="Picture Placeholder 9"/>
          <p:cNvSpPr>
            <a:spLocks noGrp="1"/>
          </p:cNvSpPr>
          <p:nvPr>
            <p:ph type="pic" sz="quarter" idx="15"/>
          </p:nvPr>
        </p:nvSpPr>
        <p:spPr>
          <a:xfrm>
            <a:off x="3133724" y="1072022"/>
            <a:ext cx="5398217" cy="3890809"/>
          </a:xfrm>
        </p:spPr>
        <p:txBody>
          <a:bodyPr/>
          <a:lstStyle/>
          <a:p>
            <a:endParaRPr lang="en-GB"/>
          </a:p>
        </p:txBody>
      </p:sp>
    </p:spTree>
    <p:extLst>
      <p:ext uri="{BB962C8B-B14F-4D97-AF65-F5344CB8AC3E}">
        <p14:creationId xmlns:p14="http://schemas.microsoft.com/office/powerpoint/2010/main" val="11810737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41053730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333501"/>
            <a:ext cx="8229600" cy="3612231"/>
          </a:xfrm>
        </p:spPr>
        <p:txBody>
          <a:bodyPr/>
          <a:lstStyle>
            <a:lvl1pPr marL="0" indent="0">
              <a:buNone/>
              <a:defRPr>
                <a:solidFill>
                  <a:srgbClr val="344447"/>
                </a:solidFill>
              </a:defRPr>
            </a:lvl1pPr>
            <a:lvl2pPr marL="457200" indent="0">
              <a:buNone/>
              <a:defRPr>
                <a:solidFill>
                  <a:srgbClr val="344447"/>
                </a:solidFill>
              </a:defRPr>
            </a:lvl2pPr>
            <a:lvl3pPr marL="914400" indent="0">
              <a:buNone/>
              <a:defRPr>
                <a:solidFill>
                  <a:srgbClr val="344447"/>
                </a:solidFill>
              </a:defRPr>
            </a:lvl3pPr>
            <a:lvl4pPr marL="1371600" indent="0">
              <a:buNone/>
              <a:defRPr>
                <a:solidFill>
                  <a:srgbClr val="344447"/>
                </a:solidFill>
              </a:defRPr>
            </a:lvl4pPr>
            <a:lvl5pPr marL="1828800" indent="0">
              <a:buNone/>
              <a:defRPr>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rvices 2">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8" name="Text Placeholder 7"/>
          <p:cNvSpPr>
            <a:spLocks noGrp="1"/>
          </p:cNvSpPr>
          <p:nvPr>
            <p:ph type="body" sz="quarter" idx="13"/>
          </p:nvPr>
        </p:nvSpPr>
        <p:spPr>
          <a:xfrm rot="18900000">
            <a:off x="277536" y="274558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9" name="Text Placeholder 7"/>
          <p:cNvSpPr>
            <a:spLocks noGrp="1"/>
          </p:cNvSpPr>
          <p:nvPr>
            <p:ph type="body" sz="quarter" idx="14"/>
          </p:nvPr>
        </p:nvSpPr>
        <p:spPr>
          <a:xfrm rot="18900000">
            <a:off x="729853" y="262000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0" name="Text Placeholder 7"/>
          <p:cNvSpPr>
            <a:spLocks noGrp="1"/>
          </p:cNvSpPr>
          <p:nvPr>
            <p:ph type="body" sz="quarter" idx="15"/>
          </p:nvPr>
        </p:nvSpPr>
        <p:spPr>
          <a:xfrm rot="18900000">
            <a:off x="962296" y="271510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1" name="Text Placeholder 7"/>
          <p:cNvSpPr>
            <a:spLocks noGrp="1"/>
          </p:cNvSpPr>
          <p:nvPr>
            <p:ph type="body" sz="quarter" idx="16"/>
          </p:nvPr>
        </p:nvSpPr>
        <p:spPr>
          <a:xfrm rot="18900000">
            <a:off x="975623" y="302843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2" name="Text Placeholder 7"/>
          <p:cNvSpPr>
            <a:spLocks noGrp="1"/>
          </p:cNvSpPr>
          <p:nvPr>
            <p:ph type="body" sz="quarter" idx="17"/>
          </p:nvPr>
        </p:nvSpPr>
        <p:spPr>
          <a:xfrm rot="18900000">
            <a:off x="1505813" y="282757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3" name="Text Placeholder 7"/>
          <p:cNvSpPr>
            <a:spLocks noGrp="1"/>
          </p:cNvSpPr>
          <p:nvPr>
            <p:ph type="body" sz="quarter" idx="18"/>
          </p:nvPr>
        </p:nvSpPr>
        <p:spPr>
          <a:xfrm rot="18900000">
            <a:off x="1621631" y="303849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4" name="Text Placeholder 7"/>
          <p:cNvSpPr>
            <a:spLocks noGrp="1"/>
          </p:cNvSpPr>
          <p:nvPr>
            <p:ph type="body" sz="quarter" idx="19"/>
          </p:nvPr>
        </p:nvSpPr>
        <p:spPr>
          <a:xfrm rot="18900000">
            <a:off x="2080848" y="290681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5" name="Text Placeholder 7"/>
          <p:cNvSpPr>
            <a:spLocks noGrp="1"/>
          </p:cNvSpPr>
          <p:nvPr>
            <p:ph type="body" sz="quarter" idx="20"/>
          </p:nvPr>
        </p:nvSpPr>
        <p:spPr>
          <a:xfrm rot="18900000">
            <a:off x="2117335" y="319821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6" name="Text Placeholder 7"/>
          <p:cNvSpPr>
            <a:spLocks noGrp="1"/>
          </p:cNvSpPr>
          <p:nvPr>
            <p:ph type="body" sz="quarter" idx="21"/>
          </p:nvPr>
        </p:nvSpPr>
        <p:spPr>
          <a:xfrm rot="18900000">
            <a:off x="2706909" y="293455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7" name="Text Placeholder 7"/>
          <p:cNvSpPr>
            <a:spLocks noGrp="1"/>
          </p:cNvSpPr>
          <p:nvPr>
            <p:ph type="body" sz="quarter" idx="22"/>
          </p:nvPr>
        </p:nvSpPr>
        <p:spPr>
          <a:xfrm rot="18900000">
            <a:off x="3161778" y="280898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8" name="Text Placeholder 7"/>
          <p:cNvSpPr>
            <a:spLocks noGrp="1"/>
          </p:cNvSpPr>
          <p:nvPr>
            <p:ph type="body" sz="quarter" idx="23"/>
          </p:nvPr>
        </p:nvSpPr>
        <p:spPr>
          <a:xfrm rot="18900000">
            <a:off x="3243154" y="305769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9" name="Text Placeholder 7"/>
          <p:cNvSpPr>
            <a:spLocks noGrp="1"/>
          </p:cNvSpPr>
          <p:nvPr>
            <p:ph type="body" sz="quarter" idx="24"/>
          </p:nvPr>
        </p:nvSpPr>
        <p:spPr>
          <a:xfrm rot="18900000">
            <a:off x="3580199" y="3049168"/>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0" name="Text Placeholder 7"/>
          <p:cNvSpPr>
            <a:spLocks noGrp="1"/>
          </p:cNvSpPr>
          <p:nvPr>
            <p:ph type="body" sz="quarter" idx="25"/>
          </p:nvPr>
        </p:nvSpPr>
        <p:spPr>
          <a:xfrm rot="18900000">
            <a:off x="4213661"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1" name="Text Placeholder 7"/>
          <p:cNvSpPr>
            <a:spLocks noGrp="1"/>
          </p:cNvSpPr>
          <p:nvPr>
            <p:ph type="body" sz="quarter" idx="26"/>
          </p:nvPr>
        </p:nvSpPr>
        <p:spPr>
          <a:xfrm rot="18900000">
            <a:off x="4651532" y="263585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2" name="Text Placeholder 7"/>
          <p:cNvSpPr>
            <a:spLocks noGrp="1"/>
          </p:cNvSpPr>
          <p:nvPr>
            <p:ph type="body" sz="quarter" idx="27"/>
          </p:nvPr>
        </p:nvSpPr>
        <p:spPr>
          <a:xfrm rot="18900000">
            <a:off x="4996257" y="262030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3" name="Text Placeholder 7"/>
          <p:cNvSpPr>
            <a:spLocks noGrp="1"/>
          </p:cNvSpPr>
          <p:nvPr>
            <p:ph type="body" sz="quarter" idx="28"/>
          </p:nvPr>
        </p:nvSpPr>
        <p:spPr>
          <a:xfrm rot="18900000">
            <a:off x="5200247"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4" name="Text Placeholder 7"/>
          <p:cNvSpPr>
            <a:spLocks noGrp="1"/>
          </p:cNvSpPr>
          <p:nvPr>
            <p:ph type="body" sz="quarter" idx="29"/>
          </p:nvPr>
        </p:nvSpPr>
        <p:spPr>
          <a:xfrm rot="18900000">
            <a:off x="5613650" y="266358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5" name="Text Placeholder 7"/>
          <p:cNvSpPr>
            <a:spLocks noGrp="1"/>
          </p:cNvSpPr>
          <p:nvPr>
            <p:ph type="body" sz="quarter" idx="30"/>
          </p:nvPr>
        </p:nvSpPr>
        <p:spPr>
          <a:xfrm rot="18900000">
            <a:off x="6070730" y="253801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6" name="Text Placeholder 7"/>
          <p:cNvSpPr>
            <a:spLocks noGrp="1"/>
          </p:cNvSpPr>
          <p:nvPr>
            <p:ph type="body" sz="quarter" idx="31"/>
          </p:nvPr>
        </p:nvSpPr>
        <p:spPr>
          <a:xfrm rot="18900000">
            <a:off x="6305725" y="263310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7" name="Text Placeholder 7"/>
          <p:cNvSpPr>
            <a:spLocks noGrp="1"/>
          </p:cNvSpPr>
          <p:nvPr>
            <p:ph type="body" sz="quarter" idx="32"/>
          </p:nvPr>
        </p:nvSpPr>
        <p:spPr>
          <a:xfrm rot="18900000">
            <a:off x="6285028" y="298302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8" name="Text Placeholder 7"/>
          <p:cNvSpPr>
            <a:spLocks noGrp="1"/>
          </p:cNvSpPr>
          <p:nvPr>
            <p:ph type="body" sz="quarter" idx="33"/>
          </p:nvPr>
        </p:nvSpPr>
        <p:spPr>
          <a:xfrm rot="18900000">
            <a:off x="6727510" y="2869938"/>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9" name="Text Placeholder 7"/>
          <p:cNvSpPr>
            <a:spLocks noGrp="1"/>
          </p:cNvSpPr>
          <p:nvPr>
            <p:ph type="body" sz="quarter" idx="34"/>
          </p:nvPr>
        </p:nvSpPr>
        <p:spPr>
          <a:xfrm rot="18900000">
            <a:off x="7182379"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0" name="Text Placeholder 7"/>
          <p:cNvSpPr>
            <a:spLocks noGrp="1"/>
          </p:cNvSpPr>
          <p:nvPr>
            <p:ph type="body" sz="quarter" idx="35"/>
          </p:nvPr>
        </p:nvSpPr>
        <p:spPr>
          <a:xfrm rot="18900000">
            <a:off x="-1295110" y="267121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1" name="Text Placeholder 7"/>
          <p:cNvSpPr>
            <a:spLocks noGrp="1"/>
          </p:cNvSpPr>
          <p:nvPr>
            <p:ph type="body" sz="quarter" idx="36"/>
          </p:nvPr>
        </p:nvSpPr>
        <p:spPr>
          <a:xfrm rot="18900000">
            <a:off x="-1060115" y="276630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2" name="Text Placeholder 7"/>
          <p:cNvSpPr>
            <a:spLocks noGrp="1"/>
          </p:cNvSpPr>
          <p:nvPr>
            <p:ph type="body" sz="quarter" idx="37"/>
          </p:nvPr>
        </p:nvSpPr>
        <p:spPr>
          <a:xfrm rot="18900000">
            <a:off x="-649215" y="268462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3" name="Text Placeholder 7"/>
          <p:cNvSpPr>
            <a:spLocks noGrp="1"/>
          </p:cNvSpPr>
          <p:nvPr>
            <p:ph type="body" sz="quarter" idx="38"/>
          </p:nvPr>
        </p:nvSpPr>
        <p:spPr>
          <a:xfrm rot="18900000">
            <a:off x="-638330" y="300313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4" name="Text Placeholder 7"/>
          <p:cNvSpPr>
            <a:spLocks noGrp="1"/>
          </p:cNvSpPr>
          <p:nvPr>
            <p:ph type="body" sz="quarter" idx="39"/>
          </p:nvPr>
        </p:nvSpPr>
        <p:spPr>
          <a:xfrm rot="18900000">
            <a:off x="-183461" y="287877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5" name="Text Placeholder 7"/>
          <p:cNvSpPr>
            <a:spLocks noGrp="1"/>
          </p:cNvSpPr>
          <p:nvPr>
            <p:ph type="body" sz="quarter" idx="40"/>
          </p:nvPr>
        </p:nvSpPr>
        <p:spPr>
          <a:xfrm rot="18900000">
            <a:off x="7686162" y="257367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6" name="Text Placeholder 7"/>
          <p:cNvSpPr>
            <a:spLocks noGrp="1"/>
          </p:cNvSpPr>
          <p:nvPr>
            <p:ph type="body" sz="quarter" idx="41"/>
          </p:nvPr>
        </p:nvSpPr>
        <p:spPr>
          <a:xfrm rot="18900000">
            <a:off x="7767538" y="282239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7" name="Text Placeholder 7"/>
          <p:cNvSpPr>
            <a:spLocks noGrp="1"/>
          </p:cNvSpPr>
          <p:nvPr>
            <p:ph type="body" sz="quarter" idx="42"/>
          </p:nvPr>
        </p:nvSpPr>
        <p:spPr>
          <a:xfrm rot="18900000">
            <a:off x="8104583" y="281386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8" name="Text Placeholder 7"/>
          <p:cNvSpPr>
            <a:spLocks noGrp="1"/>
          </p:cNvSpPr>
          <p:nvPr>
            <p:ph type="body" sz="quarter" idx="43"/>
          </p:nvPr>
        </p:nvSpPr>
        <p:spPr>
          <a:xfrm rot="18900000">
            <a:off x="8738045" y="251027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2" name="Title 1"/>
          <p:cNvSpPr>
            <a:spLocks noGrp="1"/>
          </p:cNvSpPr>
          <p:nvPr>
            <p:ph type="title"/>
          </p:nvPr>
        </p:nvSpPr>
        <p:spPr>
          <a:xfrm>
            <a:off x="360669" y="462634"/>
            <a:ext cx="8229600" cy="952500"/>
          </a:xfrm>
        </p:spPr>
        <p:txBody>
          <a:bodyPr/>
          <a:lstStyle>
            <a:lvl1pPr>
              <a:lnSpc>
                <a:spcPts val="2300"/>
              </a:lnSpc>
              <a:defRPr/>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FA52E8A4-B6C8-4346-ADD1-84C6930EF6A5}" type="datetimeFigureOut">
              <a:rPr lang="en-GB" smtClean="0"/>
              <a:pPr/>
              <a:t>23/10/2024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A56ABA4-253D-44E9-97A8-82E0FB6AF783}" type="slidenum">
              <a:rPr lang="en-GB" smtClean="0"/>
              <a:pPr/>
              <a:t>‹N°›</a:t>
            </a:fld>
            <a:endParaRPr lang="en-GB" dirty="0"/>
          </a:p>
        </p:txBody>
      </p:sp>
      <p:sp>
        <p:nvSpPr>
          <p:cNvPr id="6" name="Text Placeholder 16"/>
          <p:cNvSpPr>
            <a:spLocks noGrp="1"/>
          </p:cNvSpPr>
          <p:nvPr>
            <p:ph type="body" sz="quarter" idx="19" hasCustomPrompt="1"/>
          </p:nvPr>
        </p:nvSpPr>
        <p:spPr>
          <a:xfrm>
            <a:off x="448462" y="1414800"/>
            <a:ext cx="251618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7" name="Text Placeholder 16"/>
          <p:cNvSpPr>
            <a:spLocks noGrp="1"/>
          </p:cNvSpPr>
          <p:nvPr>
            <p:ph type="body" sz="quarter" idx="20" hasCustomPrompt="1"/>
          </p:nvPr>
        </p:nvSpPr>
        <p:spPr>
          <a:xfrm>
            <a:off x="448462" y="1737083"/>
            <a:ext cx="3730251"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8" name="Text Placeholder 16"/>
          <p:cNvSpPr>
            <a:spLocks noGrp="1"/>
          </p:cNvSpPr>
          <p:nvPr>
            <p:ph type="body" sz="quarter" idx="21" hasCustomPrompt="1"/>
          </p:nvPr>
        </p:nvSpPr>
        <p:spPr>
          <a:xfrm>
            <a:off x="448463" y="2064129"/>
            <a:ext cx="306902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9" name="Text Placeholder 16"/>
          <p:cNvSpPr>
            <a:spLocks noGrp="1"/>
          </p:cNvSpPr>
          <p:nvPr>
            <p:ph type="body" sz="quarter" idx="22" hasCustomPrompt="1"/>
          </p:nvPr>
        </p:nvSpPr>
        <p:spPr>
          <a:xfrm>
            <a:off x="448462" y="2391175"/>
            <a:ext cx="412353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0" name="Text Placeholder 16"/>
          <p:cNvSpPr>
            <a:spLocks noGrp="1"/>
          </p:cNvSpPr>
          <p:nvPr>
            <p:ph type="body" sz="quarter" idx="23" hasCustomPrompt="1"/>
          </p:nvPr>
        </p:nvSpPr>
        <p:spPr>
          <a:xfrm>
            <a:off x="448462" y="2713458"/>
            <a:ext cx="3924435"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1" name="Text Placeholder 16"/>
          <p:cNvSpPr>
            <a:spLocks noGrp="1"/>
          </p:cNvSpPr>
          <p:nvPr>
            <p:ph type="body" sz="quarter" idx="24" hasCustomPrompt="1"/>
          </p:nvPr>
        </p:nvSpPr>
        <p:spPr>
          <a:xfrm>
            <a:off x="448462" y="3035741"/>
            <a:ext cx="2691613"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2" name="Text Placeholder 16"/>
          <p:cNvSpPr>
            <a:spLocks noGrp="1"/>
          </p:cNvSpPr>
          <p:nvPr>
            <p:ph type="body" sz="quarter" idx="25" hasCustomPrompt="1"/>
          </p:nvPr>
        </p:nvSpPr>
        <p:spPr>
          <a:xfrm>
            <a:off x="448462" y="3358024"/>
            <a:ext cx="340086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3" name="Text Placeholder 16"/>
          <p:cNvSpPr>
            <a:spLocks noGrp="1"/>
          </p:cNvSpPr>
          <p:nvPr>
            <p:ph type="body" sz="quarter" idx="26" hasCustomPrompt="1"/>
          </p:nvPr>
        </p:nvSpPr>
        <p:spPr>
          <a:xfrm>
            <a:off x="448462" y="3680307"/>
            <a:ext cx="308377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4" name="Text Placeholder 16"/>
          <p:cNvSpPr>
            <a:spLocks noGrp="1"/>
          </p:cNvSpPr>
          <p:nvPr>
            <p:ph type="body" sz="quarter" idx="27" hasCustomPrompt="1"/>
          </p:nvPr>
        </p:nvSpPr>
        <p:spPr>
          <a:xfrm>
            <a:off x="448462" y="4007350"/>
            <a:ext cx="234635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5" name="Text Placeholder 8"/>
          <p:cNvSpPr>
            <a:spLocks noGrp="1"/>
          </p:cNvSpPr>
          <p:nvPr>
            <p:ph type="body" sz="quarter" idx="13"/>
          </p:nvPr>
        </p:nvSpPr>
        <p:spPr>
          <a:xfrm>
            <a:off x="5163207" y="1335087"/>
            <a:ext cx="3466443" cy="3686229"/>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100689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70114" y="1088571"/>
            <a:ext cx="8229600" cy="3857161"/>
          </a:xfrm>
        </p:spPr>
        <p:txBody>
          <a:bodyPr/>
          <a:lstStyle>
            <a:lvl1pPr marL="0" indent="0">
              <a:spcAft>
                <a:spcPts val="300"/>
              </a:spcAft>
              <a:buNone/>
              <a:defRPr>
                <a:solidFill>
                  <a:srgbClr val="344447"/>
                </a:solidFill>
                <a:latin typeface="Arial" pitchFamily="34" charset="0"/>
                <a:cs typeface="Arial" pitchFamily="34" charset="0"/>
              </a:defRPr>
            </a:lvl1pPr>
            <a:lvl2pPr marL="457200" indent="0">
              <a:spcAft>
                <a:spcPts val="300"/>
              </a:spcAft>
              <a:buNone/>
              <a:defRPr>
                <a:solidFill>
                  <a:srgbClr val="344447"/>
                </a:solidFill>
                <a:latin typeface="Arial" pitchFamily="34" charset="0"/>
                <a:cs typeface="Arial" pitchFamily="34" charset="0"/>
              </a:defRPr>
            </a:lvl2pPr>
            <a:lvl3pPr marL="914400" indent="0">
              <a:spcAft>
                <a:spcPts val="300"/>
              </a:spcAft>
              <a:buNone/>
              <a:defRPr>
                <a:solidFill>
                  <a:srgbClr val="344447"/>
                </a:solidFill>
                <a:latin typeface="Arial" pitchFamily="34" charset="0"/>
                <a:cs typeface="Arial" pitchFamily="34" charset="0"/>
              </a:defRPr>
            </a:lvl3pPr>
            <a:lvl4pPr marL="1371600" indent="0">
              <a:spcAft>
                <a:spcPts val="300"/>
              </a:spcAft>
              <a:buNone/>
              <a:defRPr>
                <a:solidFill>
                  <a:srgbClr val="344447"/>
                </a:solidFill>
                <a:latin typeface="Arial" pitchFamily="34" charset="0"/>
                <a:cs typeface="Arial" pitchFamily="34" charset="0"/>
              </a:defRPr>
            </a:lvl4pPr>
            <a:lvl5pPr marL="1828800" indent="0">
              <a:spcAft>
                <a:spcPts val="300"/>
              </a:spcAft>
              <a:buNone/>
              <a:defRPr>
                <a:solidFill>
                  <a:srgbClr val="344447"/>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5366657"/>
            <a:ext cx="2133600" cy="234573"/>
          </a:xfrm>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a:xfrm>
            <a:off x="3124200" y="5366657"/>
            <a:ext cx="2895600" cy="234573"/>
          </a:xfrm>
        </p:spPr>
        <p:txBody>
          <a:bodyPr/>
          <a:lstStyle/>
          <a:p>
            <a:endParaRPr lang="en-GB" dirty="0"/>
          </a:p>
        </p:txBody>
      </p:sp>
      <p:sp>
        <p:nvSpPr>
          <p:cNvPr id="6" name="Slide Number Placeholder 5"/>
          <p:cNvSpPr>
            <a:spLocks noGrp="1"/>
          </p:cNvSpPr>
          <p:nvPr>
            <p:ph type="sldNum" sz="quarter" idx="12"/>
          </p:nvPr>
        </p:nvSpPr>
        <p:spPr>
          <a:xfrm>
            <a:off x="6553200" y="5355771"/>
            <a:ext cx="2133600" cy="245459"/>
          </a:xfrm>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21450539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2521978" y="133350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9" name="Text Placeholder 8"/>
          <p:cNvSpPr>
            <a:spLocks noGrp="1"/>
          </p:cNvSpPr>
          <p:nvPr>
            <p:ph type="body" sz="quarter" idx="13"/>
          </p:nvPr>
        </p:nvSpPr>
        <p:spPr>
          <a:xfrm>
            <a:off x="5412964" y="133508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2" name="Content Placeholder 2"/>
          <p:cNvSpPr>
            <a:spLocks noGrp="1"/>
          </p:cNvSpPr>
          <p:nvPr>
            <p:ph idx="15"/>
          </p:nvPr>
        </p:nvSpPr>
        <p:spPr>
          <a:xfrm>
            <a:off x="2519524" y="324095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3" name="Text Placeholder 8"/>
          <p:cNvSpPr>
            <a:spLocks noGrp="1"/>
          </p:cNvSpPr>
          <p:nvPr>
            <p:ph type="body" sz="quarter" idx="16"/>
          </p:nvPr>
        </p:nvSpPr>
        <p:spPr>
          <a:xfrm>
            <a:off x="5410510" y="324254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202273" y="16846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9" name="Text Placeholder 8"/>
          <p:cNvSpPr>
            <a:spLocks noGrp="1"/>
          </p:cNvSpPr>
          <p:nvPr>
            <p:ph type="body" sz="quarter" idx="13"/>
          </p:nvPr>
        </p:nvSpPr>
        <p:spPr>
          <a:xfrm>
            <a:off x="6093259" y="168620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2" name="Content Placeholder 2"/>
          <p:cNvSpPr>
            <a:spLocks noGrp="1"/>
          </p:cNvSpPr>
          <p:nvPr>
            <p:ph idx="15"/>
          </p:nvPr>
        </p:nvSpPr>
        <p:spPr>
          <a:xfrm>
            <a:off x="3199819" y="35628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3" name="Text Placeholder 8"/>
          <p:cNvSpPr>
            <a:spLocks noGrp="1"/>
          </p:cNvSpPr>
          <p:nvPr>
            <p:ph type="body" sz="quarter" idx="16"/>
          </p:nvPr>
        </p:nvSpPr>
        <p:spPr>
          <a:xfrm>
            <a:off x="6090805" y="356440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1" name="Content Placeholder 2"/>
          <p:cNvSpPr>
            <a:spLocks noGrp="1"/>
          </p:cNvSpPr>
          <p:nvPr>
            <p:ph idx="17"/>
          </p:nvPr>
        </p:nvSpPr>
        <p:spPr>
          <a:xfrm>
            <a:off x="361042" y="16907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4" name="Content Placeholder 2"/>
          <p:cNvSpPr>
            <a:spLocks noGrp="1"/>
          </p:cNvSpPr>
          <p:nvPr>
            <p:ph idx="18"/>
          </p:nvPr>
        </p:nvSpPr>
        <p:spPr>
          <a:xfrm>
            <a:off x="358588" y="35689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7" name="Text Placeholder 16"/>
          <p:cNvSpPr>
            <a:spLocks noGrp="1"/>
          </p:cNvSpPr>
          <p:nvPr>
            <p:ph type="body" sz="quarter" idx="19" hasCustomPrompt="1"/>
          </p:nvPr>
        </p:nvSpPr>
        <p:spPr>
          <a:xfrm>
            <a:off x="358775" y="1408395"/>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8" name="Text Placeholder 16"/>
          <p:cNvSpPr>
            <a:spLocks noGrp="1"/>
          </p:cNvSpPr>
          <p:nvPr>
            <p:ph type="body" sz="quarter" idx="20" hasCustomPrompt="1"/>
          </p:nvPr>
        </p:nvSpPr>
        <p:spPr>
          <a:xfrm>
            <a:off x="3205910" y="1414495"/>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9" name="Text Placeholder 16"/>
          <p:cNvSpPr>
            <a:spLocks noGrp="1"/>
          </p:cNvSpPr>
          <p:nvPr>
            <p:ph type="body" sz="quarter" idx="21" hasCustomPrompt="1"/>
          </p:nvPr>
        </p:nvSpPr>
        <p:spPr>
          <a:xfrm>
            <a:off x="6091517" y="1405961"/>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0" name="Text Placeholder 16"/>
          <p:cNvSpPr>
            <a:spLocks noGrp="1"/>
          </p:cNvSpPr>
          <p:nvPr>
            <p:ph type="body" sz="quarter" idx="22" hasCustomPrompt="1"/>
          </p:nvPr>
        </p:nvSpPr>
        <p:spPr>
          <a:xfrm>
            <a:off x="364875" y="3279864"/>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1" name="Text Placeholder 16"/>
          <p:cNvSpPr>
            <a:spLocks noGrp="1"/>
          </p:cNvSpPr>
          <p:nvPr>
            <p:ph type="body" sz="quarter" idx="23" hasCustomPrompt="1"/>
          </p:nvPr>
        </p:nvSpPr>
        <p:spPr>
          <a:xfrm>
            <a:off x="3212010" y="3285964"/>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2" name="Text Placeholder 16"/>
          <p:cNvSpPr>
            <a:spLocks noGrp="1"/>
          </p:cNvSpPr>
          <p:nvPr>
            <p:ph type="body" sz="quarter" idx="24" hasCustomPrompt="1"/>
          </p:nvPr>
        </p:nvSpPr>
        <p:spPr>
          <a:xfrm>
            <a:off x="6097617" y="3277430"/>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Biog">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8" name="Text Placeholder 7"/>
          <p:cNvSpPr>
            <a:spLocks noGrp="1"/>
          </p:cNvSpPr>
          <p:nvPr>
            <p:ph type="body" sz="quarter" idx="13"/>
          </p:nvPr>
        </p:nvSpPr>
        <p:spPr>
          <a:xfrm>
            <a:off x="4163715" y="2073833"/>
            <a:ext cx="4489450" cy="3006181"/>
          </a:xfrm>
        </p:spPr>
        <p:txBody>
          <a:bodyPr/>
          <a:lstStyle>
            <a:lvl1pPr>
              <a:buNone/>
              <a:defRPr/>
            </a:lvl1pPr>
            <a:lvl2pPr>
              <a:buNone/>
              <a:defRPr/>
            </a:lvl2pPr>
            <a:lvl3pPr>
              <a:buNone/>
              <a:defRPr/>
            </a:lvl3pPr>
            <a:lvl4pPr>
              <a:buNone/>
              <a:defRPr/>
            </a:lvl4pPr>
            <a:lvl5pPr>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4" hasCustomPrompt="1"/>
          </p:nvPr>
        </p:nvSpPr>
        <p:spPr>
          <a:xfrm>
            <a:off x="4157663" y="1320278"/>
            <a:ext cx="4427537" cy="415925"/>
          </a:xfrm>
        </p:spPr>
        <p:txBody>
          <a:bodyPr>
            <a:noAutofit/>
          </a:bodyPr>
          <a:lstStyle>
            <a:lvl1pPr>
              <a:buNone/>
              <a:defRPr sz="1600" b="1" cap="all" baseline="0">
                <a:latin typeface="Arial" pitchFamily="34" charset="0"/>
                <a:cs typeface="Arial" pitchFamily="34"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name</a:t>
            </a:r>
            <a:endParaRPr lang="en-GB" dirty="0"/>
          </a:p>
        </p:txBody>
      </p:sp>
      <p:sp>
        <p:nvSpPr>
          <p:cNvPr id="11" name="Text Placeholder 9"/>
          <p:cNvSpPr>
            <a:spLocks noGrp="1"/>
          </p:cNvSpPr>
          <p:nvPr>
            <p:ph type="body" sz="quarter" idx="15" hasCustomPrompt="1"/>
          </p:nvPr>
        </p:nvSpPr>
        <p:spPr>
          <a:xfrm>
            <a:off x="4166124" y="1658952"/>
            <a:ext cx="4427537" cy="415925"/>
          </a:xfrm>
        </p:spPr>
        <p:txBody>
          <a:bodyPr>
            <a:noAutofit/>
          </a:bodyPr>
          <a:lstStyle>
            <a:lvl1pPr>
              <a:buNone/>
              <a:defRPr sz="1600" b="1" cap="none" baseline="0">
                <a:solidFill>
                  <a:schemeClr val="bg1">
                    <a:lumMod val="50000"/>
                  </a:schemeClr>
                </a:solidFill>
                <a:latin typeface="Arial" pitchFamily="34" charset="0"/>
                <a:cs typeface="Arial" pitchFamily="34"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title</a:t>
            </a:r>
            <a:endParaRPr lang="en-GB" dirty="0"/>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3073474" cy="5715000"/>
          </a:xfrm>
          <a:prstGeom prst="rect">
            <a:avLst/>
          </a:prstGeom>
        </p:spPr>
      </p:pic>
      <p:sp>
        <p:nvSpPr>
          <p:cNvPr id="2" name="Title Placeholder 1"/>
          <p:cNvSpPr>
            <a:spLocks noGrp="1"/>
          </p:cNvSpPr>
          <p:nvPr>
            <p:ph type="title"/>
          </p:nvPr>
        </p:nvSpPr>
        <p:spPr>
          <a:xfrm>
            <a:off x="360669" y="381520"/>
            <a:ext cx="8229600" cy="952500"/>
          </a:xfrm>
          <a:prstGeom prst="rect">
            <a:avLst/>
          </a:prstGeom>
        </p:spPr>
        <p:txBody>
          <a:bodyPr vert="horz" lIns="91440" tIns="45720" rIns="91440" bIns="4572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60222"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A52E8A4-B6C8-4346-ADD1-84C6930EF6A5}" type="datetimeFigureOut">
              <a:rPr lang="en-GB" smtClean="0"/>
              <a:pPr/>
              <a:t>23/10/2024</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A56ABA4-253D-44E9-97A8-82E0FB6AF783}" type="slidenum">
              <a:rPr lang="en-GB" smtClean="0"/>
              <a:pPr/>
              <a:t>‹N°›</a:t>
            </a:fld>
            <a:endParaRPr lang="en-GB"/>
          </a:p>
        </p:txBody>
      </p:sp>
      <p:sp>
        <p:nvSpPr>
          <p:cNvPr id="7" name="Rectangle 6"/>
          <p:cNvSpPr/>
          <p:nvPr/>
        </p:nvSpPr>
        <p:spPr>
          <a:xfrm>
            <a:off x="-7374" y="463557"/>
            <a:ext cx="353961" cy="132736"/>
          </a:xfrm>
          <a:prstGeom prst="rect">
            <a:avLst/>
          </a:prstGeom>
          <a:solidFill>
            <a:srgbClr val="E3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354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60" r:id="rId5"/>
    <p:sldLayoutId id="2147483662" r:id="rId6"/>
    <p:sldLayoutId id="2147483664" r:id="rId7"/>
    <p:sldLayoutId id="2147483665" r:id="rId8"/>
    <p:sldLayoutId id="2147483667" r:id="rId9"/>
    <p:sldLayoutId id="2147483658" r:id="rId10"/>
    <p:sldLayoutId id="2147483661" r:id="rId11"/>
    <p:sldLayoutId id="2147483651" r:id="rId12"/>
  </p:sldLayoutIdLst>
  <p:timing>
    <p:tnLst>
      <p:par>
        <p:cTn id="1" dur="indefinite" restart="never" nodeType="tmRoot"/>
      </p:par>
    </p:tnLst>
  </p:timing>
  <p:txStyles>
    <p:titleStyle>
      <a:lvl1pPr algn="l" defTabSz="914400" rtl="0" eaLnBrk="1" latinLnBrk="0" hangingPunct="1">
        <a:lnSpc>
          <a:spcPts val="3000"/>
        </a:lnSpc>
        <a:spcBef>
          <a:spcPct val="0"/>
        </a:spcBef>
        <a:buNone/>
        <a:defRPr sz="2800" b="1" kern="1200" cap="all" baseline="0">
          <a:solidFill>
            <a:srgbClr val="34444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UML : DIAGRAMME DE CAS d’UTILISATION</a:t>
            </a:r>
            <a:endParaRPr lang="fr-FR" dirty="0"/>
          </a:p>
        </p:txBody>
      </p:sp>
      <p:pic>
        <p:nvPicPr>
          <p:cNvPr id="7" name="Image 6" descr="220px-UML_logo.gif"/>
          <p:cNvPicPr>
            <a:picLocks noChangeAspect="1"/>
          </p:cNvPicPr>
          <p:nvPr/>
        </p:nvPicPr>
        <p:blipFill>
          <a:blip r:embed="rId2" cstate="print"/>
          <a:stretch>
            <a:fillRect/>
          </a:stretch>
        </p:blipFill>
        <p:spPr>
          <a:xfrm>
            <a:off x="623887" y="2328862"/>
            <a:ext cx="2095500" cy="1485900"/>
          </a:xfrm>
          <a:prstGeom prst="rect">
            <a:avLst/>
          </a:prstGeom>
        </p:spPr>
      </p:pic>
      <p:pic>
        <p:nvPicPr>
          <p:cNvPr id="5" name="Image 4" descr="IC292999.png"/>
          <p:cNvPicPr>
            <a:picLocks noChangeAspect="1"/>
          </p:cNvPicPr>
          <p:nvPr/>
        </p:nvPicPr>
        <p:blipFill>
          <a:blip r:embed="rId3" cstate="print"/>
          <a:stretch>
            <a:fillRect/>
          </a:stretch>
        </p:blipFill>
        <p:spPr>
          <a:xfrm>
            <a:off x="3390789" y="1606180"/>
            <a:ext cx="4829175" cy="37887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INCLUDE :</a:t>
            </a:r>
            <a:endParaRPr lang="fr-FR" b="1" dirty="0">
              <a:latin typeface="Arial" pitchFamily="34" charset="0"/>
              <a:cs typeface="Arial" pitchFamily="34" charset="0"/>
            </a:endParaRPr>
          </a:p>
        </p:txBody>
      </p:sp>
      <p:pic>
        <p:nvPicPr>
          <p:cNvPr id="7" name="Image 6"/>
          <p:cNvPicPr>
            <a:picLocks noChangeAspect="1"/>
          </p:cNvPicPr>
          <p:nvPr/>
        </p:nvPicPr>
        <p:blipFill>
          <a:blip r:embed="rId2"/>
          <a:stretch>
            <a:fillRect/>
          </a:stretch>
        </p:blipFill>
        <p:spPr>
          <a:xfrm>
            <a:off x="1410540" y="2027144"/>
            <a:ext cx="6448425" cy="30558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EXTEND :</a:t>
            </a:r>
            <a:endParaRPr lang="fr-FR" b="1" dirty="0">
              <a:latin typeface="Arial" pitchFamily="34" charset="0"/>
              <a:cs typeface="Arial" pitchFamily="34" charset="0"/>
            </a:endParaRPr>
          </a:p>
        </p:txBody>
      </p:sp>
      <p:pic>
        <p:nvPicPr>
          <p:cNvPr id="7" name="Image 6"/>
          <p:cNvPicPr>
            <a:picLocks noChangeAspect="1"/>
          </p:cNvPicPr>
          <p:nvPr/>
        </p:nvPicPr>
        <p:blipFill>
          <a:blip r:embed="rId2"/>
          <a:stretch>
            <a:fillRect/>
          </a:stretch>
        </p:blipFill>
        <p:spPr>
          <a:xfrm>
            <a:off x="3325906" y="1790701"/>
            <a:ext cx="5264688" cy="990600"/>
          </a:xfrm>
          <a:prstGeom prst="rect">
            <a:avLst/>
          </a:prstGeom>
        </p:spPr>
      </p:pic>
      <p:sp>
        <p:nvSpPr>
          <p:cNvPr id="9" name="Rectangle 8"/>
          <p:cNvSpPr/>
          <p:nvPr/>
        </p:nvSpPr>
        <p:spPr>
          <a:xfrm>
            <a:off x="3325906" y="3054356"/>
            <a:ext cx="5264688" cy="1754326"/>
          </a:xfrm>
          <a:prstGeom prst="rect">
            <a:avLst/>
          </a:prstGeom>
        </p:spPr>
        <p:txBody>
          <a:bodyPr wrap="square">
            <a:spAutoFit/>
          </a:bodyPr>
          <a:lstStyle/>
          <a:p>
            <a:pPr algn="just">
              <a:lnSpc>
                <a:spcPct val="150000"/>
              </a:lnSpc>
            </a:pPr>
            <a:r>
              <a:rPr lang="fr-FR" dirty="0"/>
              <a:t>Le cas d'utilisation de </a:t>
            </a:r>
            <a:r>
              <a:rPr lang="fr-FR" b="1" dirty="0"/>
              <a:t>l'enregistrement</a:t>
            </a:r>
            <a:r>
              <a:rPr lang="fr-FR" dirty="0"/>
              <a:t> est complet et significatif en soi.</a:t>
            </a:r>
          </a:p>
          <a:p>
            <a:pPr algn="just">
              <a:lnSpc>
                <a:spcPct val="150000"/>
              </a:lnSpc>
            </a:pPr>
            <a:r>
              <a:rPr lang="fr-FR" dirty="0"/>
              <a:t>Il pourrait être étendu avec le cas d'utilisation facultatif </a:t>
            </a:r>
            <a:r>
              <a:rPr lang="fr-FR" b="1" dirty="0" err="1"/>
              <a:t>Get</a:t>
            </a:r>
            <a:r>
              <a:rPr lang="fr-FR" b="1" dirty="0"/>
              <a:t> Help On Registration</a:t>
            </a:r>
            <a:r>
              <a:rPr lang="fr-FR"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EN RESUME : </a:t>
            </a:r>
          </a:p>
          <a:p>
            <a:pPr lvl="1">
              <a:buFont typeface="Arial" pitchFamily="34" charset="0"/>
              <a:buChar char="•"/>
            </a:pPr>
            <a:r>
              <a:rPr lang="fr-FR" b="1" dirty="0" smtClean="0">
                <a:latin typeface="Arial" pitchFamily="34" charset="0"/>
                <a:cs typeface="Arial" pitchFamily="34" charset="0"/>
              </a:rPr>
              <a:t> </a:t>
            </a:r>
            <a:r>
              <a:rPr lang="fr-FR" sz="1800" dirty="0" smtClean="0">
                <a:latin typeface="Arial" pitchFamily="34" charset="0"/>
                <a:cs typeface="Arial" pitchFamily="34" charset="0"/>
              </a:rPr>
              <a:t>Système = ensemble de cas d’utilisation</a:t>
            </a:r>
          </a:p>
          <a:p>
            <a:pPr lvl="1">
              <a:buFont typeface="Arial" pitchFamily="34" charset="0"/>
              <a:buChar char="•"/>
            </a:pPr>
            <a:r>
              <a:rPr lang="fr-FR" sz="1800" b="1" dirty="0" smtClean="0">
                <a:latin typeface="Arial" pitchFamily="34" charset="0"/>
                <a:cs typeface="Arial" pitchFamily="34" charset="0"/>
              </a:rPr>
              <a:t> </a:t>
            </a:r>
            <a:r>
              <a:rPr lang="fr-FR" sz="1800" dirty="0" smtClean="0">
                <a:latin typeface="Arial" pitchFamily="34" charset="0"/>
                <a:cs typeface="Arial" pitchFamily="34" charset="0"/>
              </a:rPr>
              <a:t>Le système possède les cas d’utilisation mais pas les acteurs</a:t>
            </a:r>
          </a:p>
          <a:p>
            <a:pPr lvl="1">
              <a:buFont typeface="Arial" pitchFamily="34" charset="0"/>
              <a:buChar char="•"/>
            </a:pPr>
            <a:endParaRPr lang="fr-FR" sz="1800" b="1" dirty="0" smtClean="0">
              <a:latin typeface="Arial" pitchFamily="34" charset="0"/>
              <a:cs typeface="Arial" pitchFamily="34" charset="0"/>
            </a:endParaRPr>
          </a:p>
          <a:p>
            <a:pPr lvl="1">
              <a:buFont typeface="Arial" pitchFamily="34" charset="0"/>
              <a:buChar char="•"/>
            </a:pPr>
            <a:r>
              <a:rPr lang="fr-FR" sz="1800" b="1" dirty="0" smtClean="0">
                <a:latin typeface="Arial" pitchFamily="34" charset="0"/>
                <a:cs typeface="Arial" pitchFamily="34" charset="0"/>
              </a:rPr>
              <a:t> </a:t>
            </a:r>
            <a:r>
              <a:rPr lang="fr-FR" sz="1800" dirty="0" smtClean="0">
                <a:latin typeface="Arial" pitchFamily="34" charset="0"/>
                <a:cs typeface="Arial" pitchFamily="34" charset="0"/>
              </a:rPr>
              <a:t>Un cas d’utilisation = ensemble de « chemins d’exécution » possibles</a:t>
            </a:r>
          </a:p>
          <a:p>
            <a:pPr lvl="1">
              <a:buFont typeface="Arial" pitchFamily="34" charset="0"/>
              <a:buChar char="•"/>
            </a:pPr>
            <a:endParaRPr lang="fr-FR" sz="1800" dirty="0" smtClean="0">
              <a:latin typeface="Arial" pitchFamily="34" charset="0"/>
              <a:cs typeface="Arial" pitchFamily="34" charset="0"/>
            </a:endParaRPr>
          </a:p>
          <a:p>
            <a:pPr lvl="1">
              <a:buFont typeface="Arial" pitchFamily="34" charset="0"/>
              <a:buChar char="•"/>
            </a:pPr>
            <a:r>
              <a:rPr lang="fr-FR" sz="1800" dirty="0" smtClean="0">
                <a:latin typeface="Arial" pitchFamily="34" charset="0"/>
                <a:cs typeface="Arial" pitchFamily="34" charset="0"/>
              </a:rPr>
              <a:t> Un scénario = un chemin particulier d’exécution</a:t>
            </a:r>
          </a:p>
          <a:p>
            <a:pPr lvl="1">
              <a:buFont typeface="Arial" pitchFamily="34" charset="0"/>
              <a:buChar char="•"/>
            </a:pPr>
            <a:r>
              <a:rPr lang="fr-FR" sz="1800" dirty="0" smtClean="0">
                <a:latin typeface="Arial" pitchFamily="34" charset="0"/>
                <a:cs typeface="Arial" pitchFamily="34" charset="0"/>
              </a:rPr>
              <a:t> Un scénario = Instance de cas d’utilisation</a:t>
            </a:r>
          </a:p>
          <a:p>
            <a:pPr lvl="1">
              <a:buFont typeface="Arial" pitchFamily="34" charset="0"/>
              <a:buChar char="•"/>
            </a:pPr>
            <a:endParaRPr lang="fr-FR" sz="1800" dirty="0" smtClean="0">
              <a:latin typeface="Arial" pitchFamily="34" charset="0"/>
              <a:cs typeface="Arial" pitchFamily="34" charset="0"/>
            </a:endParaRPr>
          </a:p>
          <a:p>
            <a:pPr lvl="1">
              <a:buFont typeface="Arial" pitchFamily="34" charset="0"/>
              <a:buChar char="•"/>
            </a:pPr>
            <a:r>
              <a:rPr lang="fr-FR" sz="1800" dirty="0" smtClean="0">
                <a:latin typeface="Arial" pitchFamily="34" charset="0"/>
                <a:cs typeface="Arial" pitchFamily="34" charset="0"/>
              </a:rPr>
              <a:t> Une instance d’acteur crée un scénario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EN RESUME : </a:t>
            </a:r>
          </a:p>
          <a:p>
            <a:pPr lvl="1"/>
            <a:endParaRPr lang="fr-FR" sz="1800" dirty="0" smtClean="0">
              <a:latin typeface="Arial" pitchFamily="34" charset="0"/>
              <a:cs typeface="Arial" pitchFamily="34" charset="0"/>
            </a:endParaRPr>
          </a:p>
        </p:txBody>
      </p:sp>
      <p:pic>
        <p:nvPicPr>
          <p:cNvPr id="4" name="Image 3"/>
          <p:cNvPicPr>
            <a:picLocks noChangeAspect="1"/>
          </p:cNvPicPr>
          <p:nvPr/>
        </p:nvPicPr>
        <p:blipFill>
          <a:blip r:embed="rId2"/>
          <a:stretch>
            <a:fillRect/>
          </a:stretch>
        </p:blipFill>
        <p:spPr>
          <a:xfrm>
            <a:off x="3491338" y="1518766"/>
            <a:ext cx="1354500" cy="1010033"/>
          </a:xfrm>
          <a:prstGeom prst="rect">
            <a:avLst/>
          </a:prstGeom>
        </p:spPr>
      </p:pic>
      <p:pic>
        <p:nvPicPr>
          <p:cNvPr id="5" name="Image 4"/>
          <p:cNvPicPr>
            <a:picLocks noChangeAspect="1"/>
          </p:cNvPicPr>
          <p:nvPr/>
        </p:nvPicPr>
        <p:blipFill>
          <a:blip r:embed="rId3"/>
          <a:stretch>
            <a:fillRect/>
          </a:stretch>
        </p:blipFill>
        <p:spPr>
          <a:xfrm>
            <a:off x="5607647" y="1518766"/>
            <a:ext cx="963482" cy="1010033"/>
          </a:xfrm>
          <a:prstGeom prst="rect">
            <a:avLst/>
          </a:prstGeom>
        </p:spPr>
      </p:pic>
      <p:pic>
        <p:nvPicPr>
          <p:cNvPr id="6" name="Image 5"/>
          <p:cNvPicPr>
            <a:picLocks noChangeAspect="1"/>
          </p:cNvPicPr>
          <p:nvPr/>
        </p:nvPicPr>
        <p:blipFill>
          <a:blip r:embed="rId4"/>
          <a:stretch>
            <a:fillRect/>
          </a:stretch>
        </p:blipFill>
        <p:spPr>
          <a:xfrm>
            <a:off x="7050607" y="1460865"/>
            <a:ext cx="1851150" cy="1125833"/>
          </a:xfrm>
          <a:prstGeom prst="rect">
            <a:avLst/>
          </a:prstGeom>
        </p:spPr>
      </p:pic>
      <p:pic>
        <p:nvPicPr>
          <p:cNvPr id="7" name="Image 6"/>
          <p:cNvPicPr>
            <a:picLocks noChangeAspect="1"/>
          </p:cNvPicPr>
          <p:nvPr/>
        </p:nvPicPr>
        <p:blipFill>
          <a:blip r:embed="rId5"/>
          <a:stretch>
            <a:fillRect/>
          </a:stretch>
        </p:blipFill>
        <p:spPr>
          <a:xfrm>
            <a:off x="4168588" y="2784704"/>
            <a:ext cx="3999000" cy="2386767"/>
          </a:xfrm>
          <a:prstGeom prst="rect">
            <a:avLst/>
          </a:prstGeom>
        </p:spPr>
      </p:pic>
    </p:spTree>
    <p:extLst>
      <p:ext uri="{BB962C8B-B14F-4D97-AF65-F5344CB8AC3E}">
        <p14:creationId xmlns:p14="http://schemas.microsoft.com/office/powerpoint/2010/main" val="3247090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pPr algn="ctr"/>
            <a:r>
              <a:rPr lang="fr-FR" sz="4400" dirty="0" smtClean="0"/>
              <a:t>Les bonnes pratiques</a:t>
            </a:r>
            <a:endParaRPr lang="fr-FR" sz="4400" dirty="0"/>
          </a:p>
        </p:txBody>
      </p:sp>
      <p:sp>
        <p:nvSpPr>
          <p:cNvPr id="5" name="Sous-titre 4"/>
          <p:cNvSpPr>
            <a:spLocks noGrp="1"/>
          </p:cNvSpPr>
          <p:nvPr>
            <p:ph type="subTitle" idx="1"/>
          </p:nvPr>
        </p:nvSpPr>
        <p:spPr/>
        <p:txBody>
          <a:bodyPr/>
          <a:lstStyle/>
          <a:p>
            <a:r>
              <a:rPr lang="fr-FR" dirty="0" smtClean="0"/>
              <a:t>Use case</a:t>
            </a:r>
            <a:endParaRPr lang="fr-FR" dirty="0"/>
          </a:p>
        </p:txBody>
      </p:sp>
    </p:spTree>
    <p:extLst>
      <p:ext uri="{BB962C8B-B14F-4D97-AF65-F5344CB8AC3E}">
        <p14:creationId xmlns:p14="http://schemas.microsoft.com/office/powerpoint/2010/main" val="1336309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994" y="0"/>
            <a:ext cx="8229600" cy="952500"/>
          </a:xfrm>
        </p:spPr>
        <p:txBody>
          <a:bodyPr anchor="ctr"/>
          <a:lstStyle/>
          <a:p>
            <a:pPr algn="ctr"/>
            <a:r>
              <a:rPr lang="fr-FR" sz="2000" dirty="0"/>
              <a:t>Comprendre les éléments de base du diagramme</a:t>
            </a:r>
          </a:p>
        </p:txBody>
      </p:sp>
      <p:sp>
        <p:nvSpPr>
          <p:cNvPr id="3" name="Espace réservé du contenu 2"/>
          <p:cNvSpPr>
            <a:spLocks noGrp="1"/>
          </p:cNvSpPr>
          <p:nvPr>
            <p:ph idx="1"/>
          </p:nvPr>
        </p:nvSpPr>
        <p:spPr>
          <a:xfrm>
            <a:off x="360994" y="952500"/>
            <a:ext cx="8229600" cy="4660509"/>
          </a:xfrm>
        </p:spPr>
        <p:txBody>
          <a:bodyPr>
            <a:normAutofit/>
          </a:bodyPr>
          <a:lstStyle/>
          <a:p>
            <a:pPr marL="342900" indent="-342900" algn="just">
              <a:buFont typeface="Arial" panose="020B0604020202020204" pitchFamily="34" charset="0"/>
              <a:buChar char="•"/>
            </a:pPr>
            <a:r>
              <a:rPr lang="fr-FR" sz="2400" b="1" dirty="0"/>
              <a:t>Acteurs :</a:t>
            </a:r>
            <a:r>
              <a:rPr lang="fr-FR" sz="2400" dirty="0"/>
              <a:t> Représentent des utilisateurs ou d'autres systèmes externes qui interagissent avec ton système (ex : utilisateur, administrateur, API externe</a:t>
            </a:r>
            <a:r>
              <a:rPr lang="fr-FR" sz="2400" dirty="0" smtClean="0"/>
              <a:t>).</a:t>
            </a:r>
          </a:p>
          <a:p>
            <a:pPr marL="800100" lvl="1" indent="-342900" algn="just">
              <a:buFont typeface="Arial" panose="020B0604020202020204" pitchFamily="34" charset="0"/>
              <a:buChar char="•"/>
            </a:pPr>
            <a:r>
              <a:rPr lang="fr-FR" sz="2400" b="1" dirty="0" smtClean="0"/>
              <a:t>Représentation </a:t>
            </a:r>
            <a:r>
              <a:rPr lang="fr-FR" sz="2400" b="1" dirty="0"/>
              <a:t>:</a:t>
            </a:r>
            <a:r>
              <a:rPr lang="fr-FR" sz="2400" dirty="0"/>
              <a:t> Un </a:t>
            </a:r>
            <a:r>
              <a:rPr lang="fr-FR" sz="2400" dirty="0" smtClean="0"/>
              <a:t>bonhomme</a:t>
            </a:r>
          </a:p>
          <a:p>
            <a:pPr marL="342900" indent="-342900" algn="just">
              <a:buFont typeface="Arial" panose="020B0604020202020204" pitchFamily="34" charset="0"/>
              <a:buChar char="•"/>
            </a:pPr>
            <a:r>
              <a:rPr lang="fr-FR" sz="2400" b="1" dirty="0"/>
              <a:t>Cas d’utilisation (Use Case) :</a:t>
            </a:r>
            <a:r>
              <a:rPr lang="fr-FR" sz="2400" dirty="0"/>
              <a:t> Actions ou fonctionnalités que le système doit fournir aux acteurs</a:t>
            </a:r>
            <a:r>
              <a:rPr lang="fr-FR" sz="2400" dirty="0" smtClean="0"/>
              <a:t>.</a:t>
            </a:r>
          </a:p>
          <a:p>
            <a:pPr marL="800100" lvl="1" indent="-342900" algn="just">
              <a:buFont typeface="Arial" panose="020B0604020202020204" pitchFamily="34" charset="0"/>
              <a:buChar char="•"/>
            </a:pPr>
            <a:r>
              <a:rPr lang="fr-FR" sz="2400" b="1" dirty="0" smtClean="0"/>
              <a:t>Représentation </a:t>
            </a:r>
            <a:r>
              <a:rPr lang="fr-FR" sz="2400" b="1" dirty="0"/>
              <a:t>:</a:t>
            </a:r>
            <a:r>
              <a:rPr lang="fr-FR" sz="2400" dirty="0"/>
              <a:t> Ellipses</a:t>
            </a:r>
            <a:r>
              <a:rPr lang="fr-FR" sz="2400" dirty="0" smtClean="0"/>
              <a:t>.</a:t>
            </a:r>
          </a:p>
          <a:p>
            <a:pPr marL="342900" indent="-342900" algn="just">
              <a:buFont typeface="Arial" panose="020B0604020202020204" pitchFamily="34" charset="0"/>
              <a:buChar char="•"/>
            </a:pPr>
            <a:r>
              <a:rPr lang="fr-FR" sz="2400" b="1" dirty="0"/>
              <a:t>Liens/Associations :</a:t>
            </a:r>
            <a:r>
              <a:rPr lang="fr-FR" sz="2400" dirty="0"/>
              <a:t> Représentent les interactions entre acteurs et cas d'utilisation (lignes simples</a:t>
            </a:r>
            <a:r>
              <a:rPr lang="fr-FR" sz="2400" dirty="0" smtClean="0"/>
              <a:t>).</a:t>
            </a:r>
          </a:p>
          <a:p>
            <a:pPr marL="342900" indent="-342900" algn="just">
              <a:buFont typeface="Arial" panose="020B0604020202020204" pitchFamily="34" charset="0"/>
              <a:buChar char="•"/>
            </a:pPr>
            <a:r>
              <a:rPr lang="fr-FR" sz="2400" b="1" dirty="0"/>
              <a:t>Limite du système :</a:t>
            </a:r>
            <a:r>
              <a:rPr lang="fr-FR" sz="2400" dirty="0"/>
              <a:t> Délimite le périmètre du système (boîte rectangulaire autour des cas d’utilisation).</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p:txBody>
      </p:sp>
    </p:spTree>
    <p:extLst>
      <p:ext uri="{BB962C8B-B14F-4D97-AF65-F5344CB8AC3E}">
        <p14:creationId xmlns:p14="http://schemas.microsoft.com/office/powerpoint/2010/main" val="16393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lnSpc>
                <a:spcPct val="150000"/>
              </a:lnSpc>
            </a:pPr>
            <a:r>
              <a:rPr lang="fr-FR" dirty="0"/>
              <a:t>Étapes à suivre pour concevoir ton diagramme de cas d'utilisation</a:t>
            </a:r>
          </a:p>
        </p:txBody>
      </p:sp>
      <p:sp>
        <p:nvSpPr>
          <p:cNvPr id="3" name="Espace réservé du contenu 2"/>
          <p:cNvSpPr>
            <a:spLocks noGrp="1"/>
          </p:cNvSpPr>
          <p:nvPr>
            <p:ph idx="1"/>
          </p:nvPr>
        </p:nvSpPr>
        <p:spPr/>
        <p:txBody>
          <a:bodyPr>
            <a:normAutofit/>
          </a:bodyPr>
          <a:lstStyle/>
          <a:p>
            <a:pPr marL="457200" indent="-457200">
              <a:lnSpc>
                <a:spcPct val="250000"/>
              </a:lnSpc>
              <a:buFont typeface="+mj-lt"/>
              <a:buAutoNum type="arabicPeriod"/>
            </a:pPr>
            <a:r>
              <a:rPr lang="fr-FR" sz="2800" dirty="0"/>
              <a:t>Identifier les </a:t>
            </a:r>
            <a:r>
              <a:rPr lang="fr-FR" sz="2800" dirty="0" smtClean="0"/>
              <a:t>acteurs</a:t>
            </a:r>
          </a:p>
          <a:p>
            <a:pPr marL="457200" indent="-457200">
              <a:lnSpc>
                <a:spcPct val="250000"/>
              </a:lnSpc>
              <a:buFont typeface="+mj-lt"/>
              <a:buAutoNum type="arabicPeriod"/>
            </a:pPr>
            <a:r>
              <a:rPr lang="fr-FR" sz="2800" dirty="0"/>
              <a:t>Identifier les cas </a:t>
            </a:r>
            <a:r>
              <a:rPr lang="fr-FR" sz="2800" dirty="0" smtClean="0"/>
              <a:t>d'utilisation</a:t>
            </a:r>
          </a:p>
          <a:p>
            <a:pPr marL="457200" indent="-457200">
              <a:lnSpc>
                <a:spcPct val="250000"/>
              </a:lnSpc>
              <a:buFont typeface="+mj-lt"/>
              <a:buAutoNum type="arabicPeriod"/>
            </a:pPr>
            <a:r>
              <a:rPr lang="fr-FR" sz="2800" dirty="0"/>
              <a:t>Définir les relations entre acteurs et cas d’utilisation</a:t>
            </a:r>
          </a:p>
        </p:txBody>
      </p:sp>
    </p:spTree>
    <p:extLst>
      <p:ext uri="{BB962C8B-B14F-4D97-AF65-F5344CB8AC3E}">
        <p14:creationId xmlns:p14="http://schemas.microsoft.com/office/powerpoint/2010/main" val="83607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994" y="122656"/>
            <a:ext cx="8229600" cy="952500"/>
          </a:xfrm>
        </p:spPr>
        <p:txBody>
          <a:bodyPr anchor="ctr"/>
          <a:lstStyle/>
          <a:p>
            <a:pPr algn="ctr"/>
            <a:r>
              <a:rPr lang="fr-FR" dirty="0"/>
              <a:t>Identifier les acteurs</a:t>
            </a:r>
            <a:br>
              <a:rPr lang="fr-FR" dirty="0"/>
            </a:br>
            <a:endParaRPr lang="fr-FR" dirty="0"/>
          </a:p>
        </p:txBody>
      </p:sp>
      <p:sp>
        <p:nvSpPr>
          <p:cNvPr id="3" name="Espace réservé du contenu 2"/>
          <p:cNvSpPr>
            <a:spLocks noGrp="1"/>
          </p:cNvSpPr>
          <p:nvPr>
            <p:ph idx="1"/>
          </p:nvPr>
        </p:nvSpPr>
        <p:spPr>
          <a:xfrm>
            <a:off x="360994" y="942536"/>
            <a:ext cx="8229600" cy="4487593"/>
          </a:xfrm>
        </p:spPr>
        <p:txBody>
          <a:bodyPr>
            <a:noAutofit/>
          </a:bodyPr>
          <a:lstStyle/>
          <a:p>
            <a:pPr marL="342900" indent="-342900" algn="just">
              <a:lnSpc>
                <a:spcPct val="150000"/>
              </a:lnSpc>
              <a:buFont typeface="Arial" panose="020B0604020202020204" pitchFamily="34" charset="0"/>
              <a:buChar char="•"/>
            </a:pPr>
            <a:r>
              <a:rPr lang="fr-FR" dirty="0"/>
              <a:t>Liste tous les acteurs qui interagiront avec le système (utilisateurs, administrateurs, systèmes externes, etc</a:t>
            </a:r>
            <a:r>
              <a:rPr lang="fr-FR" dirty="0" smtClean="0"/>
              <a:t>.).</a:t>
            </a:r>
          </a:p>
          <a:p>
            <a:pPr marL="342900" indent="-342900" algn="just">
              <a:lnSpc>
                <a:spcPct val="150000"/>
              </a:lnSpc>
              <a:buFont typeface="Arial" panose="020B0604020202020204" pitchFamily="34" charset="0"/>
              <a:buChar char="•"/>
            </a:pPr>
            <a:r>
              <a:rPr lang="fr-FR" dirty="0" smtClean="0"/>
              <a:t>Sépare </a:t>
            </a:r>
            <a:r>
              <a:rPr lang="fr-FR" dirty="0"/>
              <a:t>les acteurs primaires (interagissant directement avec le système) et secondaires (ex : bases de données ou autres systèmes en arrière-plan</a:t>
            </a:r>
            <a:r>
              <a:rPr lang="fr-FR" dirty="0" smtClean="0"/>
              <a:t>).</a:t>
            </a:r>
          </a:p>
          <a:p>
            <a:pPr marL="342900" indent="-342900" algn="just">
              <a:lnSpc>
                <a:spcPct val="150000"/>
              </a:lnSpc>
              <a:buFont typeface="Arial" panose="020B0604020202020204" pitchFamily="34" charset="0"/>
              <a:buChar char="•"/>
            </a:pPr>
            <a:r>
              <a:rPr lang="fr-FR" dirty="0"/>
              <a:t>Exemple </a:t>
            </a:r>
            <a:r>
              <a:rPr lang="fr-FR" dirty="0" smtClean="0"/>
              <a:t>:</a:t>
            </a:r>
          </a:p>
          <a:p>
            <a:pPr marL="800100" lvl="1" indent="-342900" algn="just">
              <a:lnSpc>
                <a:spcPct val="150000"/>
              </a:lnSpc>
              <a:buFont typeface="Arial" panose="020B0604020202020204" pitchFamily="34" charset="0"/>
              <a:buChar char="•"/>
            </a:pPr>
            <a:r>
              <a:rPr lang="fr-FR" b="1" dirty="0"/>
              <a:t>Acteur primaire </a:t>
            </a:r>
            <a:r>
              <a:rPr lang="fr-FR" dirty="0"/>
              <a:t>: Utilisateur (Client</a:t>
            </a:r>
            <a:r>
              <a:rPr lang="fr-FR" dirty="0" smtClean="0"/>
              <a:t>)</a:t>
            </a:r>
          </a:p>
          <a:p>
            <a:pPr marL="800100" lvl="1" indent="-342900" algn="just">
              <a:lnSpc>
                <a:spcPct val="150000"/>
              </a:lnSpc>
              <a:buFont typeface="Arial" panose="020B0604020202020204" pitchFamily="34" charset="0"/>
              <a:buChar char="•"/>
            </a:pPr>
            <a:r>
              <a:rPr lang="fr-FR" b="1" dirty="0" smtClean="0"/>
              <a:t>Acteur </a:t>
            </a:r>
            <a:r>
              <a:rPr lang="fr-FR" b="1" dirty="0"/>
              <a:t>secondaire </a:t>
            </a:r>
            <a:r>
              <a:rPr lang="fr-FR" dirty="0"/>
              <a:t>: Système de paiement</a:t>
            </a:r>
          </a:p>
        </p:txBody>
      </p:sp>
    </p:spTree>
    <p:extLst>
      <p:ext uri="{BB962C8B-B14F-4D97-AF65-F5344CB8AC3E}">
        <p14:creationId xmlns:p14="http://schemas.microsoft.com/office/powerpoint/2010/main" val="2667363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994" y="121068"/>
            <a:ext cx="8229600" cy="952500"/>
          </a:xfrm>
        </p:spPr>
        <p:txBody>
          <a:bodyPr anchor="ctr"/>
          <a:lstStyle/>
          <a:p>
            <a:pPr algn="ctr"/>
            <a:r>
              <a:rPr lang="fr-FR" dirty="0"/>
              <a:t>Identifier les cas d'utilisation</a:t>
            </a:r>
          </a:p>
        </p:txBody>
      </p:sp>
      <p:sp>
        <p:nvSpPr>
          <p:cNvPr id="3" name="Espace réservé du contenu 2"/>
          <p:cNvSpPr>
            <a:spLocks noGrp="1"/>
          </p:cNvSpPr>
          <p:nvPr>
            <p:ph idx="1"/>
          </p:nvPr>
        </p:nvSpPr>
        <p:spPr>
          <a:xfrm>
            <a:off x="360994" y="861553"/>
            <a:ext cx="8229600" cy="3612231"/>
          </a:xfrm>
        </p:spPr>
        <p:txBody>
          <a:bodyPr>
            <a:noAutofit/>
          </a:bodyPr>
          <a:lstStyle/>
          <a:p>
            <a:pPr marL="342900" indent="-342900" algn="just">
              <a:lnSpc>
                <a:spcPct val="150000"/>
              </a:lnSpc>
              <a:buFont typeface="Arial" panose="020B0604020202020204" pitchFamily="34" charset="0"/>
              <a:buChar char="•"/>
            </a:pPr>
            <a:r>
              <a:rPr lang="fr-FR" sz="2400" dirty="0"/>
              <a:t>Pose la question : Que veulent accomplir les acteurs avec le système </a:t>
            </a:r>
            <a:r>
              <a:rPr lang="fr-FR" sz="2400" dirty="0" smtClean="0"/>
              <a:t>?</a:t>
            </a:r>
          </a:p>
          <a:p>
            <a:pPr marL="342900" indent="-342900" algn="just">
              <a:lnSpc>
                <a:spcPct val="150000"/>
              </a:lnSpc>
              <a:buFont typeface="Arial" panose="020B0604020202020204" pitchFamily="34" charset="0"/>
              <a:buChar char="•"/>
            </a:pPr>
            <a:r>
              <a:rPr lang="fr-FR" sz="2400" dirty="0" smtClean="0"/>
              <a:t>Donne </a:t>
            </a:r>
            <a:r>
              <a:rPr lang="fr-FR" sz="2400" dirty="0"/>
              <a:t>à chaque cas d’utilisation un nom explicite et clair (ex : "Passer une commande", "Payer en ligne", "Gérer les utilisateurs</a:t>
            </a:r>
            <a:r>
              <a:rPr lang="fr-FR" sz="2400" dirty="0" smtClean="0"/>
              <a:t>").</a:t>
            </a:r>
          </a:p>
          <a:p>
            <a:pPr marL="342900" indent="-342900" algn="just">
              <a:lnSpc>
                <a:spcPct val="150000"/>
              </a:lnSpc>
              <a:buFont typeface="Arial" panose="020B0604020202020204" pitchFamily="34" charset="0"/>
              <a:buChar char="•"/>
            </a:pPr>
            <a:r>
              <a:rPr lang="fr-FR" sz="2400" dirty="0" smtClean="0"/>
              <a:t>Évite </a:t>
            </a:r>
            <a:r>
              <a:rPr lang="fr-FR" sz="2400" dirty="0"/>
              <a:t>les cas d’utilisation trop détaillés (ex : "Remplir un formulaire de commande" pourrait faire partie de "Passer une commande").</a:t>
            </a:r>
          </a:p>
        </p:txBody>
      </p:sp>
    </p:spTree>
    <p:extLst>
      <p:ext uri="{BB962C8B-B14F-4D97-AF65-F5344CB8AC3E}">
        <p14:creationId xmlns:p14="http://schemas.microsoft.com/office/powerpoint/2010/main" val="3850461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994" y="0"/>
            <a:ext cx="8229600" cy="952500"/>
          </a:xfrm>
        </p:spPr>
        <p:txBody>
          <a:bodyPr anchor="ctr"/>
          <a:lstStyle/>
          <a:p>
            <a:pPr algn="ctr"/>
            <a:r>
              <a:rPr lang="fr-FR" sz="1800" dirty="0"/>
              <a:t>Définir les relations entre acteurs et cas d’utilisation</a:t>
            </a:r>
          </a:p>
        </p:txBody>
      </p:sp>
      <p:sp>
        <p:nvSpPr>
          <p:cNvPr id="3" name="Espace réservé du contenu 2"/>
          <p:cNvSpPr>
            <a:spLocks noGrp="1"/>
          </p:cNvSpPr>
          <p:nvPr>
            <p:ph idx="1"/>
          </p:nvPr>
        </p:nvSpPr>
        <p:spPr>
          <a:xfrm>
            <a:off x="360994" y="727417"/>
            <a:ext cx="8229600" cy="4449493"/>
          </a:xfrm>
        </p:spPr>
        <p:txBody>
          <a:bodyPr>
            <a:noAutofit/>
          </a:bodyPr>
          <a:lstStyle/>
          <a:p>
            <a:pPr marL="342900" indent="-342900" algn="just">
              <a:lnSpc>
                <a:spcPct val="150000"/>
              </a:lnSpc>
              <a:buFont typeface="Arial" panose="020B0604020202020204" pitchFamily="34" charset="0"/>
              <a:buChar char="•"/>
            </a:pPr>
            <a:r>
              <a:rPr lang="fr-FR" dirty="0"/>
              <a:t>Association : Relie un acteur à un ou plusieurs cas d'utilisation (ligne simple</a:t>
            </a:r>
            <a:r>
              <a:rPr lang="fr-FR" dirty="0" smtClean="0"/>
              <a:t>).</a:t>
            </a:r>
          </a:p>
          <a:p>
            <a:pPr marL="342900" indent="-342900" algn="just">
              <a:lnSpc>
                <a:spcPct val="150000"/>
              </a:lnSpc>
              <a:buFont typeface="Arial" panose="020B0604020202020204" pitchFamily="34" charset="0"/>
              <a:buChar char="•"/>
            </a:pPr>
            <a:r>
              <a:rPr lang="fr-FR" dirty="0" smtClean="0"/>
              <a:t>Inclusion </a:t>
            </a:r>
            <a:r>
              <a:rPr lang="fr-FR" dirty="0"/>
              <a:t>: Quand un cas d’utilisation en inclut un autre (flèche en pointillés avec le stéréotype &lt;&lt;</a:t>
            </a:r>
            <a:r>
              <a:rPr lang="fr-FR" b="1" dirty="0" err="1"/>
              <a:t>include</a:t>
            </a:r>
            <a:r>
              <a:rPr lang="fr-FR" dirty="0"/>
              <a:t>&gt;&gt;). Cela signifie qu’un cas d’utilisation dépend d’un autre pour être complété</a:t>
            </a:r>
            <a:r>
              <a:rPr lang="fr-FR" dirty="0" smtClean="0"/>
              <a:t>.</a:t>
            </a:r>
          </a:p>
          <a:p>
            <a:pPr marL="800100" lvl="1" indent="-342900" algn="just">
              <a:lnSpc>
                <a:spcPct val="150000"/>
              </a:lnSpc>
              <a:buFont typeface="Arial" panose="020B0604020202020204" pitchFamily="34" charset="0"/>
              <a:buChar char="•"/>
            </a:pPr>
            <a:r>
              <a:rPr lang="fr-FR" b="1" dirty="0"/>
              <a:t>Exemple :</a:t>
            </a:r>
            <a:r>
              <a:rPr lang="fr-FR" dirty="0"/>
              <a:t> "Passer une commande" inclut "Vérifier la disponibilité</a:t>
            </a:r>
            <a:r>
              <a:rPr lang="fr-FR" dirty="0" smtClean="0"/>
              <a:t>".</a:t>
            </a:r>
          </a:p>
          <a:p>
            <a:pPr marL="342900" indent="-342900" algn="just">
              <a:lnSpc>
                <a:spcPct val="150000"/>
              </a:lnSpc>
              <a:buFont typeface="Arial" panose="020B0604020202020204" pitchFamily="34" charset="0"/>
              <a:buChar char="•"/>
            </a:pPr>
            <a:r>
              <a:rPr lang="fr-FR" dirty="0"/>
              <a:t>Extension : Quand un cas d’utilisation peut ajouter un comportement optionnel à un autre (&lt;&lt;</a:t>
            </a:r>
            <a:r>
              <a:rPr lang="fr-FR" b="1" dirty="0" err="1"/>
              <a:t>extend</a:t>
            </a:r>
            <a:r>
              <a:rPr lang="fr-FR" dirty="0" smtClean="0"/>
              <a:t>&gt;&gt;).</a:t>
            </a:r>
          </a:p>
          <a:p>
            <a:pPr marL="800100" lvl="1" indent="-342900" algn="just">
              <a:lnSpc>
                <a:spcPct val="150000"/>
              </a:lnSpc>
              <a:buFont typeface="Arial" panose="020B0604020202020204" pitchFamily="34" charset="0"/>
              <a:buChar char="•"/>
            </a:pPr>
            <a:r>
              <a:rPr lang="fr-FR" b="1" dirty="0"/>
              <a:t>Exemple :</a:t>
            </a:r>
            <a:r>
              <a:rPr lang="fr-FR" dirty="0"/>
              <a:t> "Passer une commande" peut être étendu par "Appliquer un code promo".</a:t>
            </a:r>
          </a:p>
        </p:txBody>
      </p:sp>
    </p:spTree>
    <p:extLst>
      <p:ext uri="{BB962C8B-B14F-4D97-AF65-F5344CB8AC3E}">
        <p14:creationId xmlns:p14="http://schemas.microsoft.com/office/powerpoint/2010/main" val="1366960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GENERALITES :</a:t>
            </a:r>
          </a:p>
          <a:p>
            <a:endParaRPr lang="fr-FR" b="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Le </a:t>
            </a:r>
            <a:r>
              <a:rPr lang="fr-FR" dirty="0" smtClean="0">
                <a:solidFill>
                  <a:srgbClr val="E31A79"/>
                </a:solidFill>
                <a:latin typeface="Arial" pitchFamily="34" charset="0"/>
                <a:cs typeface="Arial" pitchFamily="34" charset="0"/>
              </a:rPr>
              <a:t>système</a:t>
            </a:r>
            <a:r>
              <a:rPr lang="fr-FR" dirty="0" smtClean="0">
                <a:latin typeface="Arial" pitchFamily="34" charset="0"/>
                <a:cs typeface="Arial" pitchFamily="34" charset="0"/>
              </a:rPr>
              <a:t> existe pour servir ses </a:t>
            </a:r>
            <a:r>
              <a:rPr lang="fr-FR" dirty="0" smtClean="0">
                <a:solidFill>
                  <a:srgbClr val="E31A79"/>
                </a:solidFill>
                <a:latin typeface="Arial" pitchFamily="34" charset="0"/>
                <a:cs typeface="Arial" pitchFamily="34" charset="0"/>
              </a:rPr>
              <a:t>utilisateurs</a:t>
            </a: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Cas d’utilisation = Use cases </a:t>
            </a:r>
          </a:p>
          <a:p>
            <a:pPr lvl="1">
              <a:buFont typeface="Arial" pitchFamily="34" charset="0"/>
              <a:buChar char="•"/>
            </a:pPr>
            <a:r>
              <a:rPr lang="fr-FR" dirty="0" smtClean="0">
                <a:latin typeface="Arial" pitchFamily="34" charset="0"/>
                <a:cs typeface="Arial" pitchFamily="34" charset="0"/>
              </a:rPr>
              <a:t> Idée : description du comportement du système du point de vue de son utilisateur (facilite l’expression des besoins)</a:t>
            </a:r>
          </a:p>
          <a:p>
            <a:pPr lvl="1">
              <a:buFont typeface="Arial" pitchFamily="34" charset="0"/>
              <a:buChar char="•"/>
            </a:pP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Comportement = {Actions} + {Réactions}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a:t>les bonnes pratiques de modélisation</a:t>
            </a:r>
          </a:p>
        </p:txBody>
      </p:sp>
      <p:sp>
        <p:nvSpPr>
          <p:cNvPr id="4" name="Rectangle 1"/>
          <p:cNvSpPr>
            <a:spLocks noGrp="1" noChangeArrowheads="1"/>
          </p:cNvSpPr>
          <p:nvPr>
            <p:ph idx="1"/>
          </p:nvPr>
        </p:nvSpPr>
        <p:spPr bwMode="auto">
          <a:xfrm>
            <a:off x="501445" y="1335975"/>
            <a:ext cx="8234592"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fr-FR" altLang="fr-FR" sz="1800" b="1" i="0" u="none" strike="noStrike" cap="none" normalizeH="0" baseline="0" smtClean="0">
                <a:ln>
                  <a:noFill/>
                </a:ln>
                <a:solidFill>
                  <a:schemeClr val="tx1"/>
                </a:solidFill>
                <a:effectLst/>
                <a:latin typeface="Arial" panose="020B0604020202020204" pitchFamily="34" charset="0"/>
              </a:rPr>
              <a:t>Clarté visuelle :</a:t>
            </a:r>
            <a:r>
              <a:rPr kumimoji="0" lang="fr-FR" altLang="fr-FR" sz="1800" b="0" i="0" u="none" strike="noStrike" cap="none" normalizeH="0" baseline="0" smtClean="0">
                <a:ln>
                  <a:noFill/>
                </a:ln>
                <a:solidFill>
                  <a:schemeClr val="tx1"/>
                </a:solidFill>
                <a:effectLst/>
                <a:latin typeface="Arial" panose="020B0604020202020204" pitchFamily="34" charset="0"/>
              </a:rPr>
              <a:t> Évite d’encombrer le diagramme. Si nécessaire, crée plusieurs diagrammes pour différentes sections du système.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fr-FR" altLang="fr-FR" sz="1800" b="1" i="0" u="none" strike="noStrike" cap="none" normalizeH="0" baseline="0" smtClean="0">
                <a:ln>
                  <a:noFill/>
                </a:ln>
                <a:solidFill>
                  <a:schemeClr val="tx1"/>
                </a:solidFill>
                <a:effectLst/>
                <a:latin typeface="Arial" panose="020B0604020202020204" pitchFamily="34" charset="0"/>
              </a:rPr>
              <a:t>Concision :</a:t>
            </a:r>
            <a:r>
              <a:rPr kumimoji="0" lang="fr-FR" altLang="fr-FR" sz="1800" b="0" i="0" u="none" strike="noStrike" cap="none" normalizeH="0" baseline="0" smtClean="0">
                <a:ln>
                  <a:noFill/>
                </a:ln>
                <a:solidFill>
                  <a:schemeClr val="tx1"/>
                </a:solidFill>
                <a:effectLst/>
                <a:latin typeface="Arial" panose="020B0604020202020204" pitchFamily="34" charset="0"/>
              </a:rPr>
              <a:t> Limite le texte dans les noms de cas d’utilisation et des acteurs. Par exemple, utilise "Créer un compte" plutôt que "L'utilisateur crée un nouveau compte sur le système".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fr-FR" altLang="fr-FR" sz="1800" b="1" i="0" u="none" strike="noStrike" cap="none" normalizeH="0" baseline="0" smtClean="0">
                <a:ln>
                  <a:noFill/>
                </a:ln>
                <a:solidFill>
                  <a:schemeClr val="tx1"/>
                </a:solidFill>
                <a:effectLst/>
                <a:latin typeface="Arial" panose="020B0604020202020204" pitchFamily="34" charset="0"/>
              </a:rPr>
              <a:t>Limite du système :</a:t>
            </a:r>
            <a:r>
              <a:rPr kumimoji="0" lang="fr-FR" altLang="fr-FR" sz="1800" b="0" i="0" u="none" strike="noStrike" cap="none" normalizeH="0" baseline="0" smtClean="0">
                <a:ln>
                  <a:noFill/>
                </a:ln>
                <a:solidFill>
                  <a:schemeClr val="tx1"/>
                </a:solidFill>
                <a:effectLst/>
                <a:latin typeface="Arial" panose="020B0604020202020204" pitchFamily="34" charset="0"/>
              </a:rPr>
              <a:t> Trace une frontière claire autour des cas d’utilisation pour montrer ce qui fait partie du système et ce qui est externe.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fr-FR" altLang="fr-FR" sz="1800" b="1" i="0" u="none" strike="noStrike" cap="none" normalizeH="0" baseline="0" smtClean="0">
                <a:ln>
                  <a:noFill/>
                </a:ln>
                <a:solidFill>
                  <a:schemeClr val="tx1"/>
                </a:solidFill>
                <a:effectLst/>
                <a:latin typeface="Arial" panose="020B0604020202020204" pitchFamily="34" charset="0"/>
              </a:rPr>
              <a:t>Hiérarchiser les cas d’utilisation importants :</a:t>
            </a:r>
            <a:r>
              <a:rPr kumimoji="0" lang="fr-FR" altLang="fr-FR" sz="1800" b="0" i="0" u="none" strike="noStrike" cap="none" normalizeH="0" baseline="0" smtClean="0">
                <a:ln>
                  <a:noFill/>
                </a:ln>
                <a:solidFill>
                  <a:schemeClr val="tx1"/>
                </a:solidFill>
                <a:effectLst/>
                <a:latin typeface="Arial" panose="020B0604020202020204" pitchFamily="34" charset="0"/>
              </a:rPr>
              <a:t> Mets en avant les cas principaux ou critiques pour une meilleure lisibilité. </a:t>
            </a:r>
          </a:p>
        </p:txBody>
      </p:sp>
    </p:spTree>
    <p:extLst>
      <p:ext uri="{BB962C8B-B14F-4D97-AF65-F5344CB8AC3E}">
        <p14:creationId xmlns:p14="http://schemas.microsoft.com/office/powerpoint/2010/main" val="209995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sz="2000" dirty="0"/>
              <a:t>Exemples de relations entre cas d'utilisation</a:t>
            </a:r>
          </a:p>
        </p:txBody>
      </p:sp>
      <p:sp>
        <p:nvSpPr>
          <p:cNvPr id="3" name="Espace réservé du contenu 2"/>
          <p:cNvSpPr>
            <a:spLocks noGrp="1"/>
          </p:cNvSpPr>
          <p:nvPr>
            <p:ph idx="1"/>
          </p:nvPr>
        </p:nvSpPr>
        <p:spPr/>
        <p:txBody>
          <a:bodyPr>
            <a:noAutofit/>
          </a:bodyPr>
          <a:lstStyle/>
          <a:p>
            <a:pPr marL="342900" indent="-342900" algn="just">
              <a:lnSpc>
                <a:spcPct val="150000"/>
              </a:lnSpc>
              <a:buFont typeface="Arial" panose="020B0604020202020204" pitchFamily="34" charset="0"/>
              <a:buChar char="•"/>
            </a:pPr>
            <a:r>
              <a:rPr lang="fr-FR" dirty="0"/>
              <a:t>Cas avec &lt;&lt;</a:t>
            </a:r>
            <a:r>
              <a:rPr lang="fr-FR" b="1" dirty="0" err="1"/>
              <a:t>include</a:t>
            </a:r>
            <a:r>
              <a:rPr lang="fr-FR" dirty="0"/>
              <a:t>&gt;&gt; </a:t>
            </a:r>
            <a:r>
              <a:rPr lang="fr-FR" dirty="0" smtClean="0"/>
              <a:t>:</a:t>
            </a:r>
          </a:p>
          <a:p>
            <a:pPr marL="800100" lvl="1" indent="-342900" algn="just">
              <a:lnSpc>
                <a:spcPct val="150000"/>
              </a:lnSpc>
              <a:buFont typeface="Arial" panose="020B0604020202020204" pitchFamily="34" charset="0"/>
              <a:buChar char="•"/>
            </a:pPr>
            <a:r>
              <a:rPr lang="fr-FR" dirty="0"/>
              <a:t>"</a:t>
            </a:r>
            <a:r>
              <a:rPr lang="fr-FR" b="1" dirty="0"/>
              <a:t>Passer une commande</a:t>
            </a:r>
            <a:r>
              <a:rPr lang="fr-FR" dirty="0"/>
              <a:t>" &lt;&lt;</a:t>
            </a:r>
            <a:r>
              <a:rPr lang="fr-FR" b="1" dirty="0" err="1"/>
              <a:t>include</a:t>
            </a:r>
            <a:r>
              <a:rPr lang="fr-FR" dirty="0"/>
              <a:t>&gt;&gt; "</a:t>
            </a:r>
            <a:r>
              <a:rPr lang="fr-FR" b="1" dirty="0"/>
              <a:t>Vérifier la disponibilité</a:t>
            </a:r>
            <a:r>
              <a:rPr lang="fr-FR" dirty="0"/>
              <a:t>" : Le cas "Passer une commande" dépend de la vérification des stocks</a:t>
            </a:r>
            <a:r>
              <a:rPr lang="fr-FR" dirty="0" smtClean="0"/>
              <a:t>.</a:t>
            </a:r>
          </a:p>
          <a:p>
            <a:pPr marL="342900" indent="-342900" algn="just">
              <a:lnSpc>
                <a:spcPct val="150000"/>
              </a:lnSpc>
              <a:buFont typeface="Arial" panose="020B0604020202020204" pitchFamily="34" charset="0"/>
              <a:buChar char="•"/>
            </a:pPr>
            <a:r>
              <a:rPr lang="fr-FR" dirty="0"/>
              <a:t>Cas avec &lt;&lt;</a:t>
            </a:r>
            <a:r>
              <a:rPr lang="fr-FR" b="1" dirty="0" err="1"/>
              <a:t>extend</a:t>
            </a:r>
            <a:r>
              <a:rPr lang="fr-FR" dirty="0"/>
              <a:t>&gt;&gt; </a:t>
            </a:r>
            <a:r>
              <a:rPr lang="fr-FR" dirty="0" smtClean="0"/>
              <a:t>:</a:t>
            </a:r>
          </a:p>
          <a:p>
            <a:pPr marL="800100" lvl="1" indent="-342900" algn="just">
              <a:lnSpc>
                <a:spcPct val="150000"/>
              </a:lnSpc>
              <a:buFont typeface="Arial" panose="020B0604020202020204" pitchFamily="34" charset="0"/>
              <a:buChar char="•"/>
            </a:pPr>
            <a:r>
              <a:rPr lang="fr-FR" dirty="0"/>
              <a:t>"</a:t>
            </a:r>
            <a:r>
              <a:rPr lang="fr-FR" b="1" dirty="0"/>
              <a:t>Payer une commande</a:t>
            </a:r>
            <a:r>
              <a:rPr lang="fr-FR" dirty="0"/>
              <a:t>" &lt;&lt;</a:t>
            </a:r>
            <a:r>
              <a:rPr lang="fr-FR" b="1" dirty="0" err="1"/>
              <a:t>extend</a:t>
            </a:r>
            <a:r>
              <a:rPr lang="fr-FR" dirty="0"/>
              <a:t>&gt;&gt; "</a:t>
            </a:r>
            <a:r>
              <a:rPr lang="fr-FR" b="1" dirty="0"/>
              <a:t>Appliquer un code promo</a:t>
            </a:r>
            <a:r>
              <a:rPr lang="fr-FR" dirty="0"/>
              <a:t>" : L’utilisation du code promo est facultative.</a:t>
            </a:r>
            <a:endParaRPr lang="fr-FR" dirty="0" smtClean="0"/>
          </a:p>
          <a:p>
            <a:pPr marL="342900" indent="-342900" algn="just">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635757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994" y="0"/>
            <a:ext cx="8229600" cy="952500"/>
          </a:xfrm>
        </p:spPr>
        <p:txBody>
          <a:bodyPr anchor="ctr"/>
          <a:lstStyle/>
          <a:p>
            <a:pPr algn="ctr"/>
            <a:r>
              <a:rPr lang="fr-FR" dirty="0"/>
              <a:t>Éviter les erreurs courantes</a:t>
            </a:r>
          </a:p>
        </p:txBody>
      </p:sp>
      <p:sp>
        <p:nvSpPr>
          <p:cNvPr id="3" name="Espace réservé du contenu 2"/>
          <p:cNvSpPr>
            <a:spLocks noGrp="1"/>
          </p:cNvSpPr>
          <p:nvPr>
            <p:ph idx="1"/>
          </p:nvPr>
        </p:nvSpPr>
        <p:spPr>
          <a:xfrm>
            <a:off x="176981" y="952500"/>
            <a:ext cx="8701547" cy="4386415"/>
          </a:xfrm>
        </p:spPr>
        <p:txBody>
          <a:bodyPr>
            <a:normAutofit lnSpcReduction="10000"/>
          </a:bodyPr>
          <a:lstStyle/>
          <a:p>
            <a:pPr marL="342900" indent="-342900" algn="just">
              <a:lnSpc>
                <a:spcPct val="170000"/>
              </a:lnSpc>
              <a:buFont typeface="Arial" panose="020B0604020202020204" pitchFamily="34" charset="0"/>
              <a:buChar char="•"/>
            </a:pPr>
            <a:r>
              <a:rPr lang="fr-FR" dirty="0"/>
              <a:t>Ne pas confondre acteurs et cas d’utilisation. Par exemple, "Saisir une commande" est une action (cas d’utilisation), et non un acteur</a:t>
            </a:r>
            <a:r>
              <a:rPr lang="fr-FR" dirty="0" smtClean="0"/>
              <a:t>.</a:t>
            </a:r>
          </a:p>
          <a:p>
            <a:pPr marL="342900" indent="-342900" algn="just">
              <a:lnSpc>
                <a:spcPct val="170000"/>
              </a:lnSpc>
              <a:buFont typeface="Arial" panose="020B0604020202020204" pitchFamily="34" charset="0"/>
              <a:buChar char="•"/>
            </a:pPr>
            <a:r>
              <a:rPr lang="fr-FR" dirty="0" smtClean="0"/>
              <a:t>Ne </a:t>
            </a:r>
            <a:r>
              <a:rPr lang="fr-FR" dirty="0"/>
              <a:t>pas créer des relations inutiles. Toutes les relations doivent avoir un sens métier ou fonctionnel</a:t>
            </a:r>
            <a:r>
              <a:rPr lang="fr-FR" dirty="0" smtClean="0"/>
              <a:t>.</a:t>
            </a:r>
          </a:p>
          <a:p>
            <a:pPr marL="342900" indent="-342900" algn="just">
              <a:lnSpc>
                <a:spcPct val="170000"/>
              </a:lnSpc>
              <a:buFont typeface="Arial" panose="020B0604020202020204" pitchFamily="34" charset="0"/>
              <a:buChar char="•"/>
            </a:pPr>
            <a:r>
              <a:rPr lang="fr-FR" dirty="0" smtClean="0"/>
              <a:t>Trop </a:t>
            </a:r>
            <a:r>
              <a:rPr lang="fr-FR" dirty="0"/>
              <a:t>de détails dans un seul diagramme. Divise le diagramme si nécessaire pour plus de lisibilité</a:t>
            </a:r>
            <a:r>
              <a:rPr lang="fr-FR" dirty="0" smtClean="0"/>
              <a:t>.</a:t>
            </a:r>
          </a:p>
          <a:p>
            <a:pPr marL="342900" indent="-342900" algn="just">
              <a:lnSpc>
                <a:spcPct val="170000"/>
              </a:lnSpc>
              <a:buFont typeface="Arial" panose="020B0604020202020204" pitchFamily="34" charset="0"/>
              <a:buChar char="•"/>
            </a:pPr>
            <a:r>
              <a:rPr lang="fr-FR" dirty="0" smtClean="0"/>
              <a:t>Pas </a:t>
            </a:r>
            <a:r>
              <a:rPr lang="fr-FR" dirty="0"/>
              <a:t>de verbes trop vagues. Évite des cas comme "Gérer l’application". Sois plus précis (ex : "Ajouter un utilisateur", "Modifier un produit").</a:t>
            </a:r>
          </a:p>
        </p:txBody>
      </p:sp>
    </p:spTree>
    <p:extLst>
      <p:ext uri="{BB962C8B-B14F-4D97-AF65-F5344CB8AC3E}">
        <p14:creationId xmlns:p14="http://schemas.microsoft.com/office/powerpoint/2010/main" val="366772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
            </a:r>
            <a:br>
              <a:rPr lang="fr-FR" dirty="0" smtClean="0"/>
            </a:br>
            <a:r>
              <a:rPr lang="fr-FR" dirty="0" smtClean="0"/>
              <a:t>Exercice 3</a:t>
            </a:r>
            <a:endParaRPr lang="fr-FR" dirty="0"/>
          </a:p>
        </p:txBody>
      </p:sp>
      <p:sp>
        <p:nvSpPr>
          <p:cNvPr id="5" name="Rectangle 4"/>
          <p:cNvSpPr/>
          <p:nvPr/>
        </p:nvSpPr>
        <p:spPr>
          <a:xfrm>
            <a:off x="699246" y="1502427"/>
            <a:ext cx="7987553" cy="4199611"/>
          </a:xfrm>
          <a:prstGeom prst="rect">
            <a:avLst/>
          </a:prstGeom>
        </p:spPr>
        <p:txBody>
          <a:bodyPr wrap="square">
            <a:spAutoFit/>
          </a:bodyPr>
          <a:lstStyle/>
          <a:p>
            <a:pPr algn="just">
              <a:lnSpc>
                <a:spcPct val="150000"/>
              </a:lnSpc>
            </a:pPr>
            <a:r>
              <a:rPr lang="fr-FR" sz="2000" dirty="0"/>
              <a:t>On souhaite gérer la réservation des salles de cours et les matériaux pédagogiques (ordinateur portable ou/et Vidéo projecteur) dans une école privée. Dans cette école on peut trouver des enseignant et des étudiants, la réservation peut se faire uniquement par des enseignants selon la disponibilité des la salle ou du matériel. L'école affiche un planning des salles qui peut être consulté par les enseignants et les étudiants. Le récapitulatif horaire par enseignant, édité par un professeur responsable, n'est consulté que par les professeurs.</a:t>
            </a:r>
            <a:br>
              <a:rPr lang="fr-FR" sz="2000" dirty="0"/>
            </a:br>
            <a:r>
              <a:rPr lang="fr-FR" sz="2000" dirty="0"/>
              <a:t>Modélisez cette situation par un diagramme de cas d'utilisation?</a:t>
            </a:r>
          </a:p>
        </p:txBody>
      </p:sp>
    </p:spTree>
    <p:extLst>
      <p:ext uri="{BB962C8B-B14F-4D97-AF65-F5344CB8AC3E}">
        <p14:creationId xmlns:p14="http://schemas.microsoft.com/office/powerpoint/2010/main" val="2642708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Solution Exercice 3</a:t>
            </a:r>
            <a:endParaRPr lang="fr-FR" dirty="0"/>
          </a:p>
        </p:txBody>
      </p:sp>
      <p:pic>
        <p:nvPicPr>
          <p:cNvPr id="3" name="Image 2"/>
          <p:cNvPicPr>
            <a:picLocks noChangeAspect="1"/>
          </p:cNvPicPr>
          <p:nvPr/>
        </p:nvPicPr>
        <p:blipFill>
          <a:blip r:embed="rId2"/>
          <a:stretch>
            <a:fillRect/>
          </a:stretch>
        </p:blipFill>
        <p:spPr>
          <a:xfrm>
            <a:off x="726141" y="1094766"/>
            <a:ext cx="7865074" cy="4346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4968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615" y="136724"/>
            <a:ext cx="8229600" cy="355645"/>
          </a:xfrm>
        </p:spPr>
        <p:txBody>
          <a:bodyPr/>
          <a:lstStyle/>
          <a:p>
            <a:pPr algn="ctr"/>
            <a:r>
              <a:rPr lang="fr-FR" dirty="0" smtClean="0"/>
              <a:t>Exercice 4</a:t>
            </a:r>
            <a:endParaRPr lang="fr-FR" dirty="0"/>
          </a:p>
        </p:txBody>
      </p:sp>
      <p:sp>
        <p:nvSpPr>
          <p:cNvPr id="5" name="Rectangle 4"/>
          <p:cNvSpPr/>
          <p:nvPr/>
        </p:nvSpPr>
        <p:spPr>
          <a:xfrm>
            <a:off x="482638" y="606922"/>
            <a:ext cx="7987553" cy="4583242"/>
          </a:xfrm>
          <a:prstGeom prst="rect">
            <a:avLst/>
          </a:prstGeom>
        </p:spPr>
        <p:txBody>
          <a:bodyPr wrap="square">
            <a:spAutoFit/>
          </a:bodyPr>
          <a:lstStyle/>
          <a:p>
            <a:pPr algn="just">
              <a:lnSpc>
                <a:spcPct val="150000"/>
              </a:lnSpc>
            </a:pPr>
            <a:r>
              <a:rPr lang="fr-FR" sz="1400" dirty="0"/>
              <a:t>On souhaite gérer l'inscription des étudiants dans une école, la scolarité propose un catalogue des cours aux étudiants. Par la suite les étudiants indiquent leurs choix de cours en remplissant une fiche d'enregistrement, un étudiant peut choisir jusqu'à quatre cours qui existent dans le catalogue plus deux cours supplémentaires. Un cours est caractérisé par le nom d'enseignant qui va assurer ce cours et le cursus. Pour créer un catalogue il faut d'abord affecter les cours aux enseignants.</a:t>
            </a:r>
            <a:br>
              <a:rPr lang="fr-FR" sz="1400" dirty="0"/>
            </a:br>
            <a:r>
              <a:rPr lang="fr-FR" sz="1400" dirty="0"/>
              <a:t>chaque enseignant indique les cours à enseigner en se connectant au système d'inscription</a:t>
            </a:r>
            <a:r>
              <a:rPr lang="fr-FR" sz="1400" dirty="0" smtClean="0"/>
              <a:t>. Pour </a:t>
            </a:r>
            <a:r>
              <a:rPr lang="fr-FR" sz="1400" dirty="0"/>
              <a:t>commencer un cours il faut avoir au moins 5 étudiants et au maximum 30, le cours sera supprimé dans le cas où le nombre d'étudiant est inférieurs à 5. A la fin des inscription on exécute un programme pour affecter les étudiants aux cours. On suppose qu'après exécution de ce programme tous les étudiants obtiendront ce qu'ils ont choisi. A la fin de cette opération on imprime un listing pour chaque étudiant et l'information est transférer au système de facturation qui facturera l'étudiant pour son semestre.</a:t>
            </a:r>
            <a:br>
              <a:rPr lang="fr-FR" sz="1400" dirty="0"/>
            </a:br>
            <a:r>
              <a:rPr lang="fr-FR" sz="1400" dirty="0"/>
              <a:t/>
            </a:r>
            <a:br>
              <a:rPr lang="fr-FR" sz="1400" dirty="0"/>
            </a:br>
            <a:r>
              <a:rPr lang="fr-FR" sz="1400" dirty="0"/>
              <a:t>1. Donner les acteurs de ce </a:t>
            </a:r>
            <a:r>
              <a:rPr lang="fr-FR" sz="1400" dirty="0" smtClean="0"/>
              <a:t>système</a:t>
            </a:r>
          </a:p>
          <a:p>
            <a:pPr algn="just">
              <a:lnSpc>
                <a:spcPct val="150000"/>
              </a:lnSpc>
            </a:pPr>
            <a:r>
              <a:rPr lang="fr-FR" sz="1400" dirty="0" smtClean="0"/>
              <a:t>2</a:t>
            </a:r>
            <a:r>
              <a:rPr lang="fr-FR" sz="1400" dirty="0"/>
              <a:t>. Donner le diagramme des cas d'utilisation du système</a:t>
            </a:r>
          </a:p>
        </p:txBody>
      </p:sp>
    </p:spTree>
    <p:extLst>
      <p:ext uri="{BB962C8B-B14F-4D97-AF65-F5344CB8AC3E}">
        <p14:creationId xmlns:p14="http://schemas.microsoft.com/office/powerpoint/2010/main" val="2107733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Solution Exercice 4</a:t>
            </a:r>
            <a:endParaRPr lang="fr-FR" dirty="0"/>
          </a:p>
        </p:txBody>
      </p:sp>
      <p:pic>
        <p:nvPicPr>
          <p:cNvPr id="4" name="Image 3"/>
          <p:cNvPicPr>
            <a:picLocks noChangeAspect="1"/>
          </p:cNvPicPr>
          <p:nvPr/>
        </p:nvPicPr>
        <p:blipFill>
          <a:blip r:embed="rId2"/>
          <a:stretch>
            <a:fillRect/>
          </a:stretch>
        </p:blipFill>
        <p:spPr>
          <a:xfrm>
            <a:off x="636494" y="1111624"/>
            <a:ext cx="8059271" cy="3998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002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Exercice 5</a:t>
            </a:r>
            <a:endParaRPr lang="fr-FR" dirty="0"/>
          </a:p>
        </p:txBody>
      </p:sp>
      <p:sp>
        <p:nvSpPr>
          <p:cNvPr id="5" name="Rectangle 4"/>
          <p:cNvSpPr/>
          <p:nvPr/>
        </p:nvSpPr>
        <p:spPr>
          <a:xfrm>
            <a:off x="603662" y="1511392"/>
            <a:ext cx="7987553" cy="3276282"/>
          </a:xfrm>
          <a:prstGeom prst="rect">
            <a:avLst/>
          </a:prstGeom>
        </p:spPr>
        <p:txBody>
          <a:bodyPr wrap="square">
            <a:spAutoFit/>
          </a:bodyPr>
          <a:lstStyle/>
          <a:p>
            <a:pPr>
              <a:lnSpc>
                <a:spcPct val="150000"/>
              </a:lnSpc>
            </a:pPr>
            <a:r>
              <a:rPr lang="fr-FR" sz="2000" dirty="0"/>
              <a:t>Soit un système de gestion de stock, ses fonctionnalités sont les suivantes :</a:t>
            </a:r>
            <a:br>
              <a:rPr lang="fr-FR" sz="2000" dirty="0"/>
            </a:br>
            <a:r>
              <a:rPr lang="fr-FR" sz="2000" dirty="0"/>
              <a:t>1. Edition de la fiche d’un fournisseur.</a:t>
            </a:r>
            <a:br>
              <a:rPr lang="fr-FR" sz="2000" dirty="0"/>
            </a:br>
            <a:r>
              <a:rPr lang="fr-FR" sz="2000" dirty="0"/>
              <a:t>2. Possibilité d’ajouter un nouvel article qui nécessite tout d’abord l’édition de la fiche fournisseur. Si le fournisseur n'existe pas, on peut alors le créer.</a:t>
            </a:r>
            <a:br>
              <a:rPr lang="fr-FR" sz="2000" dirty="0"/>
            </a:br>
            <a:r>
              <a:rPr lang="fr-FR" sz="2000" dirty="0"/>
              <a:t>3. Edition de l’inventaire. Depuis cet écran, on a le choix d’imprimer l’inventaire, d’effacer un article ou d’éditer la fiche d’un article.</a:t>
            </a:r>
            <a:br>
              <a:rPr lang="fr-FR" sz="2000" dirty="0"/>
            </a:br>
            <a:r>
              <a:rPr lang="fr-FR" sz="2000" dirty="0"/>
              <a:t>Modéliser ce système par un diagramme use case?</a:t>
            </a:r>
          </a:p>
        </p:txBody>
      </p:sp>
    </p:spTree>
    <p:extLst>
      <p:ext uri="{BB962C8B-B14F-4D97-AF65-F5344CB8AC3E}">
        <p14:creationId xmlns:p14="http://schemas.microsoft.com/office/powerpoint/2010/main" val="834834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Solution Exercice 5</a:t>
            </a:r>
            <a:endParaRPr lang="fr-FR" dirty="0"/>
          </a:p>
        </p:txBody>
      </p:sp>
      <p:pic>
        <p:nvPicPr>
          <p:cNvPr id="3" name="Image 2"/>
          <p:cNvPicPr>
            <a:picLocks noChangeAspect="1"/>
          </p:cNvPicPr>
          <p:nvPr/>
        </p:nvPicPr>
        <p:blipFill>
          <a:blip r:embed="rId2"/>
          <a:stretch>
            <a:fillRect/>
          </a:stretch>
        </p:blipFill>
        <p:spPr>
          <a:xfrm>
            <a:off x="698774" y="1146232"/>
            <a:ext cx="7746451" cy="4133979"/>
          </a:xfrm>
          <a:prstGeom prst="rect">
            <a:avLst/>
          </a:prstGeom>
        </p:spPr>
      </p:pic>
    </p:spTree>
    <p:extLst>
      <p:ext uri="{BB962C8B-B14F-4D97-AF65-F5344CB8AC3E}">
        <p14:creationId xmlns:p14="http://schemas.microsoft.com/office/powerpoint/2010/main" val="202099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t>REPRESENTATION :</a:t>
            </a:r>
          </a:p>
          <a:p>
            <a:endParaRPr lang="fr-FR" b="1" dirty="0" smtClean="0"/>
          </a:p>
          <a:p>
            <a:endParaRPr lang="fr-FR" b="1" dirty="0"/>
          </a:p>
        </p:txBody>
      </p:sp>
      <p:sp>
        <p:nvSpPr>
          <p:cNvPr id="4" name="Ellipse 3"/>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4"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4027848" y="2277585"/>
            <a:ext cx="3220034" cy="1654896"/>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Cas d’utilisation</a:t>
            </a:r>
            <a:endParaRPr lang="fr-FR" dirty="0">
              <a:solidFill>
                <a:srgbClr val="344447"/>
              </a:solidFill>
              <a:latin typeface="Arial" pitchFamily="34" charset="0"/>
              <a:cs typeface="Arial" pitchFamily="34" charset="0"/>
            </a:endParaRPr>
          </a:p>
        </p:txBody>
      </p:sp>
      <p:cxnSp>
        <p:nvCxnSpPr>
          <p:cNvPr id="17" name="Connecteur droit avec flèche 16"/>
          <p:cNvCxnSpPr/>
          <p:nvPr/>
        </p:nvCxnSpPr>
        <p:spPr>
          <a:xfrm>
            <a:off x="2703931" y="3023691"/>
            <a:ext cx="1234160" cy="0"/>
          </a:xfrm>
          <a:prstGeom prst="straightConnector1">
            <a:avLst/>
          </a:prstGeom>
          <a:ln w="28575">
            <a:solidFill>
              <a:srgbClr val="344447"/>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272209" y="3999506"/>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593990" y="1333501"/>
            <a:ext cx="4996603" cy="3612231"/>
          </a:xfrm>
        </p:spPr>
        <p:txBody>
          <a:bodyPr>
            <a:normAutofit/>
          </a:bodyPr>
          <a:lstStyle/>
          <a:p>
            <a:r>
              <a:rPr lang="fr-FR" b="1" dirty="0" smtClean="0">
                <a:latin typeface="Arial" pitchFamily="34" charset="0"/>
                <a:cs typeface="Arial" pitchFamily="34" charset="0"/>
              </a:rPr>
              <a:t>DEFINITION DES ACTEURS :</a:t>
            </a:r>
          </a:p>
          <a:p>
            <a:endParaRPr lang="fr-FR" b="1" dirty="0" smtClean="0">
              <a:latin typeface="Arial" pitchFamily="34" charset="0"/>
              <a:cs typeface="Arial" pitchFamily="34" charset="0"/>
            </a:endParaRPr>
          </a:p>
          <a:p>
            <a:r>
              <a:rPr lang="fr-FR" sz="1800" dirty="0" smtClean="0">
                <a:latin typeface="Arial" pitchFamily="34" charset="0"/>
                <a:cs typeface="Arial" pitchFamily="34" charset="0"/>
              </a:rPr>
              <a:t>Pour chaque acteur :</a:t>
            </a:r>
          </a:p>
          <a:p>
            <a:pPr>
              <a:buFont typeface="Arial" pitchFamily="34" charset="0"/>
              <a:buChar char="•"/>
            </a:pPr>
            <a:r>
              <a:rPr lang="fr-FR" sz="1800" dirty="0" smtClean="0">
                <a:latin typeface="Arial" pitchFamily="34" charset="0"/>
                <a:cs typeface="Arial" pitchFamily="34" charset="0"/>
              </a:rPr>
              <a:t> choix d’un </a:t>
            </a:r>
            <a:r>
              <a:rPr lang="fr-FR" sz="1800" dirty="0" smtClean="0">
                <a:solidFill>
                  <a:srgbClr val="E31A79"/>
                </a:solidFill>
                <a:latin typeface="Arial" pitchFamily="34" charset="0"/>
                <a:cs typeface="Arial" pitchFamily="34" charset="0"/>
              </a:rPr>
              <a:t>identificateur</a:t>
            </a:r>
          </a:p>
          <a:p>
            <a:pPr>
              <a:buFont typeface="Arial" pitchFamily="34" charset="0"/>
              <a:buChar char="•"/>
            </a:pPr>
            <a:r>
              <a:rPr lang="fr-FR" sz="1800" dirty="0" smtClean="0">
                <a:latin typeface="Arial" pitchFamily="34" charset="0"/>
                <a:cs typeface="Arial" pitchFamily="34" charset="0"/>
              </a:rPr>
              <a:t> </a:t>
            </a:r>
            <a:r>
              <a:rPr lang="fr-FR" sz="1800" dirty="0" err="1" smtClean="0">
                <a:latin typeface="Arial" pitchFamily="34" charset="0"/>
                <a:cs typeface="Arial" pitchFamily="34" charset="0"/>
              </a:rPr>
              <a:t>brêve</a:t>
            </a:r>
            <a:r>
              <a:rPr lang="fr-FR" sz="1800" dirty="0" smtClean="0">
                <a:latin typeface="Arial" pitchFamily="34" charset="0"/>
                <a:cs typeface="Arial" pitchFamily="34" charset="0"/>
              </a:rPr>
              <a:t> </a:t>
            </a:r>
            <a:r>
              <a:rPr lang="fr-FR" sz="1800" dirty="0" smtClean="0">
                <a:solidFill>
                  <a:srgbClr val="E31A79"/>
                </a:solidFill>
                <a:latin typeface="Arial" pitchFamily="34" charset="0"/>
                <a:cs typeface="Arial" pitchFamily="34" charset="0"/>
              </a:rPr>
              <a:t>description</a:t>
            </a:r>
            <a:r>
              <a:rPr lang="fr-FR" sz="1800" dirty="0" smtClean="0">
                <a:latin typeface="Arial" pitchFamily="34" charset="0"/>
                <a:cs typeface="Arial" pitchFamily="34" charset="0"/>
              </a:rPr>
              <a:t> (facultatif)</a:t>
            </a:r>
          </a:p>
          <a:p>
            <a:pPr>
              <a:buFont typeface="Arial" pitchFamily="34" charset="0"/>
              <a:buChar char="•"/>
            </a:pPr>
            <a:endParaRPr lang="fr-FR" sz="1800" dirty="0" smtClean="0">
              <a:latin typeface="Arial" pitchFamily="34" charset="0"/>
              <a:cs typeface="Arial" pitchFamily="34" charset="0"/>
            </a:endParaRPr>
          </a:p>
          <a:p>
            <a:pPr>
              <a:buFont typeface="Arial" pitchFamily="34" charset="0"/>
              <a:buChar char="•"/>
            </a:pPr>
            <a:r>
              <a:rPr lang="fr-FR" sz="1800" dirty="0" smtClean="0">
                <a:latin typeface="Arial" pitchFamily="34" charset="0"/>
                <a:cs typeface="Arial" pitchFamily="34" charset="0"/>
              </a:rPr>
              <a:t> Acteur </a:t>
            </a:r>
            <a:r>
              <a:rPr lang="fr-FR" sz="1800" dirty="0" smtClean="0">
                <a:solidFill>
                  <a:srgbClr val="E31A79"/>
                </a:solidFill>
                <a:latin typeface="Arial" pitchFamily="34" charset="0"/>
                <a:cs typeface="Arial" pitchFamily="34" charset="0"/>
              </a:rPr>
              <a:t>principaux</a:t>
            </a:r>
            <a:r>
              <a:rPr lang="fr-FR" sz="1800" dirty="0" smtClean="0">
                <a:latin typeface="Arial" pitchFamily="34" charset="0"/>
                <a:cs typeface="Arial" pitchFamily="34" charset="0"/>
              </a:rPr>
              <a:t> : utilisent le système </a:t>
            </a:r>
          </a:p>
          <a:p>
            <a:pPr>
              <a:buFont typeface="Arial" pitchFamily="34" charset="0"/>
              <a:buChar char="•"/>
            </a:pPr>
            <a:r>
              <a:rPr lang="fr-FR" sz="1800" dirty="0" smtClean="0">
                <a:latin typeface="Arial" pitchFamily="34" charset="0"/>
                <a:cs typeface="Arial" pitchFamily="34" charset="0"/>
              </a:rPr>
              <a:t> Acteur </a:t>
            </a:r>
            <a:r>
              <a:rPr lang="fr-FR" sz="1800" dirty="0" smtClean="0">
                <a:solidFill>
                  <a:srgbClr val="E31A79"/>
                </a:solidFill>
                <a:latin typeface="Arial" pitchFamily="34" charset="0"/>
                <a:cs typeface="Arial" pitchFamily="34" charset="0"/>
              </a:rPr>
              <a:t>secondaires</a:t>
            </a:r>
            <a:r>
              <a:rPr lang="fr-FR" sz="1800" dirty="0" smtClean="0">
                <a:latin typeface="Arial" pitchFamily="34" charset="0"/>
                <a:cs typeface="Arial" pitchFamily="34" charset="0"/>
              </a:rPr>
              <a:t> : administrent le système</a:t>
            </a:r>
          </a:p>
        </p:txBody>
      </p:sp>
      <p:grpSp>
        <p:nvGrpSpPr>
          <p:cNvPr id="9" name="Groupe 8"/>
          <p:cNvGrpSpPr/>
          <p:nvPr/>
        </p:nvGrpSpPr>
        <p:grpSpPr>
          <a:xfrm>
            <a:off x="411465" y="1808738"/>
            <a:ext cx="655674" cy="1637348"/>
            <a:chOff x="1747284" y="2222205"/>
            <a:chExt cx="655674" cy="1637348"/>
          </a:xfrm>
        </p:grpSpPr>
        <p:sp>
          <p:nvSpPr>
            <p:cNvPr id="4" name="Ellipse 3"/>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4"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0" y="3570135"/>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Guichetier</a:t>
            </a:r>
            <a:endParaRPr lang="fr-FR" dirty="0">
              <a:solidFill>
                <a:srgbClr val="344447"/>
              </a:solidFill>
              <a:latin typeface="Arial" pitchFamily="34" charset="0"/>
              <a:cs typeface="Arial" pitchFamily="34" charset="0"/>
            </a:endParaRPr>
          </a:p>
        </p:txBody>
      </p:sp>
      <p:sp>
        <p:nvSpPr>
          <p:cNvPr id="11" name="Carré corné 10"/>
          <p:cNvSpPr/>
          <p:nvPr/>
        </p:nvSpPr>
        <p:spPr>
          <a:xfrm flipV="1">
            <a:off x="1804946" y="1916264"/>
            <a:ext cx="1757238" cy="2496710"/>
          </a:xfrm>
          <a:prstGeom prst="foldedCorner">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p:nvPr/>
        </p:nvCxnSpPr>
        <p:spPr>
          <a:xfrm>
            <a:off x="1137037" y="2743200"/>
            <a:ext cx="675860" cy="262393"/>
          </a:xfrm>
          <a:prstGeom prst="line">
            <a:avLst/>
          </a:prstGeom>
          <a:ln w="28575">
            <a:solidFill>
              <a:srgbClr val="344447"/>
            </a:solidFill>
            <a:prstDash val="dash"/>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852654" y="2297927"/>
            <a:ext cx="1645920" cy="1815882"/>
          </a:xfrm>
          <a:prstGeom prst="rect">
            <a:avLst/>
          </a:prstGeom>
          <a:noFill/>
        </p:spPr>
        <p:txBody>
          <a:bodyPr wrap="square" rtlCol="0">
            <a:spAutoFit/>
          </a:bodyPr>
          <a:lstStyle/>
          <a:p>
            <a:r>
              <a:rPr lang="fr-FR" sz="1400" dirty="0" smtClean="0">
                <a:solidFill>
                  <a:srgbClr val="344447"/>
                </a:solidFill>
                <a:latin typeface="Arial" pitchFamily="34" charset="0"/>
                <a:cs typeface="Arial" pitchFamily="34" charset="0"/>
              </a:rPr>
              <a:t>Un guichetier est un employé de la banque jouant un rôle d’interface entre le  système informatique et les clients qu’il reçoit au comptoir.</a:t>
            </a:r>
            <a:endParaRPr lang="fr-FR" sz="1400"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CAS D’UTILISATION : DEFINITIONS</a:t>
            </a:r>
          </a:p>
          <a:p>
            <a:endParaRPr lang="fr-FR" sz="1800" b="1" dirty="0" smtClean="0">
              <a:latin typeface="Arial" pitchFamily="34" charset="0"/>
              <a:cs typeface="Arial" pitchFamily="34" charset="0"/>
            </a:endParaRPr>
          </a:p>
          <a:p>
            <a:r>
              <a:rPr lang="fr-FR" sz="1800" dirty="0" smtClean="0">
                <a:latin typeface="Arial" pitchFamily="34" charset="0"/>
                <a:cs typeface="Arial" pitchFamily="34" charset="0"/>
              </a:rPr>
              <a:t>Ensemble des </a:t>
            </a:r>
            <a:r>
              <a:rPr lang="fr-FR" sz="1800" dirty="0" smtClean="0">
                <a:solidFill>
                  <a:srgbClr val="E31A79"/>
                </a:solidFill>
                <a:latin typeface="Arial" pitchFamily="34" charset="0"/>
                <a:cs typeface="Arial" pitchFamily="34" charset="0"/>
              </a:rPr>
              <a:t>actions</a:t>
            </a:r>
            <a:r>
              <a:rPr lang="fr-FR" sz="1800" dirty="0" smtClean="0">
                <a:latin typeface="Arial" pitchFamily="34" charset="0"/>
                <a:cs typeface="Arial" pitchFamily="34" charset="0"/>
              </a:rPr>
              <a:t> réalisées par le </a:t>
            </a:r>
            <a:r>
              <a:rPr lang="fr-FR" sz="1800" dirty="0" smtClean="0">
                <a:solidFill>
                  <a:srgbClr val="E31A79"/>
                </a:solidFill>
                <a:latin typeface="Arial" pitchFamily="34" charset="0"/>
                <a:cs typeface="Arial" pitchFamily="34" charset="0"/>
              </a:rPr>
              <a:t>système</a:t>
            </a:r>
            <a:r>
              <a:rPr lang="fr-FR" sz="1800" dirty="0" smtClean="0">
                <a:latin typeface="Arial" pitchFamily="34" charset="0"/>
                <a:cs typeface="Arial" pitchFamily="34" charset="0"/>
              </a:rPr>
              <a:t> en réponse à une action d’un </a:t>
            </a:r>
            <a:r>
              <a:rPr lang="fr-FR" sz="1800" dirty="0" smtClean="0">
                <a:solidFill>
                  <a:srgbClr val="E31A79"/>
                </a:solidFill>
                <a:latin typeface="Arial" pitchFamily="34" charset="0"/>
                <a:cs typeface="Arial" pitchFamily="34" charset="0"/>
              </a:rPr>
              <a:t>acteur</a:t>
            </a:r>
          </a:p>
          <a:p>
            <a:pPr marL="715963"/>
            <a:endParaRPr lang="fr-FR" sz="1800" dirty="0" smtClean="0">
              <a:solidFill>
                <a:srgbClr val="E31A79"/>
              </a:solidFill>
              <a:latin typeface="Arial" pitchFamily="34" charset="0"/>
              <a:cs typeface="Arial" pitchFamily="34" charset="0"/>
            </a:endParaRPr>
          </a:p>
          <a:p>
            <a:r>
              <a:rPr lang="fr-FR" sz="1800" dirty="0" smtClean="0">
                <a:latin typeface="Arial" pitchFamily="34" charset="0"/>
                <a:cs typeface="Arial" pitchFamily="34" charset="0"/>
              </a:rPr>
              <a:t>Les cas d’utilisation ne doivent pas se chevaucher</a:t>
            </a:r>
          </a:p>
        </p:txBody>
      </p:sp>
      <p:grpSp>
        <p:nvGrpSpPr>
          <p:cNvPr id="4" name="Groupe 3"/>
          <p:cNvGrpSpPr/>
          <p:nvPr/>
        </p:nvGrpSpPr>
        <p:grpSpPr>
          <a:xfrm>
            <a:off x="1779090" y="3725002"/>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1288110" y="5049077"/>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
        <p:nvSpPr>
          <p:cNvPr id="11" name="Rectangle 10"/>
          <p:cNvSpPr/>
          <p:nvPr/>
        </p:nvSpPr>
        <p:spPr>
          <a:xfrm>
            <a:off x="3896139" y="3355450"/>
            <a:ext cx="3888188" cy="2027583"/>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489024" y="3677015"/>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CU1</a:t>
            </a:r>
            <a:endParaRPr lang="fr-FR" dirty="0">
              <a:solidFill>
                <a:srgbClr val="344447"/>
              </a:solidFill>
              <a:latin typeface="Arial" pitchFamily="34" charset="0"/>
              <a:cs typeface="Arial" pitchFamily="34" charset="0"/>
            </a:endParaRPr>
          </a:p>
        </p:txBody>
      </p:sp>
      <p:sp>
        <p:nvSpPr>
          <p:cNvPr id="13" name="Ellipse 12"/>
          <p:cNvSpPr/>
          <p:nvPr/>
        </p:nvSpPr>
        <p:spPr>
          <a:xfrm>
            <a:off x="4577814" y="4529130"/>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CU2</a:t>
            </a:r>
          </a:p>
        </p:txBody>
      </p:sp>
      <p:sp>
        <p:nvSpPr>
          <p:cNvPr id="14" name="Ellipse 13"/>
          <p:cNvSpPr/>
          <p:nvPr/>
        </p:nvSpPr>
        <p:spPr>
          <a:xfrm>
            <a:off x="6239636" y="409180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344447"/>
                </a:solidFill>
                <a:latin typeface="Arial" pitchFamily="34" charset="0"/>
                <a:cs typeface="Arial" pitchFamily="34" charset="0"/>
              </a:rPr>
              <a:t>CUn</a:t>
            </a:r>
            <a:endParaRPr lang="fr-FR" dirty="0">
              <a:solidFill>
                <a:srgbClr val="344447"/>
              </a:solidFill>
              <a:latin typeface="Arial" pitchFamily="34" charset="0"/>
              <a:cs typeface="Arial" pitchFamily="34" charset="0"/>
            </a:endParaRPr>
          </a:p>
        </p:txBody>
      </p:sp>
      <p:cxnSp>
        <p:nvCxnSpPr>
          <p:cNvPr id="17" name="Connecteur droit 16"/>
          <p:cNvCxnSpPr>
            <a:endCxn id="12" idx="2"/>
          </p:cNvCxnSpPr>
          <p:nvPr/>
        </p:nvCxnSpPr>
        <p:spPr>
          <a:xfrm flipV="1">
            <a:off x="2536467" y="4001262"/>
            <a:ext cx="1952557" cy="43556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CAS D’UTILISATION </a:t>
            </a:r>
            <a:endParaRPr lang="fr-FR" b="1" dirty="0">
              <a:latin typeface="Arial" pitchFamily="34" charset="0"/>
              <a:cs typeface="Arial" pitchFamily="34" charset="0"/>
            </a:endParaRPr>
          </a:p>
        </p:txBody>
      </p:sp>
      <p:grpSp>
        <p:nvGrpSpPr>
          <p:cNvPr id="4" name="Groupe 3"/>
          <p:cNvGrpSpPr/>
          <p:nvPr/>
        </p:nvGrpSpPr>
        <p:grpSpPr>
          <a:xfrm>
            <a:off x="1286109" y="2802651"/>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795129" y="4126726"/>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
        <p:nvSpPr>
          <p:cNvPr id="11" name="Rectangle 10"/>
          <p:cNvSpPr/>
          <p:nvPr/>
        </p:nvSpPr>
        <p:spPr>
          <a:xfrm>
            <a:off x="3403158" y="2433099"/>
            <a:ext cx="3888188" cy="2027583"/>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996043" y="2754664"/>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CU1</a:t>
            </a:r>
            <a:endParaRPr lang="fr-FR" dirty="0">
              <a:solidFill>
                <a:srgbClr val="344447"/>
              </a:solidFill>
              <a:latin typeface="Arial" pitchFamily="34" charset="0"/>
              <a:cs typeface="Arial" pitchFamily="34" charset="0"/>
            </a:endParaRPr>
          </a:p>
        </p:txBody>
      </p:sp>
      <p:sp>
        <p:nvSpPr>
          <p:cNvPr id="13" name="Ellipse 12"/>
          <p:cNvSpPr/>
          <p:nvPr/>
        </p:nvSpPr>
        <p:spPr>
          <a:xfrm>
            <a:off x="4084833" y="3606779"/>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CU2</a:t>
            </a:r>
          </a:p>
        </p:txBody>
      </p:sp>
      <p:sp>
        <p:nvSpPr>
          <p:cNvPr id="14" name="Ellipse 13"/>
          <p:cNvSpPr/>
          <p:nvPr/>
        </p:nvSpPr>
        <p:spPr>
          <a:xfrm>
            <a:off x="5746655" y="3169457"/>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344447"/>
                </a:solidFill>
                <a:latin typeface="Arial" pitchFamily="34" charset="0"/>
                <a:cs typeface="Arial" pitchFamily="34" charset="0"/>
              </a:rPr>
              <a:t>CUn</a:t>
            </a:r>
            <a:endParaRPr lang="fr-FR" dirty="0">
              <a:solidFill>
                <a:srgbClr val="344447"/>
              </a:solidFill>
              <a:latin typeface="Arial" pitchFamily="34" charset="0"/>
              <a:cs typeface="Arial" pitchFamily="34" charset="0"/>
            </a:endParaRPr>
          </a:p>
        </p:txBody>
      </p:sp>
      <p:cxnSp>
        <p:nvCxnSpPr>
          <p:cNvPr id="17" name="Connecteur droit avec flèche 16"/>
          <p:cNvCxnSpPr/>
          <p:nvPr/>
        </p:nvCxnSpPr>
        <p:spPr>
          <a:xfrm>
            <a:off x="3554233" y="1812897"/>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64651" y="2227690"/>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569596" y="2609353"/>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492981" y="1852654"/>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Acteur Principal</a:t>
            </a:r>
            <a:endParaRPr lang="fr-FR" sz="1400" i="1" dirty="0">
              <a:solidFill>
                <a:srgbClr val="E31A79"/>
              </a:solidFill>
              <a:latin typeface="Arial" pitchFamily="34" charset="0"/>
              <a:cs typeface="Arial" pitchFamily="34" charset="0"/>
            </a:endParaRPr>
          </a:p>
        </p:txBody>
      </p:sp>
      <p:sp>
        <p:nvSpPr>
          <p:cNvPr id="21" name="ZoneTexte 20"/>
          <p:cNvSpPr txBox="1"/>
          <p:nvPr/>
        </p:nvSpPr>
        <p:spPr>
          <a:xfrm>
            <a:off x="1917591" y="2283350"/>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Association</a:t>
            </a:r>
            <a:endParaRPr lang="fr-FR" sz="1400" i="1" dirty="0">
              <a:solidFill>
                <a:srgbClr val="E31A79"/>
              </a:solidFill>
              <a:latin typeface="Arial" pitchFamily="34" charset="0"/>
              <a:cs typeface="Arial" pitchFamily="34" charset="0"/>
            </a:endParaRPr>
          </a:p>
        </p:txBody>
      </p:sp>
      <p:sp>
        <p:nvSpPr>
          <p:cNvPr id="22" name="ZoneTexte 21"/>
          <p:cNvSpPr txBox="1"/>
          <p:nvPr/>
        </p:nvSpPr>
        <p:spPr>
          <a:xfrm>
            <a:off x="2959211" y="1432560"/>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Système</a:t>
            </a:r>
            <a:endParaRPr lang="fr-FR" sz="1400" i="1" dirty="0">
              <a:solidFill>
                <a:srgbClr val="E31A79"/>
              </a:solidFill>
              <a:latin typeface="Arial" pitchFamily="34" charset="0"/>
              <a:cs typeface="Arial" pitchFamily="34" charset="0"/>
            </a:endParaRPr>
          </a:p>
        </p:txBody>
      </p:sp>
      <p:cxnSp>
        <p:nvCxnSpPr>
          <p:cNvPr id="23" name="Connecteur droit avec flèche 22"/>
          <p:cNvCxnSpPr/>
          <p:nvPr/>
        </p:nvCxnSpPr>
        <p:spPr>
          <a:xfrm flipH="1">
            <a:off x="4899328" y="1979875"/>
            <a:ext cx="579121" cy="804406"/>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4972217" y="1505448"/>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Cas d’utilisation</a:t>
            </a:r>
            <a:endParaRPr lang="fr-FR" sz="1400" i="1" dirty="0">
              <a:solidFill>
                <a:srgbClr val="E31A79"/>
              </a:solidFill>
              <a:latin typeface="Arial" pitchFamily="34" charset="0"/>
              <a:cs typeface="Arial" pitchFamily="34" charset="0"/>
            </a:endParaRPr>
          </a:p>
        </p:txBody>
      </p:sp>
      <p:cxnSp>
        <p:nvCxnSpPr>
          <p:cNvPr id="26" name="Connecteur droit 25"/>
          <p:cNvCxnSpPr>
            <a:endCxn id="12" idx="2"/>
          </p:cNvCxnSpPr>
          <p:nvPr/>
        </p:nvCxnSpPr>
        <p:spPr>
          <a:xfrm flipV="1">
            <a:off x="1979875" y="3078911"/>
            <a:ext cx="2016168" cy="562788"/>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EXEMPLE </a:t>
            </a:r>
            <a:endParaRPr lang="fr-FR" b="1" dirty="0">
              <a:latin typeface="Arial" pitchFamily="34" charset="0"/>
              <a:cs typeface="Arial" pitchFamily="34" charset="0"/>
            </a:endParaRPr>
          </a:p>
        </p:txBody>
      </p:sp>
      <p:grpSp>
        <p:nvGrpSpPr>
          <p:cNvPr id="4" name="Groupe 3"/>
          <p:cNvGrpSpPr/>
          <p:nvPr/>
        </p:nvGrpSpPr>
        <p:grpSpPr>
          <a:xfrm>
            <a:off x="801080" y="2635674"/>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310100" y="3959749"/>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Guichetier</a:t>
            </a:r>
            <a:endParaRPr lang="fr-FR" dirty="0">
              <a:solidFill>
                <a:srgbClr val="344447"/>
              </a:solidFill>
              <a:latin typeface="Arial" pitchFamily="34" charset="0"/>
              <a:cs typeface="Arial" pitchFamily="34" charset="0"/>
            </a:endParaRPr>
          </a:p>
        </p:txBody>
      </p:sp>
      <p:sp>
        <p:nvSpPr>
          <p:cNvPr id="11" name="Rectangle 10"/>
          <p:cNvSpPr/>
          <p:nvPr/>
        </p:nvSpPr>
        <p:spPr>
          <a:xfrm>
            <a:off x="1820849" y="1622066"/>
            <a:ext cx="5398935" cy="3601941"/>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2144715" y="1746175"/>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Créer un compte</a:t>
            </a:r>
          </a:p>
        </p:txBody>
      </p:sp>
      <p:sp>
        <p:nvSpPr>
          <p:cNvPr id="14" name="Ellipse 13"/>
          <p:cNvSpPr/>
          <p:nvPr/>
        </p:nvSpPr>
        <p:spPr>
          <a:xfrm>
            <a:off x="2519751" y="319463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Déposer de l’argent</a:t>
            </a:r>
          </a:p>
        </p:txBody>
      </p:sp>
      <p:sp>
        <p:nvSpPr>
          <p:cNvPr id="15" name="Ellipse 14"/>
          <p:cNvSpPr/>
          <p:nvPr/>
        </p:nvSpPr>
        <p:spPr>
          <a:xfrm>
            <a:off x="2401806" y="4277340"/>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Retirer de l’argent</a:t>
            </a:r>
          </a:p>
        </p:txBody>
      </p:sp>
      <p:sp>
        <p:nvSpPr>
          <p:cNvPr id="16" name="Ellipse 15"/>
          <p:cNvSpPr/>
          <p:nvPr/>
        </p:nvSpPr>
        <p:spPr>
          <a:xfrm>
            <a:off x="4587903" y="2003268"/>
            <a:ext cx="1403404"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Consulter un compte</a:t>
            </a:r>
          </a:p>
        </p:txBody>
      </p:sp>
      <p:sp>
        <p:nvSpPr>
          <p:cNvPr id="17" name="Ellipse 16"/>
          <p:cNvSpPr/>
          <p:nvPr/>
        </p:nvSpPr>
        <p:spPr>
          <a:xfrm>
            <a:off x="4675880" y="3060790"/>
            <a:ext cx="1557943" cy="922813"/>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Retirer de l’argent au distributeur</a:t>
            </a:r>
          </a:p>
        </p:txBody>
      </p:sp>
      <p:sp>
        <p:nvSpPr>
          <p:cNvPr id="18" name="Ellipse 17"/>
          <p:cNvSpPr/>
          <p:nvPr/>
        </p:nvSpPr>
        <p:spPr>
          <a:xfrm>
            <a:off x="5017786" y="426143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Gérer les prêts</a:t>
            </a:r>
          </a:p>
        </p:txBody>
      </p:sp>
      <p:cxnSp>
        <p:nvCxnSpPr>
          <p:cNvPr id="21" name="Connecteur droit 20"/>
          <p:cNvCxnSpPr>
            <a:endCxn id="12" idx="3"/>
          </p:cNvCxnSpPr>
          <p:nvPr/>
        </p:nvCxnSpPr>
        <p:spPr>
          <a:xfrm flipV="1">
            <a:off x="1558456" y="2299699"/>
            <a:ext cx="764926" cy="72179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endCxn id="16" idx="3"/>
          </p:cNvCxnSpPr>
          <p:nvPr/>
        </p:nvCxnSpPr>
        <p:spPr>
          <a:xfrm flipV="1">
            <a:off x="1710856" y="2556792"/>
            <a:ext cx="3082571" cy="617105"/>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endCxn id="14" idx="2"/>
          </p:cNvCxnSpPr>
          <p:nvPr/>
        </p:nvCxnSpPr>
        <p:spPr>
          <a:xfrm>
            <a:off x="1486894" y="3403158"/>
            <a:ext cx="1032857" cy="11572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1494845" y="3792772"/>
            <a:ext cx="938254" cy="675861"/>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a:stCxn id="16" idx="6"/>
          </p:cNvCxnSpPr>
          <p:nvPr/>
        </p:nvCxnSpPr>
        <p:spPr>
          <a:xfrm flipV="1">
            <a:off x="5991307" y="2122999"/>
            <a:ext cx="1673750" cy="204516"/>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6194066" y="2464905"/>
            <a:ext cx="1542553" cy="906448"/>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6235148" y="4357315"/>
            <a:ext cx="1501471" cy="239865"/>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grpSp>
        <p:nvGrpSpPr>
          <p:cNvPr id="38" name="Groupe 37"/>
          <p:cNvGrpSpPr/>
          <p:nvPr/>
        </p:nvGrpSpPr>
        <p:grpSpPr>
          <a:xfrm>
            <a:off x="7839309" y="1499963"/>
            <a:ext cx="550643" cy="1284320"/>
            <a:chOff x="1747284" y="2222205"/>
            <a:chExt cx="655674" cy="1637348"/>
          </a:xfrm>
        </p:grpSpPr>
        <p:sp>
          <p:nvSpPr>
            <p:cNvPr id="39" name="Ellipse 38"/>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a:stCxn id="39"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44" name="ZoneTexte 43"/>
          <p:cNvSpPr txBox="1"/>
          <p:nvPr/>
        </p:nvSpPr>
        <p:spPr>
          <a:xfrm>
            <a:off x="7348329" y="2824038"/>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Client</a:t>
            </a:r>
            <a:endParaRPr lang="fr-FR" dirty="0">
              <a:solidFill>
                <a:srgbClr val="344447"/>
              </a:solidFill>
              <a:latin typeface="Arial" pitchFamily="34" charset="0"/>
              <a:cs typeface="Arial" pitchFamily="34" charset="0"/>
            </a:endParaRPr>
          </a:p>
        </p:txBody>
      </p:sp>
      <p:grpSp>
        <p:nvGrpSpPr>
          <p:cNvPr id="45" name="Groupe 44"/>
          <p:cNvGrpSpPr/>
          <p:nvPr/>
        </p:nvGrpSpPr>
        <p:grpSpPr>
          <a:xfrm>
            <a:off x="7815456" y="3638864"/>
            <a:ext cx="550643" cy="1284320"/>
            <a:chOff x="1747284" y="2222205"/>
            <a:chExt cx="655674" cy="1637348"/>
          </a:xfrm>
        </p:grpSpPr>
        <p:sp>
          <p:nvSpPr>
            <p:cNvPr id="46" name="Ellipse 45"/>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a:stCxn id="46"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51" name="ZoneTexte 50"/>
          <p:cNvSpPr txBox="1"/>
          <p:nvPr/>
        </p:nvSpPr>
        <p:spPr>
          <a:xfrm>
            <a:off x="7324476" y="4962939"/>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Directeur</a:t>
            </a:r>
            <a:endParaRPr lang="fr-FR"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085106" y="1333501"/>
            <a:ext cx="5505488" cy="3612231"/>
          </a:xfrm>
        </p:spPr>
        <p:txBody>
          <a:bodyPr>
            <a:normAutofit/>
          </a:bodyPr>
          <a:lstStyle/>
          <a:p>
            <a:r>
              <a:rPr lang="fr-FR" b="1" dirty="0" smtClean="0">
                <a:latin typeface="Arial" pitchFamily="34" charset="0"/>
                <a:cs typeface="Arial" pitchFamily="34" charset="0"/>
              </a:rPr>
              <a:t>RELATIONS ENTRE CAS D’UTILISATIONS : </a:t>
            </a:r>
          </a:p>
          <a:p>
            <a:endParaRPr lang="fr-FR" b="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Généralisation </a:t>
            </a:r>
            <a:r>
              <a:rPr lang="fr-FR" i="1" dirty="0" smtClean="0">
                <a:latin typeface="Arial" pitchFamily="34" charset="0"/>
                <a:cs typeface="Arial" pitchFamily="34" charset="0"/>
              </a:rPr>
              <a:t>(</a:t>
            </a:r>
            <a:r>
              <a:rPr lang="fr-FR" i="1" dirty="0" err="1" smtClean="0">
                <a:latin typeface="Arial" pitchFamily="34" charset="0"/>
                <a:cs typeface="Arial" pitchFamily="34" charset="0"/>
              </a:rPr>
              <a:t>generalize</a:t>
            </a:r>
            <a:r>
              <a:rPr lang="fr-FR" i="1" dirty="0" smtClean="0">
                <a:latin typeface="Arial" pitchFamily="34" charset="0"/>
                <a:cs typeface="Arial" pitchFamily="34" charset="0"/>
              </a:rPr>
              <a:t>)</a:t>
            </a:r>
          </a:p>
          <a:p>
            <a:pPr lvl="1">
              <a:buFont typeface="Arial" pitchFamily="34" charset="0"/>
              <a:buChar char="•"/>
            </a:pPr>
            <a:endParaRPr lang="fr-FR" i="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Inclusion </a:t>
            </a:r>
            <a:r>
              <a:rPr lang="fr-FR" i="1" dirty="0" smtClean="0">
                <a:latin typeface="Arial" pitchFamily="34" charset="0"/>
                <a:cs typeface="Arial" pitchFamily="34" charset="0"/>
              </a:rPr>
              <a:t>(</a:t>
            </a:r>
            <a:r>
              <a:rPr lang="fr-FR" i="1" dirty="0" err="1" smtClean="0">
                <a:latin typeface="Arial" pitchFamily="34" charset="0"/>
                <a:cs typeface="Arial" pitchFamily="34" charset="0"/>
              </a:rPr>
              <a:t>include</a:t>
            </a:r>
            <a:r>
              <a:rPr lang="fr-FR" i="1" dirty="0" smtClean="0">
                <a:latin typeface="Arial" pitchFamily="34" charset="0"/>
                <a:cs typeface="Arial" pitchFamily="34" charset="0"/>
              </a:rPr>
              <a:t>)</a:t>
            </a:r>
          </a:p>
          <a:p>
            <a:pPr lvl="1">
              <a:buFont typeface="Arial" pitchFamily="34" charset="0"/>
              <a:buChar char="•"/>
            </a:pP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Extension </a:t>
            </a:r>
            <a:r>
              <a:rPr lang="fr-FR" i="1" dirty="0" smtClean="0">
                <a:latin typeface="Arial" pitchFamily="34" charset="0"/>
                <a:cs typeface="Arial" pitchFamily="34" charset="0"/>
              </a:rPr>
              <a:t>(</a:t>
            </a:r>
            <a:r>
              <a:rPr lang="fr-FR" i="1" dirty="0" err="1" smtClean="0">
                <a:latin typeface="Arial" pitchFamily="34" charset="0"/>
                <a:cs typeface="Arial" pitchFamily="34" charset="0"/>
              </a:rPr>
              <a:t>extend</a:t>
            </a:r>
            <a:r>
              <a:rPr lang="fr-FR" i="1" dirty="0" smtClean="0">
                <a:latin typeface="Arial" pitchFamily="34" charset="0"/>
                <a:cs typeface="Arial" pitchFamily="34" charset="0"/>
              </a:rPr>
              <a:t>)</a:t>
            </a:r>
            <a:endParaRPr lang="fr-FR"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GENERALIZE</a:t>
            </a:r>
          </a:p>
          <a:p>
            <a:endParaRPr lang="fr-FR" b="1" dirty="0">
              <a:latin typeface="Arial" pitchFamily="34" charset="0"/>
              <a:cs typeface="Arial" pitchFamily="34" charset="0"/>
            </a:endParaRPr>
          </a:p>
        </p:txBody>
      </p:sp>
      <p:sp>
        <p:nvSpPr>
          <p:cNvPr id="4" name="Ellipse 3"/>
          <p:cNvSpPr/>
          <p:nvPr/>
        </p:nvSpPr>
        <p:spPr>
          <a:xfrm>
            <a:off x="1558456" y="2965837"/>
            <a:ext cx="1616764" cy="877295"/>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Virement par minitel</a:t>
            </a:r>
          </a:p>
        </p:txBody>
      </p:sp>
      <p:sp>
        <p:nvSpPr>
          <p:cNvPr id="5" name="Ellipse 4"/>
          <p:cNvSpPr/>
          <p:nvPr/>
        </p:nvSpPr>
        <p:spPr>
          <a:xfrm>
            <a:off x="5113202" y="3028985"/>
            <a:ext cx="1557943" cy="922813"/>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Virement</a:t>
            </a:r>
          </a:p>
        </p:txBody>
      </p:sp>
      <p:cxnSp>
        <p:nvCxnSpPr>
          <p:cNvPr id="8" name="Connecteur droit avec flèche 7"/>
          <p:cNvCxnSpPr>
            <a:stCxn id="4" idx="6"/>
            <a:endCxn id="5" idx="2"/>
          </p:cNvCxnSpPr>
          <p:nvPr/>
        </p:nvCxnSpPr>
        <p:spPr>
          <a:xfrm>
            <a:off x="3175220" y="3404485"/>
            <a:ext cx="1937982" cy="85907"/>
          </a:xfrm>
          <a:prstGeom prst="straightConnector1">
            <a:avLst/>
          </a:prstGeom>
          <a:ln w="28575">
            <a:solidFill>
              <a:srgbClr val="344447"/>
            </a:solidFill>
            <a:tailEnd type="arrow"/>
          </a:ln>
        </p:spPr>
        <p:style>
          <a:lnRef idx="1">
            <a:schemeClr val="accent1"/>
          </a:lnRef>
          <a:fillRef idx="0">
            <a:schemeClr val="accent1"/>
          </a:fillRef>
          <a:effectRef idx="0">
            <a:schemeClr val="accent1"/>
          </a:effectRef>
          <a:fontRef idx="minor">
            <a:schemeClr val="tx1"/>
          </a:fontRef>
        </p:style>
      </p:cxnSp>
      <p:sp>
        <p:nvSpPr>
          <p:cNvPr id="9" name="Triangle isocèle 8"/>
          <p:cNvSpPr/>
          <p:nvPr/>
        </p:nvSpPr>
        <p:spPr>
          <a:xfrm rot="5400000" flipH="1">
            <a:off x="4937760" y="3363401"/>
            <a:ext cx="174928" cy="238539"/>
          </a:xfrm>
          <a:prstGeom prst="triangle">
            <a:avLst/>
          </a:prstGeom>
          <a:solidFill>
            <a:srgbClr val="344447"/>
          </a:solid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252084" y="3124863"/>
            <a:ext cx="1995777" cy="307777"/>
          </a:xfrm>
          <a:prstGeom prst="rect">
            <a:avLst/>
          </a:prstGeom>
          <a:noFill/>
        </p:spPr>
        <p:txBody>
          <a:bodyPr wrap="square" rtlCol="0">
            <a:spAutoFit/>
          </a:bodyPr>
          <a:lstStyle/>
          <a:p>
            <a:r>
              <a:rPr lang="fr-FR" sz="1400" dirty="0" smtClean="0">
                <a:solidFill>
                  <a:srgbClr val="344447"/>
                </a:solidFill>
                <a:latin typeface="Arial" pitchFamily="34" charset="0"/>
                <a:cs typeface="Arial" pitchFamily="34" charset="0"/>
              </a:rPr>
              <a:t>&lt;&lt; </a:t>
            </a:r>
            <a:r>
              <a:rPr lang="fr-FR" sz="1400" dirty="0" err="1" smtClean="0">
                <a:solidFill>
                  <a:srgbClr val="344447"/>
                </a:solidFill>
                <a:latin typeface="Arial" pitchFamily="34" charset="0"/>
                <a:cs typeface="Arial" pitchFamily="34" charset="0"/>
              </a:rPr>
              <a:t>generalize</a:t>
            </a:r>
            <a:r>
              <a:rPr lang="fr-FR" sz="1400" dirty="0" smtClean="0">
                <a:solidFill>
                  <a:srgbClr val="344447"/>
                </a:solidFill>
                <a:latin typeface="Arial" pitchFamily="34" charset="0"/>
                <a:cs typeface="Arial" pitchFamily="34" charset="0"/>
              </a:rPr>
              <a:t> &gt;&gt;</a:t>
            </a:r>
            <a:endParaRPr lang="fr-FR" sz="1400"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1173</Words>
  <Application>Microsoft Office PowerPoint</Application>
  <PresentationFormat>Affichage à l'écran (16:10)</PresentationFormat>
  <Paragraphs>142</Paragraphs>
  <Slides>28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Helvetica Neue</vt:lpstr>
      <vt:lpstr>Office Theme</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Les bonnes pratiques</vt:lpstr>
      <vt:lpstr>Comprendre les éléments de base du diagramme</vt:lpstr>
      <vt:lpstr>Étapes à suivre pour concevoir ton diagramme de cas d'utilisation</vt:lpstr>
      <vt:lpstr>Identifier les acteurs </vt:lpstr>
      <vt:lpstr>Identifier les cas d'utilisation</vt:lpstr>
      <vt:lpstr>Définir les relations entre acteurs et cas d’utilisation</vt:lpstr>
      <vt:lpstr>les bonnes pratiques de modélisation</vt:lpstr>
      <vt:lpstr>Exemples de relations entre cas d'utilisation</vt:lpstr>
      <vt:lpstr>Éviter les erreurs courantes</vt:lpstr>
      <vt:lpstr> Exercice 3</vt:lpstr>
      <vt:lpstr>Solution Exercice 3</vt:lpstr>
      <vt:lpstr>Exercice 4</vt:lpstr>
      <vt:lpstr>Solution Exercice 4</vt:lpstr>
      <vt:lpstr>Exercice 5</vt:lpstr>
      <vt:lpstr>Solution Exercice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admin</cp:lastModifiedBy>
  <cp:revision>414</cp:revision>
  <dcterms:created xsi:type="dcterms:W3CDTF">2010-10-03T18:33:51Z</dcterms:created>
  <dcterms:modified xsi:type="dcterms:W3CDTF">2024-10-23T11:52:53Z</dcterms:modified>
</cp:coreProperties>
</file>