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59" r:id="rId9"/>
    <p:sldId id="260" r:id="rId10"/>
    <p:sldId id="261" r:id="rId11"/>
    <p:sldId id="266" r:id="rId12"/>
    <p:sldId id="267" r:id="rId13"/>
    <p:sldId id="269" r:id="rId14"/>
    <p:sldId id="26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94" y="-7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F3BA24DC-EC0C-4B7C-834A-942D9E64DF4F}" type="datetimeFigureOut">
              <a:rPr lang="fr-FR" smtClean="0"/>
              <a:t>29/10/2024</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29/10/2024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E35760-5D01-40E9-B799-FE582AE85F8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32E35760-5D01-40E9-B799-FE582AE85F8F}" type="slidenum">
              <a:rPr lang="fr-FR" smtClean="0"/>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29/10/2024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29/10/2024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32E35760-5D01-40E9-B799-FE582AE85F8F}" type="slidenum">
              <a:rPr lang="fr-FR" smtClean="0"/>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F3BA24DC-EC0C-4B7C-834A-942D9E64DF4F}" type="datetimeFigureOut">
              <a:rPr lang="fr-FR" smtClean="0"/>
              <a:t>29/10/2024</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F3BA24DC-EC0C-4B7C-834A-942D9E64DF4F}" type="datetimeFigureOut">
              <a:rPr lang="fr-FR" smtClean="0"/>
              <a:t>29/10/2024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E35760-5D01-40E9-B799-FE582AE85F8F}" type="slidenum">
              <a:rPr lang="fr-FR" smtClean="0"/>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F3BA24DC-EC0C-4B7C-834A-942D9E64DF4F}" type="datetimeFigureOut">
              <a:rPr lang="fr-FR" smtClean="0"/>
              <a:t>29/10/2024</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32E35760-5D01-40E9-B799-FE582AE85F8F}" type="slidenum">
              <a:rPr lang="fr-FR" smtClean="0"/>
              <a:t>‹N°›</a:t>
            </a:fld>
            <a:endParaRPr lang="fr-FR"/>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F3BA24DC-EC0C-4B7C-834A-942D9E64DF4F}" type="datetimeFigureOut">
              <a:rPr lang="fr-FR" smtClean="0"/>
              <a:t>29/10/2024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32E35760-5D01-40E9-B799-FE582AE85F8F}"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F3BA24DC-EC0C-4B7C-834A-942D9E64DF4F}" type="datetimeFigureOut">
              <a:rPr lang="fr-FR" smtClean="0"/>
              <a:t>29/10/2024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2E35760-5D01-40E9-B799-FE582AE85F8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F3BA24DC-EC0C-4B7C-834A-942D9E64DF4F}" type="datetimeFigureOut">
              <a:rPr lang="fr-FR" smtClean="0"/>
              <a:t>29/10/2024</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32E35760-5D01-40E9-B799-FE582AE85F8F}" type="slidenum">
              <a:rPr lang="fr-FR" smtClean="0"/>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F3BA24DC-EC0C-4B7C-834A-942D9E64DF4F}" type="datetimeFigureOut">
              <a:rPr lang="fr-FR" smtClean="0"/>
              <a:t>29/10/2024</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BA24DC-EC0C-4B7C-834A-942D9E64DF4F}" type="datetimeFigureOut">
              <a:rPr lang="fr-FR" smtClean="0"/>
              <a:t>29/10/2024</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2E35760-5D01-40E9-B799-FE582AE85F8F}" type="slidenum">
              <a:rPr lang="fr-FR" smtClean="0"/>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EXERCICES</a:t>
            </a:r>
            <a:endParaRPr lang="fr-FR" dirty="0"/>
          </a:p>
        </p:txBody>
      </p:sp>
      <p:sp>
        <p:nvSpPr>
          <p:cNvPr id="2" name="Titre 1"/>
          <p:cNvSpPr>
            <a:spLocks noGrp="1"/>
          </p:cNvSpPr>
          <p:nvPr>
            <p:ph type="ctrTitle"/>
          </p:nvPr>
        </p:nvSpPr>
        <p:spPr/>
        <p:txBody>
          <a:bodyPr/>
          <a:lstStyle/>
          <a:p>
            <a:r>
              <a:rPr lang="fr-FR" dirty="0" smtClean="0"/>
              <a:t>DIAGRAMME DE CLASSE</a:t>
            </a:r>
            <a:endParaRPr lang="fr-FR" dirty="0"/>
          </a:p>
        </p:txBody>
      </p:sp>
    </p:spTree>
    <p:extLst>
      <p:ext uri="{BB962C8B-B14F-4D97-AF65-F5344CB8AC3E}">
        <p14:creationId xmlns:p14="http://schemas.microsoft.com/office/powerpoint/2010/main" val="416001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EXERICE N° 6</a:t>
            </a:r>
            <a:endParaRPr lang="fr-FR" dirty="0"/>
          </a:p>
        </p:txBody>
      </p:sp>
      <p:sp>
        <p:nvSpPr>
          <p:cNvPr id="3" name="Espace réservé du contenu 2"/>
          <p:cNvSpPr>
            <a:spLocks noGrp="1"/>
          </p:cNvSpPr>
          <p:nvPr>
            <p:ph sz="quarter" idx="1"/>
          </p:nvPr>
        </p:nvSpPr>
        <p:spPr/>
        <p:txBody>
          <a:bodyPr>
            <a:normAutofit fontScale="55000" lnSpcReduction="20000"/>
          </a:bodyPr>
          <a:lstStyle/>
          <a:p>
            <a:pPr algn="just">
              <a:lnSpc>
                <a:spcPct val="170000"/>
              </a:lnSpc>
            </a:pPr>
            <a:r>
              <a:rPr lang="fr-FR" b="1" dirty="0"/>
              <a:t> Des compagnies aériennes proposent différents vols.</a:t>
            </a:r>
          </a:p>
          <a:p>
            <a:pPr algn="just">
              <a:lnSpc>
                <a:spcPct val="170000"/>
              </a:lnSpc>
            </a:pPr>
            <a:r>
              <a:rPr lang="fr-FR" b="1" dirty="0"/>
              <a:t> Un vol est ouvert à la réservation et fermé sur ordre de </a:t>
            </a:r>
            <a:r>
              <a:rPr lang="fr-FR" b="1" dirty="0" smtClean="0"/>
              <a:t>la compagnie</a:t>
            </a:r>
            <a:r>
              <a:rPr lang="fr-FR" b="1" dirty="0"/>
              <a:t>.</a:t>
            </a:r>
          </a:p>
          <a:p>
            <a:pPr algn="just">
              <a:lnSpc>
                <a:spcPct val="170000"/>
              </a:lnSpc>
            </a:pPr>
            <a:r>
              <a:rPr lang="fr-FR" b="1" dirty="0"/>
              <a:t> Un client peut réserver un ou plusieurs vols, pour des </a:t>
            </a:r>
            <a:r>
              <a:rPr lang="fr-FR" b="1" dirty="0" smtClean="0"/>
              <a:t>passagers différents</a:t>
            </a:r>
            <a:r>
              <a:rPr lang="fr-FR" b="1" dirty="0"/>
              <a:t>.</a:t>
            </a:r>
          </a:p>
          <a:p>
            <a:pPr algn="just">
              <a:lnSpc>
                <a:spcPct val="170000"/>
              </a:lnSpc>
            </a:pPr>
            <a:r>
              <a:rPr lang="fr-FR" b="1" dirty="0"/>
              <a:t> Une réservation concerne un seul vol, et un seul passager.</a:t>
            </a:r>
          </a:p>
          <a:p>
            <a:pPr algn="just">
              <a:lnSpc>
                <a:spcPct val="170000"/>
              </a:lnSpc>
            </a:pPr>
            <a:r>
              <a:rPr lang="fr-FR" b="1" dirty="0"/>
              <a:t> Une réservation peut être annulée ou confirmée.</a:t>
            </a:r>
          </a:p>
          <a:p>
            <a:pPr algn="just">
              <a:lnSpc>
                <a:spcPct val="170000"/>
              </a:lnSpc>
            </a:pPr>
            <a:r>
              <a:rPr lang="fr-FR" b="1" dirty="0"/>
              <a:t> Un vol a un aéroport de départ et un aéroport d’arrivée.</a:t>
            </a:r>
          </a:p>
          <a:p>
            <a:pPr algn="just">
              <a:lnSpc>
                <a:spcPct val="170000"/>
              </a:lnSpc>
            </a:pPr>
            <a:r>
              <a:rPr lang="fr-FR" b="1" dirty="0"/>
              <a:t> Un vol a un jour et une heure de départ et un jour et </a:t>
            </a:r>
            <a:r>
              <a:rPr lang="fr-FR" b="1"/>
              <a:t>une </a:t>
            </a:r>
            <a:r>
              <a:rPr lang="fr-FR" b="1" smtClean="0"/>
              <a:t>heure d’arrivée</a:t>
            </a:r>
            <a:r>
              <a:rPr lang="fr-FR" b="1" dirty="0"/>
              <a:t>.</a:t>
            </a:r>
          </a:p>
          <a:p>
            <a:pPr algn="just">
              <a:lnSpc>
                <a:spcPct val="170000"/>
              </a:lnSpc>
            </a:pPr>
            <a:r>
              <a:rPr lang="fr-FR" b="1" dirty="0"/>
              <a:t> Un vol peut comporter des escales dans des aéroports</a:t>
            </a:r>
          </a:p>
          <a:p>
            <a:pPr algn="just">
              <a:lnSpc>
                <a:spcPct val="170000"/>
              </a:lnSpc>
            </a:pPr>
            <a:r>
              <a:rPr lang="fr-FR" b="1" dirty="0"/>
              <a:t> Une escale a une heure d’arrivée et une heure de départ.</a:t>
            </a:r>
          </a:p>
          <a:p>
            <a:pPr algn="just">
              <a:lnSpc>
                <a:spcPct val="170000"/>
              </a:lnSpc>
            </a:pPr>
            <a:r>
              <a:rPr lang="fr-FR" b="1" dirty="0"/>
              <a:t> Chaque aéroport dessert une ou plusieurs villes</a:t>
            </a:r>
          </a:p>
        </p:txBody>
      </p:sp>
    </p:spTree>
    <p:extLst>
      <p:ext uri="{BB962C8B-B14F-4D97-AF65-F5344CB8AC3E}">
        <p14:creationId xmlns:p14="http://schemas.microsoft.com/office/powerpoint/2010/main" val="310644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6 (Corrigé)</a:t>
            </a:r>
            <a:endParaRPr lang="fr-F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18126" cy="3875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45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7</a:t>
            </a:r>
            <a:endParaRPr lang="fr-FR" dirty="0"/>
          </a:p>
        </p:txBody>
      </p:sp>
      <p:sp>
        <p:nvSpPr>
          <p:cNvPr id="3" name="Espace réservé du contenu 2"/>
          <p:cNvSpPr>
            <a:spLocks noGrp="1"/>
          </p:cNvSpPr>
          <p:nvPr>
            <p:ph sz="quarter" idx="1"/>
          </p:nvPr>
        </p:nvSpPr>
        <p:spPr/>
        <p:txBody>
          <a:bodyPr/>
          <a:lstStyle/>
          <a:p>
            <a:r>
              <a:rPr lang="fr-FR" dirty="0" smtClean="0"/>
              <a:t>Soient les classes ci-dessous:</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2204864"/>
            <a:ext cx="792088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5427" y="5949280"/>
            <a:ext cx="8064896" cy="646331"/>
          </a:xfrm>
          <a:prstGeom prst="rect">
            <a:avLst/>
          </a:prstGeom>
        </p:spPr>
        <p:txBody>
          <a:bodyPr wrap="square">
            <a:spAutoFit/>
          </a:bodyPr>
          <a:lstStyle/>
          <a:p>
            <a:pPr algn="just"/>
            <a:r>
              <a:rPr lang="fr-FR" b="1" dirty="0" smtClean="0">
                <a:latin typeface="Verdana" pitchFamily="34" charset="0"/>
              </a:rPr>
              <a:t>Définir les relations possibles avec leurs cardinalités à l’aide de </a:t>
            </a:r>
            <a:r>
              <a:rPr lang="fr-FR" b="1" dirty="0" err="1" smtClean="0">
                <a:latin typeface="Verdana" pitchFamily="34" charset="0"/>
              </a:rPr>
              <a:t>powerAMC</a:t>
            </a:r>
            <a:r>
              <a:rPr lang="fr-FR" b="1" dirty="0" smtClean="0">
                <a:latin typeface="Verdana" pitchFamily="34" charset="0"/>
              </a:rPr>
              <a:t>.</a:t>
            </a:r>
            <a:endParaRPr lang="fr-FR" b="1" dirty="0">
              <a:latin typeface="Verdana" pitchFamily="34" charset="0"/>
            </a:endParaRPr>
          </a:p>
        </p:txBody>
      </p:sp>
    </p:spTree>
    <p:extLst>
      <p:ext uri="{BB962C8B-B14F-4D97-AF65-F5344CB8AC3E}">
        <p14:creationId xmlns:p14="http://schemas.microsoft.com/office/powerpoint/2010/main" val="3032300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(Règles de gestion)</a:t>
            </a:r>
            <a:endParaRPr lang="fr-FR" dirty="0"/>
          </a:p>
        </p:txBody>
      </p:sp>
      <p:sp>
        <p:nvSpPr>
          <p:cNvPr id="3" name="Espace réservé du contenu 2"/>
          <p:cNvSpPr>
            <a:spLocks noGrp="1"/>
          </p:cNvSpPr>
          <p:nvPr>
            <p:ph sz="quarter" idx="1"/>
          </p:nvPr>
        </p:nvSpPr>
        <p:spPr/>
        <p:txBody>
          <a:bodyPr>
            <a:normAutofit fontScale="47500" lnSpcReduction="20000"/>
          </a:bodyPr>
          <a:lstStyle/>
          <a:p>
            <a:pPr algn="just">
              <a:lnSpc>
                <a:spcPct val="170000"/>
              </a:lnSpc>
            </a:pPr>
            <a:r>
              <a:rPr lang="fr-FR" b="1" dirty="0"/>
              <a:t>Une académie souhaite gérer les cours dispensés dans plusieurs collèges. Pour cela, on </a:t>
            </a:r>
            <a:r>
              <a:rPr lang="fr-FR" b="1" dirty="0" smtClean="0"/>
              <a:t>dispose </a:t>
            </a:r>
            <a:r>
              <a:rPr lang="fr-FR" b="1" dirty="0"/>
              <a:t>des renseignements suivants : </a:t>
            </a:r>
            <a:endParaRPr lang="fr-FR" b="1" dirty="0" smtClean="0"/>
          </a:p>
          <a:p>
            <a:pPr lvl="1" algn="just">
              <a:lnSpc>
                <a:spcPct val="170000"/>
              </a:lnSpc>
            </a:pPr>
            <a:r>
              <a:rPr lang="fr-FR" b="1" dirty="0" smtClean="0"/>
              <a:t>Chaque </a:t>
            </a:r>
            <a:r>
              <a:rPr lang="fr-FR" b="1" dirty="0"/>
              <a:t>collège possède d’un site Internet .</a:t>
            </a:r>
            <a:endParaRPr lang="fr-FR" b="1" dirty="0" smtClean="0"/>
          </a:p>
          <a:p>
            <a:pPr lvl="1" algn="just">
              <a:lnSpc>
                <a:spcPct val="170000"/>
              </a:lnSpc>
            </a:pPr>
            <a:r>
              <a:rPr lang="fr-FR" b="1" dirty="0" smtClean="0"/>
              <a:t>Chaque </a:t>
            </a:r>
            <a:r>
              <a:rPr lang="fr-FR" b="1" dirty="0"/>
              <a:t>collège est structuré en départements, qui regroupent chacun des enseignants spécifiques. Parmi ces enseignants, l’un d’eux est responsable du département. • </a:t>
            </a:r>
            <a:endParaRPr lang="fr-FR" b="1" dirty="0" smtClean="0"/>
          </a:p>
          <a:p>
            <a:pPr lvl="1" algn="just">
              <a:lnSpc>
                <a:spcPct val="170000"/>
              </a:lnSpc>
            </a:pPr>
            <a:r>
              <a:rPr lang="fr-FR" b="1" dirty="0" smtClean="0"/>
              <a:t>Un </a:t>
            </a:r>
            <a:r>
              <a:rPr lang="fr-FR" b="1" dirty="0"/>
              <a:t>enseignant se définit par son nom, prénom, tél, mail, date de prise de fonction et son indice. </a:t>
            </a:r>
            <a:endParaRPr lang="fr-FR" b="1" dirty="0" smtClean="0"/>
          </a:p>
          <a:p>
            <a:pPr lvl="1" algn="just">
              <a:lnSpc>
                <a:spcPct val="170000"/>
              </a:lnSpc>
            </a:pPr>
            <a:r>
              <a:rPr lang="fr-FR" b="1" dirty="0" smtClean="0"/>
              <a:t>Chaque </a:t>
            </a:r>
            <a:r>
              <a:rPr lang="fr-FR" b="1" dirty="0"/>
              <a:t>enseignant ne dispense qu’une seule matière. </a:t>
            </a:r>
            <a:endParaRPr lang="fr-FR" b="1" dirty="0" smtClean="0"/>
          </a:p>
          <a:p>
            <a:pPr lvl="1" algn="just">
              <a:lnSpc>
                <a:spcPct val="170000"/>
              </a:lnSpc>
            </a:pPr>
            <a:r>
              <a:rPr lang="fr-FR" b="1" dirty="0" smtClean="0"/>
              <a:t>Les </a:t>
            </a:r>
            <a:r>
              <a:rPr lang="fr-FR" b="1" dirty="0"/>
              <a:t>étudiants suivent quant </a:t>
            </a:r>
            <a:r>
              <a:rPr lang="fr-FR" b="1" dirty="0" smtClean="0"/>
              <a:t> à </a:t>
            </a:r>
            <a:r>
              <a:rPr lang="fr-FR" b="1" dirty="0"/>
              <a:t>eux plusieurs matières et reçoivent une note pour chacune d’elle. </a:t>
            </a:r>
            <a:r>
              <a:rPr lang="fr-FR" b="1" dirty="0" smtClean="0"/>
              <a:t> </a:t>
            </a:r>
          </a:p>
          <a:p>
            <a:pPr lvl="1" algn="just">
              <a:lnSpc>
                <a:spcPct val="170000"/>
              </a:lnSpc>
            </a:pPr>
            <a:r>
              <a:rPr lang="fr-FR" b="1" dirty="0" smtClean="0"/>
              <a:t>Pour </a:t>
            </a:r>
            <a:r>
              <a:rPr lang="fr-FR" b="1" dirty="0"/>
              <a:t>chaque étudiant, on veut </a:t>
            </a:r>
            <a:r>
              <a:rPr lang="fr-FR" b="1" dirty="0" smtClean="0"/>
              <a:t> gérer </a:t>
            </a:r>
            <a:r>
              <a:rPr lang="fr-FR" b="1" dirty="0"/>
              <a:t>son nom, prénom, tél, mail, ainsi que son année d’entrée au collège. </a:t>
            </a:r>
            <a:r>
              <a:rPr lang="fr-FR" b="1" dirty="0" smtClean="0"/>
              <a:t> </a:t>
            </a:r>
          </a:p>
          <a:p>
            <a:pPr lvl="1" algn="just">
              <a:lnSpc>
                <a:spcPct val="170000"/>
              </a:lnSpc>
            </a:pPr>
            <a:r>
              <a:rPr lang="fr-FR" b="1" dirty="0" smtClean="0"/>
              <a:t>Une </a:t>
            </a:r>
            <a:r>
              <a:rPr lang="fr-FR" b="1" dirty="0"/>
              <a:t>matière peut être enseigné par plusieurs enseignants, mais a toujours lieu dans la même salle de cours (chacune ayant un nombre de places déterminées). </a:t>
            </a:r>
            <a:endParaRPr lang="fr-FR" b="1" dirty="0" smtClean="0"/>
          </a:p>
          <a:p>
            <a:pPr lvl="1" algn="just">
              <a:lnSpc>
                <a:spcPct val="170000"/>
              </a:lnSpc>
            </a:pPr>
            <a:r>
              <a:rPr lang="fr-FR" b="1" dirty="0" smtClean="0"/>
              <a:t> </a:t>
            </a:r>
            <a:r>
              <a:rPr lang="fr-FR" b="1" dirty="0"/>
              <a:t>On désire pouvoir calculer la moyenne par matière ainsi que par département </a:t>
            </a:r>
            <a:endParaRPr lang="fr-FR" b="1" dirty="0" smtClean="0"/>
          </a:p>
          <a:p>
            <a:pPr lvl="1" algn="just">
              <a:lnSpc>
                <a:spcPct val="170000"/>
              </a:lnSpc>
            </a:pPr>
            <a:r>
              <a:rPr lang="fr-FR" b="1" dirty="0" smtClean="0"/>
              <a:t> </a:t>
            </a:r>
            <a:r>
              <a:rPr lang="fr-FR" b="1" dirty="0"/>
              <a:t>On veut également calculer la moyenne générale d’un élève et pouvoir afficher les matières dans lesquelles il n’a pas été noté </a:t>
            </a:r>
            <a:r>
              <a:rPr lang="fr-FR" b="1" dirty="0" smtClean="0"/>
              <a:t> </a:t>
            </a:r>
          </a:p>
          <a:p>
            <a:pPr lvl="1" algn="just">
              <a:lnSpc>
                <a:spcPct val="170000"/>
              </a:lnSpc>
            </a:pPr>
            <a:r>
              <a:rPr lang="fr-FR" b="1" dirty="0" smtClean="0"/>
              <a:t>Enfin</a:t>
            </a:r>
            <a:r>
              <a:rPr lang="fr-FR" b="1" dirty="0"/>
              <a:t>, on doit pouvoir imprimer la fiche signalétique (prénom, tél, mail) d’un enseignant ou d’un élève. </a:t>
            </a:r>
          </a:p>
        </p:txBody>
      </p:sp>
    </p:spTree>
    <p:extLst>
      <p:ext uri="{BB962C8B-B14F-4D97-AF65-F5344CB8AC3E}">
        <p14:creationId xmlns:p14="http://schemas.microsoft.com/office/powerpoint/2010/main" val="406285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7 (Corrigé)</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80919" cy="446449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3181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1</a:t>
            </a:r>
            <a:endParaRPr lang="fr-FR"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632848" cy="3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Interpréter le diagramme de classes suivant afin de donner une spécification en langage naturel. </a:t>
            </a:r>
            <a:endParaRPr lang="fr-FR" b="1" dirty="0">
              <a:latin typeface="Verdana" pitchFamily="34" charset="0"/>
            </a:endParaRPr>
          </a:p>
        </p:txBody>
      </p:sp>
    </p:spTree>
    <p:extLst>
      <p:ext uri="{BB962C8B-B14F-4D97-AF65-F5344CB8AC3E}">
        <p14:creationId xmlns:p14="http://schemas.microsoft.com/office/powerpoint/2010/main" val="45882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2</a:t>
            </a:r>
            <a:endParaRPr lang="fr-FR" dirty="0"/>
          </a:p>
        </p:txBody>
      </p:sp>
      <p:pic>
        <p:nvPicPr>
          <p:cNvPr id="4" name="Picture 2" descr="Classdiagram_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115300"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Développer le diagramme de classe ci-dessus sous POWERAMC</a:t>
            </a:r>
            <a:endParaRPr lang="fr-FR" b="1" dirty="0">
              <a:latin typeface="Verdana" pitchFamily="34" charset="0"/>
            </a:endParaRPr>
          </a:p>
        </p:txBody>
      </p:sp>
    </p:spTree>
    <p:extLst>
      <p:ext uri="{BB962C8B-B14F-4D97-AF65-F5344CB8AC3E}">
        <p14:creationId xmlns:p14="http://schemas.microsoft.com/office/powerpoint/2010/main" val="1355816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3</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808440" cy="369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Définir les relations possibles avec leurs cardinalités pour les classes ci-dessus.</a:t>
            </a:r>
            <a:endParaRPr lang="fr-FR" b="1" dirty="0">
              <a:latin typeface="Verdana" pitchFamily="34" charset="0"/>
            </a:endParaRPr>
          </a:p>
        </p:txBody>
      </p:sp>
    </p:spTree>
    <p:extLst>
      <p:ext uri="{BB962C8B-B14F-4D97-AF65-F5344CB8AC3E}">
        <p14:creationId xmlns:p14="http://schemas.microsoft.com/office/powerpoint/2010/main" val="111768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N° </a:t>
            </a:r>
            <a:r>
              <a:rPr lang="fr-FR" dirty="0" smtClean="0"/>
              <a:t>3 (Correction)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1"/>
            <a:ext cx="7539491" cy="403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916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4 </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1437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552" y="4509120"/>
            <a:ext cx="8064896" cy="646331"/>
          </a:xfrm>
          <a:prstGeom prst="rect">
            <a:avLst/>
          </a:prstGeom>
        </p:spPr>
        <p:txBody>
          <a:bodyPr wrap="square">
            <a:spAutoFit/>
          </a:bodyPr>
          <a:lstStyle/>
          <a:p>
            <a:pPr algn="just"/>
            <a:r>
              <a:rPr lang="fr-FR" b="1" dirty="0" smtClean="0">
                <a:latin typeface="Verdana" pitchFamily="34" charset="0"/>
              </a:rPr>
              <a:t>Définir les relations possibles avec leurs cardinalités pour les classes ci-dessus.</a:t>
            </a:r>
            <a:endParaRPr lang="fr-FR" b="1" dirty="0">
              <a:latin typeface="Verdana" pitchFamily="34" charset="0"/>
            </a:endParaRPr>
          </a:p>
        </p:txBody>
      </p:sp>
    </p:spTree>
    <p:extLst>
      <p:ext uri="{BB962C8B-B14F-4D97-AF65-F5344CB8AC3E}">
        <p14:creationId xmlns:p14="http://schemas.microsoft.com/office/powerpoint/2010/main" val="172773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N</a:t>
            </a:r>
            <a:r>
              <a:rPr lang="fr-FR" dirty="0" smtClean="0"/>
              <a:t>° 4  (Correction)</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333624"/>
            <a:ext cx="7210425" cy="311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08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5</a:t>
            </a:r>
            <a:endParaRPr lang="fr-FR" dirty="0"/>
          </a:p>
        </p:txBody>
      </p:sp>
      <p:sp>
        <p:nvSpPr>
          <p:cNvPr id="3" name="Espace réservé du contenu 2"/>
          <p:cNvSpPr>
            <a:spLocks noGrp="1"/>
          </p:cNvSpPr>
          <p:nvPr>
            <p:ph sz="quarter" idx="1"/>
          </p:nvPr>
        </p:nvSpPr>
        <p:spPr/>
        <p:txBody>
          <a:bodyPr>
            <a:normAutofit fontScale="62500" lnSpcReduction="20000"/>
          </a:bodyPr>
          <a:lstStyle/>
          <a:p>
            <a:pPr marL="0" indent="0" algn="just">
              <a:buNone/>
            </a:pPr>
            <a:r>
              <a:rPr lang="fr-FR" b="1" dirty="0">
                <a:latin typeface="Verdana" pitchFamily="34" charset="0"/>
              </a:rPr>
              <a:t>Concevoir le diagramme de classe d’une application de gestion d’hôtel. Voici ce que vous devez modéliser :</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Un hôtel est constitué d'un certain nombre de chambres. Un responsable de l'hôtel gère la location des chambres. Chaque chambre se loue à un prix donné.</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L'accès aux salles de bain est compris dans le prix de la location d'une chambre. Certaines chambres comportent une salle de bain, mais pas toutes. Les hôtes de chambres sans salle de bain peuvent utiliser une salle de bain sur le palier. Ces dernières peuvent être utilisées par plusieurs hôtes.</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Les pièces de l'hôtel qui ne sont ni des chambres, ni des salles de bain (hall d'accueil, cuisine...) ne font pas partie de l'étude (hors sujet).</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Des personnes peuvent louer une ou plusieurs chambres de l'hôtel, afin d'y résider. En d'autre termes : l'hôtel héberge un certain nombre de personnes, ses hôtes (il s'agit des personnes qui louent au moins une chambre de l'hôtel...).</a:t>
            </a:r>
          </a:p>
          <a:p>
            <a:pPr marL="0" indent="0" algn="just">
              <a:buNone/>
            </a:pPr>
            <a:endParaRPr lang="fr-FR" b="1" dirty="0"/>
          </a:p>
        </p:txBody>
      </p:sp>
    </p:spTree>
    <p:extLst>
      <p:ext uri="{BB962C8B-B14F-4D97-AF65-F5344CB8AC3E}">
        <p14:creationId xmlns:p14="http://schemas.microsoft.com/office/powerpoint/2010/main" val="753271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5 (Corrigé)</a:t>
            </a:r>
            <a:endParaRPr lang="fr-FR" dirty="0"/>
          </a:p>
        </p:txBody>
      </p:sp>
      <p:pic>
        <p:nvPicPr>
          <p:cNvPr id="4" name="Picture 2" descr="vue statique"/>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5616" y="1844824"/>
            <a:ext cx="7056438"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650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106</TotalTime>
  <Words>489</Words>
  <Application>Microsoft Office PowerPoint</Application>
  <PresentationFormat>Affichage à l'écran (4:3)</PresentationFormat>
  <Paragraphs>43</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Georgia</vt:lpstr>
      <vt:lpstr>Verdana</vt:lpstr>
      <vt:lpstr>Wingdings</vt:lpstr>
      <vt:lpstr>Wingdings 2</vt:lpstr>
      <vt:lpstr>Civil</vt:lpstr>
      <vt:lpstr>DIAGRAMME DE CLASSE</vt:lpstr>
      <vt:lpstr>EXERCICE N° 1</vt:lpstr>
      <vt:lpstr>EXERCICE N° 2</vt:lpstr>
      <vt:lpstr>EXERCICE N° 3</vt:lpstr>
      <vt:lpstr>EXERCICE N° 3 (Correction)</vt:lpstr>
      <vt:lpstr>EXERCICE N° 4 </vt:lpstr>
      <vt:lpstr>EXERCICE N° 4  (Correction)</vt:lpstr>
      <vt:lpstr>EXERCICE N° 5</vt:lpstr>
      <vt:lpstr>EXERCICE N° 5 (Corrigé)</vt:lpstr>
      <vt:lpstr>EXERICE N° 6</vt:lpstr>
      <vt:lpstr>EXERCICE N° 6 (Corrigé)</vt:lpstr>
      <vt:lpstr>EXERCICE N° 7</vt:lpstr>
      <vt:lpstr>EXERCICE N° (Règles de gestion)</vt:lpstr>
      <vt:lpstr>EXERCICE N° 7 (Corrigé)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DE CLASSE</dc:title>
  <dc:creator>admin</dc:creator>
  <cp:lastModifiedBy>admin</cp:lastModifiedBy>
  <cp:revision>8</cp:revision>
  <dcterms:created xsi:type="dcterms:W3CDTF">2016-03-16T08:53:38Z</dcterms:created>
  <dcterms:modified xsi:type="dcterms:W3CDTF">2024-10-29T20:37:00Z</dcterms:modified>
</cp:coreProperties>
</file>