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1" d="100"/>
          <a:sy n="61" d="100"/>
        </p:scale>
        <p:origin x="8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fr-FR" smtClean="0"/>
              <a:t>Modifiez le style du titre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447191" y="2824269"/>
            <a:ext cx="4488794" cy="2644457"/>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56025" y="2821491"/>
            <a:ext cx="4488794" cy="263737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fr-FR" smtClean="0"/>
              <a:t>Modifiez le style du titre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fr-FR" smtClean="0"/>
              <a:t>Cliquez sur l'icône pour ajouter une image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11/26/2024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5400" dirty="0" smtClean="0"/>
              <a:t>Diagramme de classe</a:t>
            </a:r>
            <a:endParaRPr lang="fr-FR" sz="5400" dirty="0"/>
          </a:p>
        </p:txBody>
      </p:sp>
      <p:sp>
        <p:nvSpPr>
          <p:cNvPr id="3" name="Sous-titre 2"/>
          <p:cNvSpPr>
            <a:spLocks noGrp="1"/>
          </p:cNvSpPr>
          <p:nvPr>
            <p:ph type="subTitle" idx="1"/>
          </p:nvPr>
        </p:nvSpPr>
        <p:spPr/>
        <p:txBody>
          <a:bodyPr/>
          <a:lstStyle/>
          <a:p>
            <a:r>
              <a:rPr lang="fr-FR" dirty="0" smtClean="0"/>
              <a:t>Les bonne pratiques</a:t>
            </a:r>
            <a:endParaRPr lang="fr-FR" dirty="0"/>
          </a:p>
        </p:txBody>
      </p:sp>
    </p:spTree>
    <p:extLst>
      <p:ext uri="{BB962C8B-B14F-4D97-AF65-F5344CB8AC3E}">
        <p14:creationId xmlns:p14="http://schemas.microsoft.com/office/powerpoint/2010/main" val="194667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Diagrammes de classe </a:t>
            </a:r>
            <a:endParaRPr lang="fr-FR" dirty="0"/>
          </a:p>
        </p:txBody>
      </p:sp>
      <p:sp>
        <p:nvSpPr>
          <p:cNvPr id="3" name="Espace réservé du contenu 2"/>
          <p:cNvSpPr>
            <a:spLocks noGrp="1"/>
          </p:cNvSpPr>
          <p:nvPr>
            <p:ph idx="1"/>
          </p:nvPr>
        </p:nvSpPr>
        <p:spPr/>
        <p:txBody>
          <a:bodyPr>
            <a:noAutofit/>
          </a:bodyPr>
          <a:lstStyle/>
          <a:p>
            <a:pPr algn="just">
              <a:lnSpc>
                <a:spcPct val="150000"/>
              </a:lnSpc>
            </a:pPr>
            <a:r>
              <a:rPr lang="fr-FR" sz="2400" b="1" dirty="0"/>
              <a:t>l'affinité d'un diagramme de classe</a:t>
            </a:r>
            <a:r>
              <a:rPr lang="fr-FR" sz="2400" dirty="0"/>
              <a:t> fait référence à son </a:t>
            </a:r>
            <a:r>
              <a:rPr lang="fr-FR" sz="2400" b="1" dirty="0"/>
              <a:t>degré de cohérence conceptuelle</a:t>
            </a:r>
            <a:r>
              <a:rPr lang="fr-FR" sz="2400" dirty="0"/>
              <a:t> et à sa capacité à représenter efficacement les relations entre les entités du système en cours de modélisation. Cela signifie que les classes, leurs attributs, leurs méthodes et leurs relations doivent refléter correctement les exigences et le comportement du système.</a:t>
            </a:r>
          </a:p>
        </p:txBody>
      </p:sp>
    </p:spTree>
    <p:extLst>
      <p:ext uri="{BB962C8B-B14F-4D97-AF65-F5344CB8AC3E}">
        <p14:creationId xmlns:p14="http://schemas.microsoft.com/office/powerpoint/2010/main" val="26866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bonnes pratiques</a:t>
            </a:r>
            <a:endParaRPr lang="fr-FR" dirty="0"/>
          </a:p>
        </p:txBody>
      </p:sp>
      <p:sp>
        <p:nvSpPr>
          <p:cNvPr id="3" name="Espace réservé du contenu 2"/>
          <p:cNvSpPr>
            <a:spLocks noGrp="1"/>
          </p:cNvSpPr>
          <p:nvPr>
            <p:ph idx="1"/>
          </p:nvPr>
        </p:nvSpPr>
        <p:spPr/>
        <p:txBody>
          <a:bodyPr>
            <a:normAutofit/>
          </a:bodyPr>
          <a:lstStyle/>
          <a:p>
            <a:pPr marL="457200" indent="-457200">
              <a:buFont typeface="+mj-lt"/>
              <a:buAutoNum type="arabicPeriod"/>
            </a:pPr>
            <a:r>
              <a:rPr lang="fr-FR" sz="2800" dirty="0"/>
              <a:t>Cohérence avec le domaine </a:t>
            </a:r>
            <a:r>
              <a:rPr lang="fr-FR" sz="2800" dirty="0" smtClean="0"/>
              <a:t>métier</a:t>
            </a:r>
          </a:p>
          <a:p>
            <a:pPr marL="457200" indent="-457200">
              <a:buFont typeface="+mj-lt"/>
              <a:buAutoNum type="arabicPeriod"/>
            </a:pPr>
            <a:r>
              <a:rPr lang="fr-FR" sz="2800" dirty="0"/>
              <a:t>Responsabilités </a:t>
            </a:r>
            <a:r>
              <a:rPr lang="fr-FR" sz="2800" dirty="0" smtClean="0"/>
              <a:t>claires</a:t>
            </a:r>
          </a:p>
          <a:p>
            <a:pPr marL="457200" indent="-457200">
              <a:buFont typeface="+mj-lt"/>
              <a:buAutoNum type="arabicPeriod"/>
            </a:pPr>
            <a:r>
              <a:rPr lang="fr-FR" sz="2800" dirty="0"/>
              <a:t>Couplage faible et cohésion </a:t>
            </a:r>
            <a:r>
              <a:rPr lang="fr-FR" sz="2800" dirty="0" smtClean="0"/>
              <a:t>forte</a:t>
            </a:r>
          </a:p>
          <a:p>
            <a:pPr marL="457200" indent="-457200">
              <a:buFont typeface="+mj-lt"/>
              <a:buAutoNum type="arabicPeriod"/>
            </a:pPr>
            <a:r>
              <a:rPr lang="fr-FR" sz="2800" dirty="0"/>
              <a:t>Lisibilité et </a:t>
            </a:r>
            <a:r>
              <a:rPr lang="fr-FR" sz="2800" dirty="0" smtClean="0"/>
              <a:t>simplicité</a:t>
            </a:r>
          </a:p>
          <a:p>
            <a:pPr marL="457200" indent="-457200">
              <a:buFont typeface="+mj-lt"/>
              <a:buAutoNum type="arabicPeriod"/>
            </a:pPr>
            <a:r>
              <a:rPr lang="fr-FR" sz="2800" dirty="0"/>
              <a:t>Respect des relations UML</a:t>
            </a:r>
          </a:p>
        </p:txBody>
      </p:sp>
    </p:spTree>
    <p:extLst>
      <p:ext uri="{BB962C8B-B14F-4D97-AF65-F5344CB8AC3E}">
        <p14:creationId xmlns:p14="http://schemas.microsoft.com/office/powerpoint/2010/main" val="242692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Cohérence avec le domaine métier</a:t>
            </a:r>
            <a:br>
              <a:rPr lang="fr-FR" dirty="0"/>
            </a:b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2400" dirty="0"/>
              <a:t>Les classes doivent correspondre aux concepts du domaine à modéliser (par exemple, "</a:t>
            </a:r>
            <a:r>
              <a:rPr lang="fr-FR" sz="2400" b="1" dirty="0"/>
              <a:t>Hôtel</a:t>
            </a:r>
            <a:r>
              <a:rPr lang="fr-FR" sz="2400" dirty="0"/>
              <a:t>", "</a:t>
            </a:r>
            <a:r>
              <a:rPr lang="fr-FR" sz="2400" b="1" dirty="0"/>
              <a:t>Chambre</a:t>
            </a:r>
            <a:r>
              <a:rPr lang="fr-FR" sz="2400" dirty="0"/>
              <a:t>" et "</a:t>
            </a:r>
            <a:r>
              <a:rPr lang="fr-FR" sz="2400" b="1" dirty="0"/>
              <a:t>Hôte</a:t>
            </a:r>
            <a:r>
              <a:rPr lang="fr-FR" sz="2400" dirty="0"/>
              <a:t>" dans un système de réservation d'hôtel</a:t>
            </a:r>
            <a:r>
              <a:rPr lang="fr-FR" sz="2400" dirty="0" smtClean="0"/>
              <a:t>).</a:t>
            </a:r>
          </a:p>
          <a:p>
            <a:pPr algn="just">
              <a:lnSpc>
                <a:spcPct val="150000"/>
              </a:lnSpc>
            </a:pPr>
            <a:r>
              <a:rPr lang="fr-FR" sz="2400" dirty="0" smtClean="0"/>
              <a:t>Les </a:t>
            </a:r>
            <a:r>
              <a:rPr lang="fr-FR" sz="2400" dirty="0"/>
              <a:t>relations doivent refléter des interactions réalistes entre ces concepts.</a:t>
            </a:r>
          </a:p>
        </p:txBody>
      </p:sp>
    </p:spTree>
    <p:extLst>
      <p:ext uri="{BB962C8B-B14F-4D97-AF65-F5344CB8AC3E}">
        <p14:creationId xmlns:p14="http://schemas.microsoft.com/office/powerpoint/2010/main" val="306878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236961"/>
            <a:ext cx="9291215" cy="1049235"/>
          </a:xfrm>
        </p:spPr>
        <p:txBody>
          <a:bodyPr/>
          <a:lstStyle/>
          <a:p>
            <a:r>
              <a:rPr lang="fr-FR" dirty="0"/>
              <a:t>Responsabilités </a:t>
            </a:r>
            <a:r>
              <a:rPr lang="fr-FR" dirty="0" smtClean="0"/>
              <a:t>claires</a:t>
            </a:r>
            <a:endParaRPr lang="fr-FR" dirty="0"/>
          </a:p>
        </p:txBody>
      </p:sp>
      <p:sp>
        <p:nvSpPr>
          <p:cNvPr id="3" name="Espace réservé du contenu 2"/>
          <p:cNvSpPr>
            <a:spLocks noGrp="1"/>
          </p:cNvSpPr>
          <p:nvPr>
            <p:ph idx="1"/>
          </p:nvPr>
        </p:nvSpPr>
        <p:spPr>
          <a:xfrm>
            <a:off x="1293924" y="1286196"/>
            <a:ext cx="9291215" cy="3450613"/>
          </a:xfrm>
        </p:spPr>
        <p:txBody>
          <a:bodyPr>
            <a:noAutofit/>
          </a:bodyPr>
          <a:lstStyle/>
          <a:p>
            <a:pPr algn="just">
              <a:lnSpc>
                <a:spcPct val="150000"/>
              </a:lnSpc>
            </a:pPr>
            <a:r>
              <a:rPr lang="fr-FR" sz="2800" dirty="0"/>
              <a:t>Chaque classe doit avoir une responsabilité précise, évitant des rôles ou fonctionnalités qui se chevauchent</a:t>
            </a:r>
            <a:r>
              <a:rPr lang="fr-FR" sz="2800" dirty="0" smtClean="0"/>
              <a:t>.</a:t>
            </a:r>
          </a:p>
          <a:p>
            <a:pPr algn="just">
              <a:lnSpc>
                <a:spcPct val="150000"/>
              </a:lnSpc>
            </a:pPr>
            <a:r>
              <a:rPr lang="fr-FR" sz="2800" dirty="0" smtClean="0"/>
              <a:t>Exemple </a:t>
            </a:r>
            <a:r>
              <a:rPr lang="fr-FR" sz="2800" dirty="0"/>
              <a:t>: Dans un hôtel, une classe Chambre s'occupe uniquement des informations de chambre (numéro, prix), et la gestion des réservations relève de la classe Hôte.</a:t>
            </a:r>
          </a:p>
        </p:txBody>
      </p:sp>
    </p:spTree>
    <p:extLst>
      <p:ext uri="{BB962C8B-B14F-4D97-AF65-F5344CB8AC3E}">
        <p14:creationId xmlns:p14="http://schemas.microsoft.com/office/powerpoint/2010/main" val="3868267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8" y="173898"/>
            <a:ext cx="9291215" cy="1049235"/>
          </a:xfrm>
        </p:spPr>
        <p:txBody>
          <a:bodyPr/>
          <a:lstStyle/>
          <a:p>
            <a:r>
              <a:rPr lang="fr-FR" dirty="0"/>
              <a:t>Couplage faible et cohésion </a:t>
            </a:r>
            <a:r>
              <a:rPr lang="fr-FR" dirty="0" smtClean="0"/>
              <a:t>forte</a:t>
            </a:r>
            <a:endParaRPr lang="fr-FR" dirty="0"/>
          </a:p>
        </p:txBody>
      </p:sp>
      <p:sp>
        <p:nvSpPr>
          <p:cNvPr id="3" name="Espace réservé du contenu 2"/>
          <p:cNvSpPr>
            <a:spLocks noGrp="1"/>
          </p:cNvSpPr>
          <p:nvPr>
            <p:ph idx="1"/>
          </p:nvPr>
        </p:nvSpPr>
        <p:spPr>
          <a:xfrm>
            <a:off x="1451578" y="1511236"/>
            <a:ext cx="9291215" cy="3450613"/>
          </a:xfrm>
        </p:spPr>
        <p:txBody>
          <a:bodyPr>
            <a:noAutofit/>
          </a:bodyPr>
          <a:lstStyle/>
          <a:p>
            <a:pPr algn="just">
              <a:lnSpc>
                <a:spcPct val="150000"/>
              </a:lnSpc>
            </a:pPr>
            <a:r>
              <a:rPr lang="fr-FR" sz="2400" dirty="0"/>
              <a:t>Couplage faible : Les classes doivent dépendre aussi peu que possible les unes des autres pour minimiser les interconnexions complexes. Par exemple, une classe </a:t>
            </a:r>
            <a:r>
              <a:rPr lang="fr-FR" sz="2400" dirty="0" err="1"/>
              <a:t>SalleDeBain</a:t>
            </a:r>
            <a:r>
              <a:rPr lang="fr-FR" sz="2400" dirty="0"/>
              <a:t> peut être liée à Chambre ou Hôte, mais sans connaître les détails internes de ces classes</a:t>
            </a:r>
            <a:r>
              <a:rPr lang="fr-FR" sz="2400" dirty="0" smtClean="0"/>
              <a:t>.</a:t>
            </a:r>
          </a:p>
          <a:p>
            <a:pPr algn="just">
              <a:lnSpc>
                <a:spcPct val="150000"/>
              </a:lnSpc>
            </a:pPr>
            <a:r>
              <a:rPr lang="fr-FR" sz="2400" dirty="0" smtClean="0"/>
              <a:t>Cohésion </a:t>
            </a:r>
            <a:r>
              <a:rPr lang="fr-FR" sz="2400" dirty="0"/>
              <a:t>forte : Les attributs et méthodes d'une classe doivent travailler ensemble pour accomplir une tâche spécifique.</a:t>
            </a:r>
          </a:p>
        </p:txBody>
      </p:sp>
    </p:spTree>
    <p:extLst>
      <p:ext uri="{BB962C8B-B14F-4D97-AF65-F5344CB8AC3E}">
        <p14:creationId xmlns:p14="http://schemas.microsoft.com/office/powerpoint/2010/main" val="161085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Lisibilité et </a:t>
            </a:r>
            <a:r>
              <a:rPr lang="fr-FR" dirty="0" smtClean="0"/>
              <a:t>simplicité</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Les diagrammes doivent être compréhensibles par tous les membres de l'équipe, y compris ceux qui ne sont pas experts en modélisation UML</a:t>
            </a:r>
            <a:r>
              <a:rPr lang="fr-FR" sz="2800" dirty="0" smtClean="0"/>
              <a:t>.</a:t>
            </a:r>
          </a:p>
          <a:p>
            <a:pPr algn="just">
              <a:lnSpc>
                <a:spcPct val="150000"/>
              </a:lnSpc>
            </a:pPr>
            <a:r>
              <a:rPr lang="fr-FR" sz="2800" dirty="0" smtClean="0"/>
              <a:t>Les </a:t>
            </a:r>
            <a:r>
              <a:rPr lang="fr-FR" sz="2800" dirty="0"/>
              <a:t>classes et leurs relations doivent être nommées de manière intuitive.</a:t>
            </a:r>
          </a:p>
        </p:txBody>
      </p:sp>
    </p:spTree>
    <p:extLst>
      <p:ext uri="{BB962C8B-B14F-4D97-AF65-F5344CB8AC3E}">
        <p14:creationId xmlns:p14="http://schemas.microsoft.com/office/powerpoint/2010/main" val="1267666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51579" y="0"/>
            <a:ext cx="9291215" cy="1049235"/>
          </a:xfrm>
        </p:spPr>
        <p:txBody>
          <a:bodyPr>
            <a:normAutofit/>
          </a:bodyPr>
          <a:lstStyle/>
          <a:p>
            <a:r>
              <a:rPr lang="fr-FR" dirty="0"/>
              <a:t>Respect des relations </a:t>
            </a:r>
            <a:r>
              <a:rPr lang="fr-FR" dirty="0" smtClean="0"/>
              <a:t>UML</a:t>
            </a:r>
            <a:endParaRPr lang="fr-FR" dirty="0"/>
          </a:p>
        </p:txBody>
      </p:sp>
      <p:sp>
        <p:nvSpPr>
          <p:cNvPr id="3" name="Espace réservé du contenu 2"/>
          <p:cNvSpPr>
            <a:spLocks noGrp="1"/>
          </p:cNvSpPr>
          <p:nvPr>
            <p:ph idx="1"/>
          </p:nvPr>
        </p:nvSpPr>
        <p:spPr>
          <a:xfrm>
            <a:off x="1451579" y="1049236"/>
            <a:ext cx="9291215" cy="4417110"/>
          </a:xfrm>
        </p:spPr>
        <p:txBody>
          <a:bodyPr>
            <a:noAutofit/>
          </a:bodyPr>
          <a:lstStyle/>
          <a:p>
            <a:pPr algn="just">
              <a:lnSpc>
                <a:spcPct val="150000"/>
              </a:lnSpc>
            </a:pPr>
            <a:r>
              <a:rPr lang="fr-FR" sz="2400" dirty="0"/>
              <a:t>Utilisation appropriée des associations, généralisations, agrégations et compositions </a:t>
            </a:r>
            <a:r>
              <a:rPr lang="fr-FR" sz="2400" dirty="0" smtClean="0"/>
              <a:t>:</a:t>
            </a:r>
          </a:p>
          <a:p>
            <a:pPr lvl="1" algn="just">
              <a:lnSpc>
                <a:spcPct val="150000"/>
              </a:lnSpc>
            </a:pPr>
            <a:r>
              <a:rPr lang="fr-FR" sz="2000" dirty="0"/>
              <a:t>Association : Relation simple entre classes (par ex., un Hôte est associé à une ou plusieurs Chambres</a:t>
            </a:r>
            <a:r>
              <a:rPr lang="fr-FR" sz="2000" dirty="0" smtClean="0"/>
              <a:t>).</a:t>
            </a:r>
          </a:p>
          <a:p>
            <a:pPr lvl="1" algn="just">
              <a:lnSpc>
                <a:spcPct val="150000"/>
              </a:lnSpc>
            </a:pPr>
            <a:r>
              <a:rPr lang="fr-FR" sz="2000" dirty="0"/>
              <a:t>Composition : Relation forte où une classe appartient à une autre (par ex., une </a:t>
            </a:r>
            <a:r>
              <a:rPr lang="fr-FR" sz="2000" dirty="0" err="1"/>
              <a:t>SalleDeBain</a:t>
            </a:r>
            <a:r>
              <a:rPr lang="fr-FR" sz="2000" dirty="0"/>
              <a:t> est une partie d'une Chambre</a:t>
            </a:r>
            <a:r>
              <a:rPr lang="fr-FR" sz="2000" dirty="0" smtClean="0"/>
              <a:t>).</a:t>
            </a:r>
          </a:p>
          <a:p>
            <a:pPr lvl="1" algn="just">
              <a:lnSpc>
                <a:spcPct val="150000"/>
              </a:lnSpc>
            </a:pPr>
            <a:r>
              <a:rPr lang="fr-FR" sz="2000" dirty="0"/>
              <a:t>Héritage : Représente une hiérarchie entre classes (par ex., Responsable peut hériter d'une classe générique Personne).</a:t>
            </a:r>
          </a:p>
        </p:txBody>
      </p:sp>
    </p:spTree>
    <p:extLst>
      <p:ext uri="{BB962C8B-B14F-4D97-AF65-F5344CB8AC3E}">
        <p14:creationId xmlns:p14="http://schemas.microsoft.com/office/powerpoint/2010/main" val="13847412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Galerie</Template>
  <TotalTime>9</TotalTime>
  <Words>369</Words>
  <Application>Microsoft Office PowerPoint</Application>
  <PresentationFormat>Grand écran</PresentationFormat>
  <Paragraphs>27</Paragraphs>
  <Slides>8</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8</vt:i4>
      </vt:variant>
    </vt:vector>
  </HeadingPairs>
  <TitlesOfParts>
    <vt:vector size="11" baseType="lpstr">
      <vt:lpstr>Arial</vt:lpstr>
      <vt:lpstr>Rockwell</vt:lpstr>
      <vt:lpstr>Gallery</vt:lpstr>
      <vt:lpstr>Diagramme de classe</vt:lpstr>
      <vt:lpstr>Diagrammes de classe </vt:lpstr>
      <vt:lpstr>Les bonnes pratiques</vt:lpstr>
      <vt:lpstr>Cohérence avec le domaine métier </vt:lpstr>
      <vt:lpstr>Responsabilités claires</vt:lpstr>
      <vt:lpstr>Couplage faible et cohésion forte</vt:lpstr>
      <vt:lpstr>Lisibilité et simplicité</vt:lpstr>
      <vt:lpstr>Respect des relations UML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Diagramme de classe</dc:title>
  <dc:creator>admin</dc:creator>
  <cp:lastModifiedBy>admin</cp:lastModifiedBy>
  <cp:revision>5</cp:revision>
  <dcterms:created xsi:type="dcterms:W3CDTF">2024-11-19T16:30:45Z</dcterms:created>
  <dcterms:modified xsi:type="dcterms:W3CDTF">2024-11-26T16:16:48Z</dcterms:modified>
</cp:coreProperties>
</file>