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smtClean="0"/>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16DE9BBC-3677-4C4D-B9B9-6D47E77A9AC1}" type="datetimeFigureOut">
              <a:rPr lang="fr-FR" smtClean="0"/>
              <a:t>20/12/2019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5410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51582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4077980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643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smtClean="0"/>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1240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16DE9BBC-3677-4C4D-B9B9-6D47E77A9AC1}" type="datetimeFigureOut">
              <a:rPr lang="fr-FR" smtClean="0"/>
              <a:t>20/12/2019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957070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16DE9BBC-3677-4C4D-B9B9-6D47E77A9AC1}" type="datetimeFigureOut">
              <a:rPr lang="fr-FR" smtClean="0"/>
              <a:t>20/12/2019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374862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6DE9BBC-3677-4C4D-B9B9-6D47E77A9AC1}" type="datetimeFigureOut">
              <a:rPr lang="fr-FR" smtClean="0"/>
              <a:t>20/12/2019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3961451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6DE9BBC-3677-4C4D-B9B9-6D47E77A9AC1}" type="datetimeFigureOut">
              <a:rPr lang="fr-FR" smtClean="0"/>
              <a:t>20/12/2019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37678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6DE9BBC-3677-4C4D-B9B9-6D47E77A9AC1}" type="datetimeFigureOut">
              <a:rPr lang="fr-FR" smtClean="0"/>
              <a:t>20/12/2019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46548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16DE9BBC-3677-4C4D-B9B9-6D47E77A9AC1}" type="datetimeFigureOut">
              <a:rPr lang="fr-FR" smtClean="0"/>
              <a:t>20/12/2019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82935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428236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6DE9BBC-3677-4C4D-B9B9-6D47E77A9AC1}" type="datetimeFigureOut">
              <a:rPr lang="fr-FR" smtClean="0"/>
              <a:t>20/12/2019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179078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6DE9BBC-3677-4C4D-B9B9-6D47E77A9AC1}" type="datetimeFigureOut">
              <a:rPr lang="fr-FR" smtClean="0"/>
              <a:t>20/12/2019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426661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E9BBC-3677-4C4D-B9B9-6D47E77A9AC1}" type="datetimeFigureOut">
              <a:rPr lang="fr-FR" smtClean="0"/>
              <a:t>20/12/2019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60196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400448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16DE9BBC-3677-4C4D-B9B9-6D47E77A9AC1}" type="datetimeFigureOut">
              <a:rPr lang="fr-FR" smtClean="0"/>
              <a:t>20/12/2019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AB7523F-0D16-40EE-AA25-AAD26F62E473}" type="slidenum">
              <a:rPr lang="fr-FR" smtClean="0"/>
              <a:t>‹N°›</a:t>
            </a:fld>
            <a:endParaRPr lang="fr-FR"/>
          </a:p>
        </p:txBody>
      </p:sp>
    </p:spTree>
    <p:extLst>
      <p:ext uri="{BB962C8B-B14F-4D97-AF65-F5344CB8AC3E}">
        <p14:creationId xmlns:p14="http://schemas.microsoft.com/office/powerpoint/2010/main" val="211138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DE9BBC-3677-4C4D-B9B9-6D47E77A9AC1}" type="datetimeFigureOut">
              <a:rPr lang="fr-FR" smtClean="0"/>
              <a:t>20/12/2019</a:t>
            </a:fld>
            <a:endParaRPr lang="fr-F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B7523F-0D16-40EE-AA25-AAD26F62E473}" type="slidenum">
              <a:rPr lang="fr-FR" smtClean="0"/>
              <a:t>‹N°›</a:t>
            </a:fld>
            <a:endParaRPr lang="fr-FR"/>
          </a:p>
        </p:txBody>
      </p:sp>
    </p:spTree>
    <p:extLst>
      <p:ext uri="{BB962C8B-B14F-4D97-AF65-F5344CB8AC3E}">
        <p14:creationId xmlns:p14="http://schemas.microsoft.com/office/powerpoint/2010/main" val="28828141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D%C3%A9veloppement_de_logicie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r.wikipedia.org/wiki/Maintenance_du_logici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Introduction</a:t>
            </a:r>
            <a:endParaRPr lang="fr-FR" dirty="0"/>
          </a:p>
        </p:txBody>
      </p:sp>
      <p:sp>
        <p:nvSpPr>
          <p:cNvPr id="3" name="Sous-titre 2"/>
          <p:cNvSpPr>
            <a:spLocks noGrp="1"/>
          </p:cNvSpPr>
          <p:nvPr>
            <p:ph type="subTitle" idx="1"/>
          </p:nvPr>
        </p:nvSpPr>
        <p:spPr/>
        <p:txBody>
          <a:bodyPr/>
          <a:lstStyle/>
          <a:p>
            <a:r>
              <a:rPr lang="fr-FR" dirty="0" smtClean="0"/>
              <a:t>Les Bonnes pratiques</a:t>
            </a:r>
            <a:endParaRPr lang="fr-FR" dirty="0"/>
          </a:p>
        </p:txBody>
      </p:sp>
    </p:spTree>
    <p:extLst>
      <p:ext uri="{BB962C8B-B14F-4D97-AF65-F5344CB8AC3E}">
        <p14:creationId xmlns:p14="http://schemas.microsoft.com/office/powerpoint/2010/main" val="335263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Modèle</a:t>
            </a:r>
            <a:endParaRPr lang="fr-FR" dirty="0"/>
          </a:p>
        </p:txBody>
      </p:sp>
      <p:sp>
        <p:nvSpPr>
          <p:cNvPr id="3" name="Espace réservé du contenu 2"/>
          <p:cNvSpPr>
            <a:spLocks noGrp="1"/>
          </p:cNvSpPr>
          <p:nvPr>
            <p:ph idx="1"/>
          </p:nvPr>
        </p:nvSpPr>
        <p:spPr/>
        <p:txBody>
          <a:bodyPr>
            <a:noAutofit/>
          </a:bodyPr>
          <a:lstStyle/>
          <a:p>
            <a:pPr algn="just">
              <a:lnSpc>
                <a:spcPct val="300000"/>
              </a:lnSpc>
            </a:pPr>
            <a:r>
              <a:rPr lang="fr-FR" sz="3200" dirty="0">
                <a:effectLst/>
              </a:rPr>
              <a:t>Les bonnes pratiques préconisées par le modèle sont rassemblées en 25 </a:t>
            </a:r>
            <a:r>
              <a:rPr lang="fr-FR" sz="3200" b="1" dirty="0">
                <a:effectLst/>
              </a:rPr>
              <a:t>processus clés</a:t>
            </a:r>
            <a:r>
              <a:rPr lang="fr-FR" sz="3200" dirty="0">
                <a:effectLst/>
              </a:rPr>
              <a:t> (</a:t>
            </a:r>
            <a:r>
              <a:rPr lang="fr-FR" sz="3200" b="1" dirty="0" err="1">
                <a:effectLst/>
              </a:rPr>
              <a:t>Process</a:t>
            </a:r>
            <a:r>
              <a:rPr lang="fr-FR" sz="3200" b="1" dirty="0">
                <a:effectLst/>
              </a:rPr>
              <a:t> Area</a:t>
            </a:r>
            <a:r>
              <a:rPr lang="fr-FR" sz="3200" dirty="0">
                <a:effectLst/>
              </a:rPr>
              <a:t>), eux-mêmes regroupés en 5 niveaux de maturité/capacité</a:t>
            </a:r>
            <a:endParaRPr lang="fr-FR" sz="3200" dirty="0"/>
          </a:p>
        </p:txBody>
      </p:sp>
    </p:spTree>
    <p:extLst>
      <p:ext uri="{BB962C8B-B14F-4D97-AF65-F5344CB8AC3E}">
        <p14:creationId xmlns:p14="http://schemas.microsoft.com/office/powerpoint/2010/main" val="612459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Référentiels</a:t>
            </a:r>
            <a:endParaRPr lang="fr-FR" dirty="0"/>
          </a:p>
        </p:txBody>
      </p:sp>
      <p:sp>
        <p:nvSpPr>
          <p:cNvPr id="3" name="Espace réservé du contenu 2"/>
          <p:cNvSpPr>
            <a:spLocks noGrp="1"/>
          </p:cNvSpPr>
          <p:nvPr>
            <p:ph idx="1"/>
          </p:nvPr>
        </p:nvSpPr>
        <p:spPr/>
        <p:txBody>
          <a:bodyPr/>
          <a:lstStyle/>
          <a:p>
            <a:pPr algn="just">
              <a:lnSpc>
                <a:spcPct val="250000"/>
              </a:lnSpc>
            </a:pPr>
            <a:r>
              <a:rPr lang="fr-FR" dirty="0">
                <a:effectLst/>
              </a:rPr>
              <a:t>Dans le domaine des </a:t>
            </a:r>
            <a:r>
              <a:rPr lang="fr-FR" b="1" dirty="0">
                <a:effectLst/>
              </a:rPr>
              <a:t>systèmes d'information</a:t>
            </a:r>
            <a:r>
              <a:rPr lang="fr-FR" dirty="0">
                <a:effectLst/>
              </a:rPr>
              <a:t>, le terme de </a:t>
            </a:r>
            <a:r>
              <a:rPr lang="fr-FR" b="1" dirty="0">
                <a:effectLst/>
              </a:rPr>
              <a:t>référentiel</a:t>
            </a:r>
            <a:r>
              <a:rPr lang="fr-FR" dirty="0">
                <a:effectLst/>
              </a:rPr>
              <a:t> est employé pour désigner un ensemble structuré de </a:t>
            </a:r>
            <a:r>
              <a:rPr lang="fr-FR" b="1" dirty="0">
                <a:effectLst/>
              </a:rPr>
              <a:t>recommandations</a:t>
            </a:r>
            <a:r>
              <a:rPr lang="fr-FR" dirty="0">
                <a:effectLst/>
              </a:rPr>
              <a:t> ou de </a:t>
            </a:r>
            <a:r>
              <a:rPr lang="fr-FR" b="1" dirty="0">
                <a:effectLst/>
              </a:rPr>
              <a:t>bonnes pratiques</a:t>
            </a:r>
            <a:r>
              <a:rPr lang="fr-FR" dirty="0">
                <a:effectLst/>
              </a:rPr>
              <a:t> utilisées pour le management du système d'information, et constituant un cadre commun aux directions des systèmes d'information (DSI).</a:t>
            </a:r>
            <a:endParaRPr lang="fr-FR" dirty="0"/>
          </a:p>
        </p:txBody>
      </p:sp>
    </p:spTree>
    <p:extLst>
      <p:ext uri="{BB962C8B-B14F-4D97-AF65-F5344CB8AC3E}">
        <p14:creationId xmlns:p14="http://schemas.microsoft.com/office/powerpoint/2010/main" val="1114341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Référentiels</a:t>
            </a:r>
          </a:p>
        </p:txBody>
      </p:sp>
      <p:sp>
        <p:nvSpPr>
          <p:cNvPr id="3" name="Espace réservé du contenu 2"/>
          <p:cNvSpPr>
            <a:spLocks noGrp="1"/>
          </p:cNvSpPr>
          <p:nvPr>
            <p:ph idx="1"/>
          </p:nvPr>
        </p:nvSpPr>
        <p:spPr/>
        <p:txBody>
          <a:bodyPr/>
          <a:lstStyle/>
          <a:p>
            <a:pPr>
              <a:lnSpc>
                <a:spcPct val="300000"/>
              </a:lnSpc>
            </a:pPr>
            <a:r>
              <a:rPr lang="fr-FR" dirty="0">
                <a:effectLst/>
              </a:rPr>
              <a:t>Les référentiels de management du système d'information sont internationaux. Ils sont généralement orientés vers une problématique particulière</a:t>
            </a:r>
            <a:endParaRPr lang="fr-FR" dirty="0"/>
          </a:p>
        </p:txBody>
      </p:sp>
    </p:spTree>
    <p:extLst>
      <p:ext uri="{BB962C8B-B14F-4D97-AF65-F5344CB8AC3E}">
        <p14:creationId xmlns:p14="http://schemas.microsoft.com/office/powerpoint/2010/main" val="3592784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63500"/>
            <a:ext cx="10353762" cy="970450"/>
          </a:xfrm>
        </p:spPr>
        <p:txBody>
          <a:bodyPr/>
          <a:lstStyle/>
          <a:p>
            <a:r>
              <a:rPr lang="fr-FR" dirty="0" smtClean="0"/>
              <a:t>Catégories</a:t>
            </a:r>
            <a:endParaRPr lang="fr-FR" dirty="0"/>
          </a:p>
        </p:txBody>
      </p:sp>
      <p:sp>
        <p:nvSpPr>
          <p:cNvPr id="3" name="Espace réservé du contenu 2"/>
          <p:cNvSpPr>
            <a:spLocks noGrp="1"/>
          </p:cNvSpPr>
          <p:nvPr>
            <p:ph idx="1"/>
          </p:nvPr>
        </p:nvSpPr>
        <p:spPr>
          <a:xfrm>
            <a:off x="913795" y="825500"/>
            <a:ext cx="10353762" cy="5676899"/>
          </a:xfrm>
        </p:spPr>
        <p:txBody>
          <a:bodyPr>
            <a:normAutofit fontScale="92500"/>
          </a:bodyPr>
          <a:lstStyle/>
          <a:p>
            <a:pPr algn="just">
              <a:lnSpc>
                <a:spcPct val="200000"/>
              </a:lnSpc>
            </a:pPr>
            <a:r>
              <a:rPr lang="fr-FR" dirty="0">
                <a:effectLst/>
              </a:rPr>
              <a:t>pour la production informatique et l'assistance aux utilisateurs: </a:t>
            </a:r>
            <a:r>
              <a:rPr lang="fr-FR" sz="2400" b="1" dirty="0">
                <a:solidFill>
                  <a:schemeClr val="tx1"/>
                </a:solidFill>
                <a:effectLst/>
              </a:rPr>
              <a:t>Information </a:t>
            </a:r>
            <a:r>
              <a:rPr lang="fr-FR" sz="2400" b="1" dirty="0" err="1">
                <a:solidFill>
                  <a:schemeClr val="tx1"/>
                </a:solidFill>
                <a:effectLst/>
              </a:rPr>
              <a:t>Technology</a:t>
            </a:r>
            <a:r>
              <a:rPr lang="fr-FR" sz="2400" b="1" dirty="0">
                <a:solidFill>
                  <a:schemeClr val="tx1"/>
                </a:solidFill>
                <a:effectLst/>
              </a:rPr>
              <a:t> Infrastructure Library</a:t>
            </a:r>
            <a:r>
              <a:rPr lang="fr-FR" dirty="0">
                <a:effectLst/>
              </a:rPr>
              <a:t> (</a:t>
            </a:r>
            <a:r>
              <a:rPr lang="fr-FR" b="1" dirty="0">
                <a:effectLst/>
              </a:rPr>
              <a:t>ITIL</a:t>
            </a:r>
            <a:r>
              <a:rPr lang="fr-FR" dirty="0">
                <a:effectLst/>
              </a:rPr>
              <a:t>) ;</a:t>
            </a:r>
          </a:p>
          <a:p>
            <a:pPr algn="just">
              <a:lnSpc>
                <a:spcPct val="200000"/>
              </a:lnSpc>
            </a:pPr>
            <a:r>
              <a:rPr lang="fr-FR" dirty="0">
                <a:effectLst/>
              </a:rPr>
              <a:t>pour la gouvernance des systèmes d'information : </a:t>
            </a:r>
            <a:r>
              <a:rPr lang="fr-FR" b="1" dirty="0">
                <a:effectLst/>
              </a:rPr>
              <a:t>COBIT</a:t>
            </a:r>
            <a:r>
              <a:rPr lang="fr-FR" dirty="0">
                <a:effectLst/>
              </a:rPr>
              <a:t> ;</a:t>
            </a:r>
          </a:p>
          <a:p>
            <a:pPr algn="just">
              <a:lnSpc>
                <a:spcPct val="200000"/>
              </a:lnSpc>
            </a:pPr>
            <a:r>
              <a:rPr lang="fr-FR" dirty="0">
                <a:effectLst/>
              </a:rPr>
              <a:t>pour le développement et la maintenance du logiciel : </a:t>
            </a:r>
            <a:r>
              <a:rPr lang="fr-FR" sz="2400" b="1" dirty="0">
                <a:effectLst/>
              </a:rPr>
              <a:t>Capability Maturity Model Integration</a:t>
            </a:r>
            <a:r>
              <a:rPr lang="fr-FR" dirty="0">
                <a:effectLst/>
              </a:rPr>
              <a:t> (</a:t>
            </a:r>
            <a:r>
              <a:rPr lang="fr-FR" b="1" dirty="0">
                <a:effectLst/>
              </a:rPr>
              <a:t>CMMI</a:t>
            </a:r>
            <a:r>
              <a:rPr lang="fr-FR" dirty="0">
                <a:effectLst/>
              </a:rPr>
              <a:t>) ; la première version, qui date de 1991, était limitée au génie logiciel et s'appelait Capability Maturity Model ; le modèle s'est progressivement étendu à d'autres domaines que le génie logiciel.</a:t>
            </a:r>
          </a:p>
          <a:p>
            <a:pPr algn="just">
              <a:lnSpc>
                <a:spcPct val="200000"/>
              </a:lnSpc>
            </a:pPr>
            <a:r>
              <a:rPr lang="fr-FR" dirty="0">
                <a:effectLst/>
              </a:rPr>
              <a:t>pour la sécurité des systèmes d'information : </a:t>
            </a:r>
            <a:r>
              <a:rPr lang="fr-FR" b="1" dirty="0">
                <a:effectLst/>
              </a:rPr>
              <a:t>ISO/CEI 27001</a:t>
            </a:r>
            <a:r>
              <a:rPr lang="fr-FR" dirty="0">
                <a:effectLst/>
              </a:rPr>
              <a:t>.</a:t>
            </a:r>
          </a:p>
          <a:p>
            <a:endParaRPr lang="fr-FR" dirty="0"/>
          </a:p>
        </p:txBody>
      </p:sp>
    </p:spTree>
    <p:extLst>
      <p:ext uri="{BB962C8B-B14F-4D97-AF65-F5344CB8AC3E}">
        <p14:creationId xmlns:p14="http://schemas.microsoft.com/office/powerpoint/2010/main" val="30206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400" b="1" dirty="0" smtClean="0">
                <a:effectLst/>
              </a:rPr>
              <a:t>Développement</a:t>
            </a:r>
            <a:r>
              <a:rPr lang="fr-FR" dirty="0">
                <a:effectLst/>
              </a:rPr>
              <a:t> </a:t>
            </a:r>
            <a:endParaRPr lang="fr-FR" dirty="0"/>
          </a:p>
        </p:txBody>
      </p:sp>
      <p:sp>
        <p:nvSpPr>
          <p:cNvPr id="3" name="Espace réservé du contenu 2"/>
          <p:cNvSpPr>
            <a:spLocks noGrp="1"/>
          </p:cNvSpPr>
          <p:nvPr>
            <p:ph idx="1"/>
          </p:nvPr>
        </p:nvSpPr>
        <p:spPr/>
        <p:txBody>
          <a:bodyPr>
            <a:normAutofit fontScale="77500" lnSpcReduction="20000"/>
          </a:bodyPr>
          <a:lstStyle/>
          <a:p>
            <a:pPr algn="just">
              <a:lnSpc>
                <a:spcPct val="300000"/>
              </a:lnSpc>
            </a:pPr>
            <a:r>
              <a:rPr lang="fr-FR" sz="3300" dirty="0">
                <a:effectLst/>
              </a:rPr>
              <a:t>Le </a:t>
            </a:r>
            <a:r>
              <a:rPr lang="fr-FR" sz="3300" b="1" dirty="0">
                <a:effectLst/>
              </a:rPr>
              <a:t>développement de logiciel</a:t>
            </a:r>
            <a:r>
              <a:rPr lang="fr-FR" sz="3300" dirty="0">
                <a:effectLst/>
              </a:rPr>
              <a:t> consiste à étudier, concevoir, construire, transformer, mettre au point, maintenir et améliorer des logiciels.</a:t>
            </a:r>
            <a:endParaRPr lang="fr-FR" sz="3300" dirty="0">
              <a:effectLst/>
              <a:hlinkClick r:id="rId2"/>
            </a:endParaRPr>
          </a:p>
          <a:p>
            <a:r>
              <a:rPr lang="fr-FR" dirty="0"/>
              <a:t/>
            </a:r>
            <a:br>
              <a:rPr lang="fr-FR" dirty="0"/>
            </a:br>
            <a:endParaRPr lang="fr-FR" dirty="0"/>
          </a:p>
        </p:txBody>
      </p:sp>
    </p:spTree>
    <p:extLst>
      <p:ext uri="{BB962C8B-B14F-4D97-AF65-F5344CB8AC3E}">
        <p14:creationId xmlns:p14="http://schemas.microsoft.com/office/powerpoint/2010/main" val="3570223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101600"/>
            <a:ext cx="10353762" cy="970450"/>
          </a:xfrm>
        </p:spPr>
        <p:txBody>
          <a:bodyPr/>
          <a:lstStyle/>
          <a:p>
            <a:r>
              <a:rPr lang="fr-FR" dirty="0" smtClean="0"/>
              <a:t>La Maintenance du Logiciel</a:t>
            </a:r>
            <a:endParaRPr lang="fr-FR" dirty="0"/>
          </a:p>
        </p:txBody>
      </p:sp>
      <p:sp>
        <p:nvSpPr>
          <p:cNvPr id="3" name="Espace réservé du contenu 2"/>
          <p:cNvSpPr>
            <a:spLocks noGrp="1"/>
          </p:cNvSpPr>
          <p:nvPr>
            <p:ph idx="1"/>
          </p:nvPr>
        </p:nvSpPr>
        <p:spPr>
          <a:xfrm>
            <a:off x="913795" y="1072051"/>
            <a:ext cx="10353762" cy="5227150"/>
          </a:xfrm>
        </p:spPr>
        <p:txBody>
          <a:bodyPr>
            <a:normAutofit fontScale="77500" lnSpcReduction="20000"/>
          </a:bodyPr>
          <a:lstStyle/>
          <a:p>
            <a:pPr algn="just">
              <a:lnSpc>
                <a:spcPct val="300000"/>
              </a:lnSpc>
            </a:pPr>
            <a:r>
              <a:rPr lang="fr-FR" sz="3400" dirty="0">
                <a:effectLst/>
              </a:rPr>
              <a:t>La </a:t>
            </a:r>
            <a:r>
              <a:rPr lang="fr-FR" sz="3400" b="1" dirty="0">
                <a:effectLst/>
              </a:rPr>
              <a:t>maintenance du logiciel</a:t>
            </a:r>
            <a:r>
              <a:rPr lang="fr-FR" sz="3400" dirty="0">
                <a:effectLst/>
              </a:rPr>
              <a:t> désigne, en génie logiciel, les modifications apportées à un logiciel, après sa mise en œuvre, pour en corriger les fautes, en améliorer l'efficacité ou autres caractéristiques, ou encore adapter celui-ci à un environnement modifié.</a:t>
            </a:r>
            <a:endParaRPr lang="fr-FR" sz="3400" dirty="0">
              <a:effectLst/>
              <a:hlinkClick r:id="rId2"/>
            </a:endParaRPr>
          </a:p>
          <a:p>
            <a:r>
              <a:rPr lang="fr-FR" dirty="0"/>
              <a:t/>
            </a:r>
            <a:br>
              <a:rPr lang="fr-FR" dirty="0"/>
            </a:br>
            <a:endParaRPr lang="fr-FR" dirty="0"/>
          </a:p>
        </p:txBody>
      </p:sp>
    </p:spTree>
    <p:extLst>
      <p:ext uri="{BB962C8B-B14F-4D97-AF65-F5344CB8AC3E}">
        <p14:creationId xmlns:p14="http://schemas.microsoft.com/office/powerpoint/2010/main" val="4112284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25400"/>
            <a:ext cx="10353762" cy="970450"/>
          </a:xfrm>
        </p:spPr>
        <p:txBody>
          <a:bodyPr>
            <a:normAutofit fontScale="90000"/>
          </a:bodyPr>
          <a:lstStyle/>
          <a:p>
            <a:r>
              <a:rPr lang="fr-FR" dirty="0" smtClean="0">
                <a:effectLst/>
              </a:rPr>
              <a:t>CMMI</a:t>
            </a:r>
            <a:br>
              <a:rPr lang="fr-FR" dirty="0" smtClean="0">
                <a:effectLst/>
              </a:rPr>
            </a:br>
            <a:r>
              <a:rPr lang="fr-FR" dirty="0" smtClean="0">
                <a:effectLst/>
              </a:rPr>
              <a:t>Capability Maturity Model Integration</a:t>
            </a:r>
            <a:endParaRPr lang="fr-FR" dirty="0"/>
          </a:p>
        </p:txBody>
      </p:sp>
      <p:sp>
        <p:nvSpPr>
          <p:cNvPr id="3" name="Espace réservé du contenu 2"/>
          <p:cNvSpPr>
            <a:spLocks noGrp="1"/>
          </p:cNvSpPr>
          <p:nvPr>
            <p:ph idx="1"/>
          </p:nvPr>
        </p:nvSpPr>
        <p:spPr>
          <a:xfrm>
            <a:off x="913795" y="1231901"/>
            <a:ext cx="10353762" cy="5410200"/>
          </a:xfrm>
        </p:spPr>
        <p:txBody>
          <a:bodyPr>
            <a:noAutofit/>
          </a:bodyPr>
          <a:lstStyle/>
          <a:p>
            <a:pPr algn="just">
              <a:lnSpc>
                <a:spcPct val="250000"/>
              </a:lnSpc>
            </a:pPr>
            <a:r>
              <a:rPr lang="fr-FR" sz="2400" dirty="0">
                <a:effectLst/>
              </a:rPr>
              <a:t>est un modèle d'évaluation du niveau de maturité d'une organisation concernant le développement de systèmes, de produit et/ou de logiciels. Il a pour objectif la maîtrise des processus d'ingénierie et par conséquent celle de la qualité des produits et des services issus de ces processus. Il propose un référentiel des meilleures pratiques (best practices) en matière de développement logiciel</a:t>
            </a:r>
            <a:r>
              <a:rPr lang="fr-FR" sz="2400" dirty="0" smtClean="0">
                <a:effectLst/>
              </a:rPr>
              <a:t>.</a:t>
            </a:r>
          </a:p>
          <a:p>
            <a:pPr algn="just">
              <a:lnSpc>
                <a:spcPct val="250000"/>
              </a:lnSpc>
            </a:pPr>
            <a:r>
              <a:rPr lang="fr-FR" sz="2400" dirty="0"/>
              <a:t/>
            </a:r>
            <a:br>
              <a:rPr lang="fr-FR" sz="2400" dirty="0"/>
            </a:br>
            <a:endParaRPr lang="fr-FR" sz="2400" dirty="0"/>
          </a:p>
        </p:txBody>
      </p:sp>
    </p:spTree>
    <p:extLst>
      <p:ext uri="{BB962C8B-B14F-4D97-AF65-F5344CB8AC3E}">
        <p14:creationId xmlns:p14="http://schemas.microsoft.com/office/powerpoint/2010/main" val="2631211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3795" y="241300"/>
            <a:ext cx="10353762" cy="970450"/>
          </a:xfrm>
        </p:spPr>
        <p:txBody>
          <a:bodyPr/>
          <a:lstStyle/>
          <a:p>
            <a:r>
              <a:rPr lang="fr-FR" dirty="0" smtClean="0"/>
              <a:t>Objectif CMMI</a:t>
            </a:r>
            <a:endParaRPr lang="fr-FR" dirty="0"/>
          </a:p>
        </p:txBody>
      </p:sp>
      <p:sp>
        <p:nvSpPr>
          <p:cNvPr id="3" name="Espace réservé du contenu 2"/>
          <p:cNvSpPr>
            <a:spLocks noGrp="1"/>
          </p:cNvSpPr>
          <p:nvPr>
            <p:ph idx="1"/>
          </p:nvPr>
        </p:nvSpPr>
        <p:spPr>
          <a:xfrm>
            <a:off x="913795" y="1300649"/>
            <a:ext cx="10353762" cy="4058751"/>
          </a:xfrm>
        </p:spPr>
        <p:txBody>
          <a:bodyPr>
            <a:noAutofit/>
          </a:bodyPr>
          <a:lstStyle/>
          <a:p>
            <a:pPr algn="just">
              <a:lnSpc>
                <a:spcPct val="250000"/>
              </a:lnSpc>
            </a:pPr>
            <a:r>
              <a:rPr lang="fr-FR" sz="2800" dirty="0">
                <a:effectLst/>
              </a:rPr>
              <a:t>Le besoin de mettre en œuvre un modèle comme CMMI dans une organisation naît lorsque l'entreprise détecte des problèmes récurrents tels que : retard dans les livraisons, dépassements de budget, insatisfaction du client, manque de visibilité du management, etc.</a:t>
            </a:r>
            <a:endParaRPr lang="fr-FR" sz="2800" b="1" dirty="0">
              <a:effectLst/>
            </a:endParaRPr>
          </a:p>
        </p:txBody>
      </p:sp>
    </p:spTree>
    <p:extLst>
      <p:ext uri="{BB962C8B-B14F-4D97-AF65-F5344CB8AC3E}">
        <p14:creationId xmlns:p14="http://schemas.microsoft.com/office/powerpoint/2010/main" val="1410252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effectLst/>
              </a:rPr>
              <a:t>CMMI vise donc à :</a:t>
            </a:r>
            <a:endParaRPr lang="fr-FR" dirty="0"/>
          </a:p>
        </p:txBody>
      </p:sp>
      <p:sp>
        <p:nvSpPr>
          <p:cNvPr id="3" name="Espace réservé du contenu 2"/>
          <p:cNvSpPr>
            <a:spLocks noGrp="1"/>
          </p:cNvSpPr>
          <p:nvPr>
            <p:ph idx="1"/>
          </p:nvPr>
        </p:nvSpPr>
        <p:spPr>
          <a:xfrm>
            <a:off x="913795" y="1732449"/>
            <a:ext cx="10353762" cy="4960451"/>
          </a:xfrm>
        </p:spPr>
        <p:txBody>
          <a:bodyPr>
            <a:normAutofit/>
          </a:bodyPr>
          <a:lstStyle/>
          <a:p>
            <a:pPr algn="just">
              <a:lnSpc>
                <a:spcPct val="250000"/>
              </a:lnSpc>
            </a:pPr>
            <a:r>
              <a:rPr lang="fr-FR" sz="2200" dirty="0">
                <a:effectLst/>
              </a:rPr>
              <a:t>Améliorer la qualité du produit livré et la productivité du projet</a:t>
            </a:r>
          </a:p>
          <a:p>
            <a:pPr algn="just">
              <a:lnSpc>
                <a:spcPct val="250000"/>
              </a:lnSpc>
            </a:pPr>
            <a:r>
              <a:rPr lang="fr-FR" sz="2200" dirty="0">
                <a:effectLst/>
              </a:rPr>
              <a:t>Augmenter la satisfaction du client en répondant mieux à ses exigences</a:t>
            </a:r>
          </a:p>
          <a:p>
            <a:pPr algn="just">
              <a:lnSpc>
                <a:spcPct val="250000"/>
              </a:lnSpc>
            </a:pPr>
            <a:r>
              <a:rPr lang="fr-FR" sz="2200" dirty="0">
                <a:effectLst/>
              </a:rPr>
              <a:t>Réduire les coûts et respecter les délais</a:t>
            </a:r>
          </a:p>
          <a:p>
            <a:pPr algn="just">
              <a:lnSpc>
                <a:spcPct val="250000"/>
              </a:lnSpc>
            </a:pPr>
            <a:r>
              <a:rPr lang="fr-FR" sz="2200" dirty="0">
                <a:effectLst/>
              </a:rPr>
              <a:t>Donner une meilleure visibilité au management et permettre une meilleure gestion des risques</a:t>
            </a:r>
          </a:p>
          <a:p>
            <a:endParaRPr lang="fr-FR" dirty="0"/>
          </a:p>
        </p:txBody>
      </p:sp>
    </p:spTree>
    <p:extLst>
      <p:ext uri="{BB962C8B-B14F-4D97-AF65-F5344CB8AC3E}">
        <p14:creationId xmlns:p14="http://schemas.microsoft.com/office/powerpoint/2010/main" val="9403260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Ardoise</Template>
  <TotalTime>35</TotalTime>
  <Words>199</Words>
  <Application>Microsoft Office PowerPoint</Application>
  <PresentationFormat>Grand écran</PresentationFormat>
  <Paragraphs>29</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Calisto MT</vt:lpstr>
      <vt:lpstr>Trebuchet MS</vt:lpstr>
      <vt:lpstr>Wingdings 2</vt:lpstr>
      <vt:lpstr>Ardoise</vt:lpstr>
      <vt:lpstr>Introduction</vt:lpstr>
      <vt:lpstr>Référentiels</vt:lpstr>
      <vt:lpstr>Référentiels</vt:lpstr>
      <vt:lpstr>Catégories</vt:lpstr>
      <vt:lpstr>Développement </vt:lpstr>
      <vt:lpstr>La Maintenance du Logiciel</vt:lpstr>
      <vt:lpstr>CMMI Capability Maturity Model Integration</vt:lpstr>
      <vt:lpstr>Objectif CMMI</vt:lpstr>
      <vt:lpstr>CMMI vise donc à :</vt:lpstr>
      <vt:lpstr>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admin</cp:lastModifiedBy>
  <cp:revision>6</cp:revision>
  <dcterms:created xsi:type="dcterms:W3CDTF">2019-12-20T14:04:16Z</dcterms:created>
  <dcterms:modified xsi:type="dcterms:W3CDTF">2019-12-20T14:39:36Z</dcterms:modified>
</cp:coreProperties>
</file>