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69" r:id="rId3"/>
    <p:sldId id="270" r:id="rId4"/>
    <p:sldId id="257" r:id="rId5"/>
    <p:sldId id="262" r:id="rId6"/>
    <p:sldId id="258" r:id="rId7"/>
    <p:sldId id="263" r:id="rId8"/>
    <p:sldId id="264" r:id="rId9"/>
    <p:sldId id="265" r:id="rId10"/>
    <p:sldId id="259" r:id="rId11"/>
    <p:sldId id="272" r:id="rId12"/>
    <p:sldId id="260" r:id="rId13"/>
    <p:sldId id="271" r:id="rId14"/>
    <p:sldId id="261" r:id="rId15"/>
    <p:sldId id="266" r:id="rId16"/>
    <p:sldId id="267" r:id="rId17"/>
    <p:sldId id="279" r:id="rId18"/>
    <p:sldId id="281" r:id="rId19"/>
    <p:sldId id="285" r:id="rId20"/>
    <p:sldId id="282" r:id="rId21"/>
    <p:sldId id="283" r:id="rId22"/>
    <p:sldId id="284" r:id="rId23"/>
    <p:sldId id="278" r:id="rId24"/>
    <p:sldId id="287" r:id="rId25"/>
    <p:sldId id="288" r:id="rId26"/>
    <p:sldId id="289" r:id="rId27"/>
    <p:sldId id="290" r:id="rId28"/>
    <p:sldId id="291" r:id="rId29"/>
    <p:sldId id="292" r:id="rId30"/>
    <p:sldId id="293" r:id="rId31"/>
    <p:sldId id="294" r:id="rId32"/>
    <p:sldId id="301" r:id="rId33"/>
    <p:sldId id="298" r:id="rId34"/>
    <p:sldId id="299" r:id="rId35"/>
    <p:sldId id="300" r:id="rId36"/>
    <p:sldId id="295" r:id="rId37"/>
    <p:sldId id="296" r:id="rId3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155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ECC87-BC43-434D-81C0-F2B5BF33C7F1}" type="datetimeFigureOut">
              <a:rPr lang="fr-FR" smtClean="0"/>
              <a:t>11/12/2024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EBF1D1-E014-461E-A2E6-6E4640BC8277}" type="slidenum">
              <a:rPr lang="fr-FR" smtClean="0"/>
              <a:t>‹N°›</a:t>
            </a:fld>
            <a:endParaRPr lang="fr-FR"/>
          </a:p>
        </p:txBody>
      </p:sp>
    </p:spTree>
    <p:extLst>
      <p:ext uri="{BB962C8B-B14F-4D97-AF65-F5344CB8AC3E}">
        <p14:creationId xmlns:p14="http://schemas.microsoft.com/office/powerpoint/2010/main" val="1551201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1EBF1D1-E014-461E-A2E6-6E4640BC8277}" type="slidenum">
              <a:rPr lang="fr-FR" smtClean="0"/>
              <a:t>32</a:t>
            </a:fld>
            <a:endParaRPr lang="fr-FR"/>
          </a:p>
        </p:txBody>
      </p:sp>
    </p:spTree>
    <p:extLst>
      <p:ext uri="{BB962C8B-B14F-4D97-AF65-F5344CB8AC3E}">
        <p14:creationId xmlns:p14="http://schemas.microsoft.com/office/powerpoint/2010/main" val="2293550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ous-titr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p:txBody>
          <a:bodyPr/>
          <a:lstStyle/>
          <a:p>
            <a:fld id="{09703C45-BC09-452A-8B8A-98E1C1978F32}" type="datetimeFigureOut">
              <a:rPr lang="fr-FR" smtClean="0"/>
              <a:t>11/12/2024</a:t>
            </a:fld>
            <a:endParaRPr lang="fr-FR"/>
          </a:p>
        </p:txBody>
      </p:sp>
      <p:sp>
        <p:nvSpPr>
          <p:cNvPr id="17" name="Espace réservé du pied de page 16"/>
          <p:cNvSpPr>
            <a:spLocks noGrp="1"/>
          </p:cNvSpPr>
          <p:nvPr>
            <p:ph type="ftr" sz="quarter" idx="11"/>
          </p:nvPr>
        </p:nvSpPr>
        <p:spPr/>
        <p:txBody>
          <a:bodyPr/>
          <a:lstStyle/>
          <a:p>
            <a:endParaRPr lang="fr-FR"/>
          </a:p>
        </p:txBody>
      </p:sp>
      <p:sp>
        <p:nvSpPr>
          <p:cNvPr id="7" name="Connecteur droit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Ellipse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Ellipse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Espace réservé du numéro de diapositive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79C37AF-89CF-4338-98D6-28773D9D2D02}" type="slidenum">
              <a:rPr lang="fr-FR" smtClean="0"/>
              <a:t>‹N°›</a:t>
            </a:fld>
            <a:endParaRPr lang="fr-FR"/>
          </a:p>
        </p:txBody>
      </p:sp>
      <p:sp>
        <p:nvSpPr>
          <p:cNvPr id="8" name="Titr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09703C45-BC09-452A-8B8A-98E1C1978F32}" type="datetimeFigureOut">
              <a:rPr lang="fr-FR" smtClean="0"/>
              <a:t>11/12/2024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79C37AF-89CF-4338-98D6-28773D9D2D02}"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Connecteur droit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Ellipse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lipse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6915912" y="3009901"/>
            <a:ext cx="457200" cy="441325"/>
          </a:xfrm>
        </p:spPr>
        <p:txBody>
          <a:bodyPr/>
          <a:lstStyle/>
          <a:p>
            <a:fld id="{179C37AF-89CF-4338-98D6-28773D9D2D02}" type="slidenum">
              <a:rPr lang="fr-FR" smtClean="0"/>
              <a:t>‹N°›</a:t>
            </a:fld>
            <a:endParaRPr lang="fr-FR"/>
          </a:p>
        </p:txBody>
      </p:sp>
      <p:sp>
        <p:nvSpPr>
          <p:cNvPr id="3" name="Espace réservé du texte vertical 2"/>
          <p:cNvSpPr>
            <a:spLocks noGrp="1"/>
          </p:cNvSpPr>
          <p:nvPr>
            <p:ph type="body" orient="vert" idx="1"/>
          </p:nvPr>
        </p:nvSpPr>
        <p:spPr>
          <a:xfrm>
            <a:off x="304800" y="304800"/>
            <a:ext cx="6553200" cy="5821366"/>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09703C45-BC09-452A-8B8A-98E1C1978F32}" type="datetimeFigureOut">
              <a:rPr lang="fr-FR" smtClean="0"/>
              <a:t>11/12/2024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2" name="Titre vertical 1"/>
          <p:cNvSpPr>
            <a:spLocks noGrp="1"/>
          </p:cNvSpPr>
          <p:nvPr>
            <p:ph type="title" orient="vert"/>
          </p:nvPr>
        </p:nvSpPr>
        <p:spPr>
          <a:xfrm>
            <a:off x="7391400" y="304801"/>
            <a:ext cx="1447800" cy="5851525"/>
          </a:xfrm>
        </p:spPr>
        <p:txBody>
          <a:bodyPr vert="eaVert"/>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3">
                    <a:shade val="75000"/>
                  </a:schemeClr>
                </a:solidFill>
              </a:defRPr>
            </a:lvl1pPr>
          </a:lstStyle>
          <a:p>
            <a:r>
              <a:rPr kumimoji="0" lang="fr-FR" smtClean="0"/>
              <a:t>Modifiez le style du titre</a:t>
            </a:r>
            <a:endParaRPr kumimoji="0" lang="en-US"/>
          </a:p>
        </p:txBody>
      </p:sp>
      <p:sp>
        <p:nvSpPr>
          <p:cNvPr id="4" name="Espace réservé de la date 3"/>
          <p:cNvSpPr>
            <a:spLocks noGrp="1"/>
          </p:cNvSpPr>
          <p:nvPr>
            <p:ph type="dt" sz="half" idx="10"/>
          </p:nvPr>
        </p:nvSpPr>
        <p:spPr/>
        <p:txBody>
          <a:bodyPr/>
          <a:lstStyle/>
          <a:p>
            <a:fld id="{09703C45-BC09-452A-8B8A-98E1C1978F32}" type="datetimeFigureOut">
              <a:rPr lang="fr-FR" smtClean="0"/>
              <a:t>11/12/2024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a:xfrm>
            <a:off x="4361688" y="1026372"/>
            <a:ext cx="457200" cy="441325"/>
          </a:xfrm>
        </p:spPr>
        <p:txBody>
          <a:bodyPr/>
          <a:lstStyle/>
          <a:p>
            <a:fld id="{179C37AF-89CF-4338-98D6-28773D9D2D02}" type="slidenum">
              <a:rPr lang="fr-FR" smtClean="0"/>
              <a:t>‹N°›</a:t>
            </a:fld>
            <a:endParaRPr lang="fr-FR"/>
          </a:p>
        </p:txBody>
      </p:sp>
      <p:sp>
        <p:nvSpPr>
          <p:cNvPr id="8" name="Espace réservé du contenu 7"/>
          <p:cNvSpPr>
            <a:spLocks noGrp="1"/>
          </p:cNvSpPr>
          <p:nvPr>
            <p:ph sz="quarter" idx="1"/>
          </p:nvPr>
        </p:nvSpPr>
        <p:spPr>
          <a:xfrm>
            <a:off x="301752" y="1527048"/>
            <a:ext cx="850392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Espace réservé du texte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Espace réservé du pied de page 4"/>
          <p:cNvSpPr>
            <a:spLocks noGrp="1"/>
          </p:cNvSpPr>
          <p:nvPr>
            <p:ph type="ftr" sz="quarter" idx="11"/>
          </p:nvPr>
        </p:nvSpPr>
        <p:spPr/>
        <p:txBody>
          <a:bodyPr/>
          <a:lstStyle/>
          <a:p>
            <a:endParaRPr lang="fr-FR"/>
          </a:p>
        </p:txBody>
      </p:sp>
      <p:sp>
        <p:nvSpPr>
          <p:cNvPr id="4" name="Espace réservé de la date 3"/>
          <p:cNvSpPr>
            <a:spLocks noGrp="1"/>
          </p:cNvSpPr>
          <p:nvPr>
            <p:ph type="dt" sz="half" idx="10"/>
          </p:nvPr>
        </p:nvSpPr>
        <p:spPr/>
        <p:txBody>
          <a:bodyPr/>
          <a:lstStyle/>
          <a:p>
            <a:fld id="{09703C45-BC09-452A-8B8A-98E1C1978F32}" type="datetimeFigureOut">
              <a:rPr lang="fr-FR" smtClean="0"/>
              <a:t>11/12/2024</a:t>
            </a:fld>
            <a:endParaRPr lang="fr-FR"/>
          </a:p>
        </p:txBody>
      </p:sp>
      <p:sp>
        <p:nvSpPr>
          <p:cNvPr id="8" name="Connecteur droit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llipse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lipse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79C37AF-89CF-4338-98D6-28773D9D2D02}" type="slidenum">
              <a:rPr lang="fr-FR" smtClean="0"/>
              <a:t>‹N°›</a:t>
            </a:fld>
            <a:endParaRPr lang="fr-FR"/>
          </a:p>
        </p:txBody>
      </p:sp>
      <p:sp>
        <p:nvSpPr>
          <p:cNvPr id="2" name="Titr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301752" y="228600"/>
            <a:ext cx="8534400" cy="758952"/>
          </a:xfrm>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a:xfrm>
            <a:off x="5791200" y="6409944"/>
            <a:ext cx="3044952" cy="365760"/>
          </a:xfrm>
        </p:spPr>
        <p:txBody>
          <a:bodyPr/>
          <a:lstStyle/>
          <a:p>
            <a:fld id="{09703C45-BC09-452A-8B8A-98E1C1978F32}" type="datetimeFigureOut">
              <a:rPr lang="fr-FR" smtClean="0"/>
              <a:t>11/12/2024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79C37AF-89CF-4338-98D6-28773D9D2D02}" type="slidenum">
              <a:rPr lang="fr-FR" smtClean="0"/>
              <a:t>‹N°›</a:t>
            </a:fld>
            <a:endParaRPr lang="fr-FR"/>
          </a:p>
        </p:txBody>
      </p:sp>
      <p:sp>
        <p:nvSpPr>
          <p:cNvPr id="8" name="Connecteur droit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space réservé du contenu 9"/>
          <p:cNvSpPr>
            <a:spLocks noGrp="1"/>
          </p:cNvSpPr>
          <p:nvPr>
            <p:ph sz="half" idx="1"/>
          </p:nvPr>
        </p:nvSpPr>
        <p:spPr>
          <a:xfrm>
            <a:off x="301752" y="1371600"/>
            <a:ext cx="4038600" cy="4681728"/>
          </a:xfrm>
        </p:spPr>
        <p:txBody>
          <a:bodyPr/>
          <a:lstStyle>
            <a:lvl1pPr>
              <a:defRPr sz="2500"/>
            </a:lvl1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contenu 11"/>
          <p:cNvSpPr>
            <a:spLocks noGrp="1"/>
          </p:cNvSpPr>
          <p:nvPr>
            <p:ph sz="half" idx="2"/>
          </p:nvPr>
        </p:nvSpPr>
        <p:spPr>
          <a:xfrm>
            <a:off x="4800600" y="1371600"/>
            <a:ext cx="4038600" cy="4681728"/>
          </a:xfrm>
        </p:spPr>
        <p:txBody>
          <a:bodyPr/>
          <a:lstStyle>
            <a:lvl1pPr>
              <a:defRPr sz="2500"/>
            </a:lvl1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1">
        <a:schemeClr val="bg2"/>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Espace réservé du texte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7" name="Espace réservé de la date 6"/>
          <p:cNvSpPr>
            <a:spLocks noGrp="1"/>
          </p:cNvSpPr>
          <p:nvPr>
            <p:ph type="dt" sz="half" idx="10"/>
          </p:nvPr>
        </p:nvSpPr>
        <p:spPr/>
        <p:txBody>
          <a:bodyPr/>
          <a:lstStyle/>
          <a:p>
            <a:fld id="{09703C45-BC09-452A-8B8A-98E1C1978F32}" type="datetimeFigureOut">
              <a:rPr lang="fr-FR" smtClean="0"/>
              <a:t>11/12/2024</a:t>
            </a:fld>
            <a:endParaRPr lang="fr-FR"/>
          </a:p>
        </p:txBody>
      </p:sp>
      <p:sp>
        <p:nvSpPr>
          <p:cNvPr id="8" name="Espace réservé du pied de page 7"/>
          <p:cNvSpPr>
            <a:spLocks noGrp="1"/>
          </p:cNvSpPr>
          <p:nvPr>
            <p:ph type="ftr" sz="quarter" idx="11"/>
          </p:nvPr>
        </p:nvSpPr>
        <p:spPr>
          <a:xfrm>
            <a:off x="304800" y="6409944"/>
            <a:ext cx="3581400" cy="365760"/>
          </a:xfrm>
        </p:spPr>
        <p:txBody>
          <a:bodyPr/>
          <a:lstStyle/>
          <a:p>
            <a:endParaRPr lang="fr-FR"/>
          </a:p>
        </p:txBody>
      </p:sp>
      <p:sp>
        <p:nvSpPr>
          <p:cNvPr id="15" name="Connecteur droit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Espace réservé du contenu 23"/>
          <p:cNvSpPr>
            <a:spLocks noGrp="1"/>
          </p:cNvSpPr>
          <p:nvPr>
            <p:ph sz="quarter" idx="2"/>
          </p:nvPr>
        </p:nvSpPr>
        <p:spPr>
          <a:xfrm>
            <a:off x="301752" y="2471383"/>
            <a:ext cx="4041648" cy="3818404"/>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u contenu 25"/>
          <p:cNvSpPr>
            <a:spLocks noGrp="1"/>
          </p:cNvSpPr>
          <p:nvPr>
            <p:ph sz="quarter" idx="4"/>
          </p:nvPr>
        </p:nvSpPr>
        <p:spPr>
          <a:xfrm>
            <a:off x="4800600" y="2471383"/>
            <a:ext cx="4038600" cy="3822192"/>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5" name="Ellipse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Ellipse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Espace réservé du numéro de diapositive 8"/>
          <p:cNvSpPr>
            <a:spLocks noGrp="1"/>
          </p:cNvSpPr>
          <p:nvPr>
            <p:ph type="sldNum" sz="quarter" idx="12"/>
          </p:nvPr>
        </p:nvSpPr>
        <p:spPr>
          <a:xfrm>
            <a:off x="4343400" y="1042416"/>
            <a:ext cx="457200" cy="441325"/>
          </a:xfrm>
        </p:spPr>
        <p:txBody>
          <a:bodyPr/>
          <a:lstStyle>
            <a:lvl1pPr algn="ctr">
              <a:defRPr/>
            </a:lvl1pPr>
          </a:lstStyle>
          <a:p>
            <a:fld id="{179C37AF-89CF-4338-98D6-28773D9D2D02}" type="slidenum">
              <a:rPr lang="fr-FR" smtClean="0"/>
              <a:t>‹N°›</a:t>
            </a:fld>
            <a:endParaRPr lang="fr-FR"/>
          </a:p>
        </p:txBody>
      </p:sp>
      <p:sp>
        <p:nvSpPr>
          <p:cNvPr id="23" name="Titre 22"/>
          <p:cNvSpPr>
            <a:spLocks noGrp="1"/>
          </p:cNvSpPr>
          <p:nvPr>
            <p:ph type="title"/>
          </p:nvPr>
        </p:nvSpPr>
        <p:spPr/>
        <p:txBody>
          <a:bodyPr rtlCol="0" anchor="b" anchorCtr="0"/>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p>
            <a:fld id="{09703C45-BC09-452A-8B8A-98E1C1978F32}" type="datetimeFigureOut">
              <a:rPr lang="fr-FR" smtClean="0"/>
              <a:t>11/12/2024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a:xfrm>
            <a:off x="4343400" y="1036020"/>
            <a:ext cx="457200" cy="441325"/>
          </a:xfrm>
        </p:spPr>
        <p:txBody>
          <a:bodyPr/>
          <a:lstStyle/>
          <a:p>
            <a:fld id="{179C37AF-89CF-4338-98D6-28773D9D2D02}"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Espace réservé de la date 1"/>
          <p:cNvSpPr>
            <a:spLocks noGrp="1"/>
          </p:cNvSpPr>
          <p:nvPr>
            <p:ph type="dt" sz="half" idx="10"/>
          </p:nvPr>
        </p:nvSpPr>
        <p:spPr/>
        <p:txBody>
          <a:bodyPr/>
          <a:lstStyle/>
          <a:p>
            <a:fld id="{09703C45-BC09-452A-8B8A-98E1C1978F32}" type="datetimeFigureOut">
              <a:rPr lang="fr-FR" smtClean="0"/>
              <a:t>11/12/2024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4267200" y="6324600"/>
            <a:ext cx="609600" cy="441324"/>
          </a:xfrm>
        </p:spPr>
        <p:txBody>
          <a:bodyPr/>
          <a:lstStyle>
            <a:lvl1pPr>
              <a:defRPr>
                <a:solidFill>
                  <a:srgbClr val="FFFFFF"/>
                </a:solidFill>
              </a:defRPr>
            </a:lvl1pPr>
          </a:lstStyle>
          <a:p>
            <a:fld id="{179C37AF-89CF-4338-98D6-28773D9D2D02}"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Connecteur droit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Espace réservé du contenu 19"/>
          <p:cNvSpPr>
            <a:spLocks noGrp="1"/>
          </p:cNvSpPr>
          <p:nvPr>
            <p:ph sz="quarter" idx="1"/>
          </p:nvPr>
        </p:nvSpPr>
        <p:spPr>
          <a:xfrm>
            <a:off x="3124200" y="685800"/>
            <a:ext cx="5638800" cy="5410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llipse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lipse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Espace réservé du numéro de diapositive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79C37AF-89CF-4338-98D6-28773D9D2D02}" type="slidenum">
              <a:rPr lang="fr-FR" smtClean="0"/>
              <a:t>‹N°›</a:t>
            </a:fld>
            <a:endParaRPr lang="fr-F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Espace réservé de la date 4"/>
          <p:cNvSpPr>
            <a:spLocks noGrp="1"/>
          </p:cNvSpPr>
          <p:nvPr>
            <p:ph type="dt" sz="half" idx="10"/>
          </p:nvPr>
        </p:nvSpPr>
        <p:spPr/>
        <p:txBody>
          <a:bodyPr/>
          <a:lstStyle/>
          <a:p>
            <a:fld id="{09703C45-BC09-452A-8B8A-98E1C1978F32}" type="datetimeFigureOut">
              <a:rPr lang="fr-FR" smtClean="0"/>
              <a:t>11/12/2024</a:t>
            </a:fld>
            <a:endParaRPr lang="fr-FR"/>
          </a:p>
        </p:txBody>
      </p:sp>
      <p:sp>
        <p:nvSpPr>
          <p:cNvPr id="6" name="Espace réservé du pied de page 5"/>
          <p:cNvSpPr>
            <a:spLocks noGrp="1"/>
          </p:cNvSpPr>
          <p:nvPr>
            <p:ph type="ftr" sz="quarter" idx="11"/>
          </p:nvPr>
        </p:nvSpPr>
        <p:spPr>
          <a:xfrm>
            <a:off x="301752" y="6410848"/>
            <a:ext cx="3383280" cy="365760"/>
          </a:xfrm>
        </p:spPr>
        <p:txBody>
          <a:bodyPr/>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1" name="Connecteur droit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Ellipse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Ellipse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Espace réservé du numéro de diapositive 6"/>
          <p:cNvSpPr>
            <a:spLocks noGrp="1"/>
          </p:cNvSpPr>
          <p:nvPr>
            <p:ph type="sldNum" sz="quarter" idx="12"/>
          </p:nvPr>
        </p:nvSpPr>
        <p:spPr>
          <a:xfrm>
            <a:off x="1371600" y="312738"/>
            <a:ext cx="457200" cy="441325"/>
          </a:xfrm>
        </p:spPr>
        <p:txBody>
          <a:bodyPr/>
          <a:lstStyle/>
          <a:p>
            <a:fld id="{179C37AF-89CF-4338-98D6-28773D9D2D02}" type="slidenum">
              <a:rPr lang="fr-FR" smtClean="0"/>
              <a:t>‹N°›</a:t>
            </a:fld>
            <a:endParaRPr lang="fr-FR"/>
          </a:p>
        </p:txBody>
      </p:sp>
      <p:sp>
        <p:nvSpPr>
          <p:cNvPr id="2" name="Titr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3000375" y="609600"/>
            <a:ext cx="5867400" cy="4267200"/>
          </a:xfrm>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Espace réservé de la date 4"/>
          <p:cNvSpPr>
            <a:spLocks noGrp="1"/>
          </p:cNvSpPr>
          <p:nvPr>
            <p:ph type="dt" sz="half" idx="10"/>
          </p:nvPr>
        </p:nvSpPr>
        <p:spPr>
          <a:xfrm>
            <a:off x="5788152" y="6404984"/>
            <a:ext cx="3044952" cy="365760"/>
          </a:xfrm>
        </p:spPr>
        <p:txBody>
          <a:bodyPr/>
          <a:lstStyle/>
          <a:p>
            <a:fld id="{09703C45-BC09-452A-8B8A-98E1C1978F32}" type="datetimeFigureOut">
              <a:rPr lang="fr-FR" smtClean="0"/>
              <a:t>11/12/2024</a:t>
            </a:fld>
            <a:endParaRPr lang="fr-FR"/>
          </a:p>
        </p:txBody>
      </p:sp>
      <p:sp>
        <p:nvSpPr>
          <p:cNvPr id="6" name="Espace réservé du pied de page 5"/>
          <p:cNvSpPr>
            <a:spLocks noGrp="1"/>
          </p:cNvSpPr>
          <p:nvPr>
            <p:ph type="ftr" sz="quarter" idx="11"/>
          </p:nvPr>
        </p:nvSpPr>
        <p:spPr>
          <a:xfrm>
            <a:off x="301752" y="6410848"/>
            <a:ext cx="3584448" cy="365760"/>
          </a:xfrm>
        </p:spPr>
        <p:txBody>
          <a:bodyPr/>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Espace réservé de la date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9703C45-BC09-452A-8B8A-98E1C1978F32}" type="datetimeFigureOut">
              <a:rPr lang="fr-FR" smtClean="0"/>
              <a:t>11/12/2024</a:t>
            </a:fld>
            <a:endParaRPr lang="fr-FR"/>
          </a:p>
        </p:txBody>
      </p:sp>
      <p:sp>
        <p:nvSpPr>
          <p:cNvPr id="3" name="Espace réservé du pied de page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fr-F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Connecteur droit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Ellipse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lipse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79C37AF-89CF-4338-98D6-28773D9D2D02}" type="slidenum">
              <a:rPr lang="fr-FR" smtClean="0"/>
              <a:t>‹N°›</a:t>
            </a:fld>
            <a:endParaRPr lang="fr-FR"/>
          </a:p>
        </p:txBody>
      </p:sp>
      <p:sp>
        <p:nvSpPr>
          <p:cNvPr id="22" name="Espace réservé du titre 21"/>
          <p:cNvSpPr>
            <a:spLocks noGrp="1"/>
          </p:cNvSpPr>
          <p:nvPr>
            <p:ph type="title"/>
          </p:nvPr>
        </p:nvSpPr>
        <p:spPr>
          <a:xfrm>
            <a:off x="301752" y="228600"/>
            <a:ext cx="8534400" cy="758952"/>
          </a:xfrm>
          <a:prstGeom prst="rect">
            <a:avLst/>
          </a:prstGeom>
        </p:spPr>
        <p:txBody>
          <a:bodyPr vert="horz" anchor="b">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DIAGRAMME DE SEQUENCE</a:t>
            </a:r>
            <a:endParaRPr lang="fr-FR" dirty="0"/>
          </a:p>
        </p:txBody>
      </p:sp>
      <p:sp>
        <p:nvSpPr>
          <p:cNvPr id="4" name="Sous-titre 3"/>
          <p:cNvSpPr>
            <a:spLocks noGrp="1"/>
          </p:cNvSpPr>
          <p:nvPr>
            <p:ph type="subTitle" idx="1"/>
          </p:nvPr>
        </p:nvSpPr>
        <p:spPr/>
        <p:txBody>
          <a:bodyPr/>
          <a:lstStyle/>
          <a:p>
            <a:endParaRPr lang="fr-FR"/>
          </a:p>
        </p:txBody>
      </p:sp>
    </p:spTree>
    <p:extLst>
      <p:ext uri="{BB962C8B-B14F-4D97-AF65-F5344CB8AC3E}">
        <p14:creationId xmlns:p14="http://schemas.microsoft.com/office/powerpoint/2010/main" val="7342749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Ligne de vie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28800"/>
            <a:ext cx="7920879"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6291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 De Message</a:t>
            </a:r>
            <a:endParaRPr lang="fr-FR"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988840"/>
            <a:ext cx="7776863"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8933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Evénement</a:t>
            </a:r>
            <a:r>
              <a:rPr lang="fr-FR" dirty="0"/>
              <a:t>, messages </a:t>
            </a:r>
          </a:p>
        </p:txBody>
      </p:sp>
      <p:sp>
        <p:nvSpPr>
          <p:cNvPr id="3" name="Espace réservé du contenu 2"/>
          <p:cNvSpPr>
            <a:spLocks noGrp="1"/>
          </p:cNvSpPr>
          <p:nvPr>
            <p:ph sz="quarter" idx="1"/>
          </p:nvPr>
        </p:nvSpPr>
        <p:spPr/>
        <p:txBody>
          <a:bodyPr/>
          <a:lstStyle/>
          <a:p>
            <a:r>
              <a:rPr lang="fr-FR" dirty="0"/>
              <a:t>Echange d’un </a:t>
            </a:r>
            <a:r>
              <a:rPr lang="fr-FR" dirty="0" smtClean="0"/>
              <a:t>message </a:t>
            </a:r>
            <a:endParaRPr lang="fr-F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438" y="2348880"/>
            <a:ext cx="5953125"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4905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N° 1</a:t>
            </a:r>
            <a:endParaRPr lang="fr-FR" dirty="0"/>
          </a:p>
        </p:txBody>
      </p:sp>
      <p:sp>
        <p:nvSpPr>
          <p:cNvPr id="3" name="Espace réservé du contenu 2"/>
          <p:cNvSpPr>
            <a:spLocks noGrp="1"/>
          </p:cNvSpPr>
          <p:nvPr>
            <p:ph sz="quarter" idx="1"/>
          </p:nvPr>
        </p:nvSpPr>
        <p:spPr/>
        <p:txBody>
          <a:bodyPr>
            <a:normAutofit fontScale="77500" lnSpcReduction="20000"/>
          </a:bodyPr>
          <a:lstStyle/>
          <a:p>
            <a:r>
              <a:rPr lang="fr-FR" dirty="0" smtClean="0"/>
              <a:t>1</a:t>
            </a:r>
            <a:r>
              <a:rPr lang="fr-FR" dirty="0"/>
              <a:t>. Nom du cas d‘utilisation : </a:t>
            </a:r>
            <a:r>
              <a:rPr lang="fr-FR" dirty="0" smtClean="0"/>
              <a:t>retrait d’argent </a:t>
            </a:r>
            <a:r>
              <a:rPr lang="fr-FR" dirty="0"/>
              <a:t>avec carte </a:t>
            </a:r>
            <a:endParaRPr lang="fr-FR" dirty="0" smtClean="0"/>
          </a:p>
          <a:p>
            <a:r>
              <a:rPr lang="fr-FR" dirty="0" smtClean="0"/>
              <a:t>2</a:t>
            </a:r>
            <a:r>
              <a:rPr lang="fr-FR" dirty="0"/>
              <a:t>. Acteur : Porteur de carte. </a:t>
            </a:r>
            <a:endParaRPr lang="fr-FR" dirty="0" smtClean="0"/>
          </a:p>
          <a:p>
            <a:r>
              <a:rPr lang="fr-FR" dirty="0" smtClean="0"/>
              <a:t>3</a:t>
            </a:r>
            <a:r>
              <a:rPr lang="fr-FR" dirty="0"/>
              <a:t>. Scénario nominal : </a:t>
            </a:r>
            <a:endParaRPr lang="fr-FR" dirty="0" smtClean="0"/>
          </a:p>
          <a:p>
            <a:pPr lvl="1" algn="just"/>
            <a:r>
              <a:rPr lang="fr-FR" b="1" dirty="0" smtClean="0"/>
              <a:t>Le </a:t>
            </a:r>
            <a:r>
              <a:rPr lang="fr-FR" b="1" dirty="0"/>
              <a:t>porteur introduit sa carte dans le lecteur de carte</a:t>
            </a:r>
            <a:r>
              <a:rPr lang="fr-FR" b="1" dirty="0" smtClean="0"/>
              <a:t>.</a:t>
            </a:r>
          </a:p>
          <a:p>
            <a:pPr lvl="1" algn="just"/>
            <a:r>
              <a:rPr lang="fr-FR" b="1" dirty="0" smtClean="0"/>
              <a:t>Le </a:t>
            </a:r>
            <a:r>
              <a:rPr lang="fr-FR" b="1" dirty="0"/>
              <a:t>guichet demande du porteur carte la saisie de son code. </a:t>
            </a:r>
            <a:endParaRPr lang="fr-FR" b="1" dirty="0" smtClean="0"/>
          </a:p>
          <a:p>
            <a:pPr lvl="1" algn="just"/>
            <a:r>
              <a:rPr lang="fr-FR" b="1" dirty="0" smtClean="0"/>
              <a:t>Le </a:t>
            </a:r>
            <a:r>
              <a:rPr lang="fr-FR" b="1" dirty="0"/>
              <a:t>porteur carte saisie son code. </a:t>
            </a:r>
            <a:endParaRPr lang="fr-FR" b="1" dirty="0" smtClean="0"/>
          </a:p>
          <a:p>
            <a:pPr lvl="1" algn="just"/>
            <a:r>
              <a:rPr lang="fr-FR" b="1" dirty="0" smtClean="0"/>
              <a:t>Le </a:t>
            </a:r>
            <a:r>
              <a:rPr lang="fr-FR" b="1" dirty="0"/>
              <a:t>guichet contrôle le code par rapport à celui qui est sur la carte. </a:t>
            </a:r>
            <a:endParaRPr lang="fr-FR" b="1" dirty="0" smtClean="0"/>
          </a:p>
          <a:p>
            <a:pPr lvl="1" algn="just"/>
            <a:r>
              <a:rPr lang="fr-FR" b="1" dirty="0" smtClean="0"/>
              <a:t>Le </a:t>
            </a:r>
            <a:r>
              <a:rPr lang="fr-FR" b="1" dirty="0"/>
              <a:t>guichet demande une autorisation du système autorisation carte. </a:t>
            </a:r>
            <a:endParaRPr lang="fr-FR" b="1" dirty="0" smtClean="0"/>
          </a:p>
          <a:p>
            <a:pPr lvl="1" algn="just"/>
            <a:r>
              <a:rPr lang="fr-FR" b="1" dirty="0" smtClean="0"/>
              <a:t>Le </a:t>
            </a:r>
            <a:r>
              <a:rPr lang="fr-FR" b="1" dirty="0"/>
              <a:t>système donne son accord. </a:t>
            </a:r>
            <a:endParaRPr lang="fr-FR" b="1" dirty="0" smtClean="0"/>
          </a:p>
          <a:p>
            <a:pPr lvl="1" algn="just"/>
            <a:r>
              <a:rPr lang="fr-FR" b="1" dirty="0" smtClean="0"/>
              <a:t>Le </a:t>
            </a:r>
            <a:r>
              <a:rPr lang="fr-FR" b="1" dirty="0"/>
              <a:t>guichet demande du porteur de la carte le montant à retirer. </a:t>
            </a:r>
            <a:endParaRPr lang="fr-FR" b="1" dirty="0" smtClean="0"/>
          </a:p>
          <a:p>
            <a:pPr lvl="1" algn="just"/>
            <a:r>
              <a:rPr lang="fr-FR" b="1" dirty="0" smtClean="0"/>
              <a:t>Le </a:t>
            </a:r>
            <a:r>
              <a:rPr lang="fr-FR" b="1" dirty="0"/>
              <a:t>porteur saisi le montant. </a:t>
            </a:r>
            <a:endParaRPr lang="fr-FR" b="1" dirty="0" smtClean="0"/>
          </a:p>
          <a:p>
            <a:pPr lvl="1" algn="just"/>
            <a:r>
              <a:rPr lang="fr-FR" b="1" dirty="0" smtClean="0"/>
              <a:t>Le </a:t>
            </a:r>
            <a:r>
              <a:rPr lang="fr-FR" b="1" dirty="0"/>
              <a:t>guichet vérifie la suffisance du solde dans le système d’informations. </a:t>
            </a:r>
            <a:endParaRPr lang="fr-FR" b="1" dirty="0" smtClean="0"/>
          </a:p>
          <a:p>
            <a:pPr lvl="1" algn="just"/>
            <a:r>
              <a:rPr lang="fr-FR" b="1" dirty="0" smtClean="0"/>
              <a:t>Le </a:t>
            </a:r>
            <a:r>
              <a:rPr lang="fr-FR" b="1" dirty="0"/>
              <a:t>système d’informations donne l’accord (solde &gt; montant). </a:t>
            </a:r>
            <a:endParaRPr lang="fr-FR" b="1" dirty="0" smtClean="0"/>
          </a:p>
          <a:p>
            <a:pPr lvl="1" algn="just"/>
            <a:r>
              <a:rPr lang="fr-FR" b="1" dirty="0" smtClean="0"/>
              <a:t>Le </a:t>
            </a:r>
            <a:r>
              <a:rPr lang="fr-FR" b="1" dirty="0"/>
              <a:t>guichet lui éjecte la carte puis le montant désiré. </a:t>
            </a:r>
            <a:endParaRPr lang="fr-FR" b="1" dirty="0" smtClean="0"/>
          </a:p>
          <a:p>
            <a:pPr lvl="1" algn="just"/>
            <a:r>
              <a:rPr lang="fr-FR" b="1" dirty="0" smtClean="0"/>
              <a:t>Le </a:t>
            </a:r>
            <a:r>
              <a:rPr lang="fr-FR" b="1" dirty="0"/>
              <a:t>porteur récupère sa carte. </a:t>
            </a:r>
            <a:endParaRPr lang="fr-FR" b="1" dirty="0" smtClean="0"/>
          </a:p>
          <a:p>
            <a:pPr lvl="1" algn="just"/>
            <a:r>
              <a:rPr lang="fr-FR" b="1" dirty="0" smtClean="0"/>
              <a:t>Le </a:t>
            </a:r>
            <a:r>
              <a:rPr lang="fr-FR" b="1" dirty="0"/>
              <a:t>porteur retire les billets d’argent.</a:t>
            </a:r>
          </a:p>
        </p:txBody>
      </p:sp>
    </p:spTree>
    <p:extLst>
      <p:ext uri="{BB962C8B-B14F-4D97-AF65-F5344CB8AC3E}">
        <p14:creationId xmlns:p14="http://schemas.microsoft.com/office/powerpoint/2010/main" val="2312879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8" y="1772816"/>
            <a:ext cx="8734425" cy="4470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35598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a:t>
            </a:r>
            <a:endParaRPr lang="fr-FR" dirty="0"/>
          </a:p>
        </p:txBody>
      </p:sp>
      <p:sp>
        <p:nvSpPr>
          <p:cNvPr id="3" name="Espace réservé du contenu 2"/>
          <p:cNvSpPr>
            <a:spLocks noGrp="1"/>
          </p:cNvSpPr>
          <p:nvPr>
            <p:ph sz="quarter" idx="1"/>
          </p:nvPr>
        </p:nvSpPr>
        <p:spPr/>
        <p:txBody>
          <a:bodyPr>
            <a:normAutofit fontScale="47500" lnSpcReduction="20000"/>
          </a:bodyPr>
          <a:lstStyle/>
          <a:p>
            <a:pPr algn="just">
              <a:lnSpc>
                <a:spcPct val="170000"/>
              </a:lnSpc>
            </a:pPr>
            <a:r>
              <a:rPr lang="fr-FR" dirty="0"/>
              <a:t>Le déroulement normal d’utilisation d’une caisse de supermarché est le suivant : </a:t>
            </a:r>
            <a:endParaRPr lang="fr-FR" dirty="0" smtClean="0"/>
          </a:p>
          <a:p>
            <a:pPr lvl="1" algn="just">
              <a:lnSpc>
                <a:spcPct val="170000"/>
              </a:lnSpc>
            </a:pPr>
            <a:r>
              <a:rPr lang="fr-FR" b="1" dirty="0" smtClean="0"/>
              <a:t>un </a:t>
            </a:r>
            <a:r>
              <a:rPr lang="fr-FR" b="1" dirty="0"/>
              <a:t>client arrive à la caisse avec ses articles à payer </a:t>
            </a:r>
            <a:endParaRPr lang="fr-FR" b="1" dirty="0" smtClean="0"/>
          </a:p>
          <a:p>
            <a:pPr lvl="1" algn="just">
              <a:lnSpc>
                <a:spcPct val="170000"/>
              </a:lnSpc>
            </a:pPr>
            <a:r>
              <a:rPr lang="fr-FR" b="1" dirty="0" smtClean="0"/>
              <a:t>le </a:t>
            </a:r>
            <a:r>
              <a:rPr lang="fr-FR" b="1" dirty="0"/>
              <a:t>caissier enregistre le numéro d’identification de chaque article, ainsi que la quantité si elle est supérieure à 1 </a:t>
            </a:r>
            <a:endParaRPr lang="fr-FR" b="1" dirty="0" smtClean="0"/>
          </a:p>
          <a:p>
            <a:pPr lvl="1" algn="just">
              <a:lnSpc>
                <a:spcPct val="170000"/>
              </a:lnSpc>
            </a:pPr>
            <a:r>
              <a:rPr lang="fr-FR" b="1" dirty="0" smtClean="0"/>
              <a:t>la </a:t>
            </a:r>
            <a:r>
              <a:rPr lang="fr-FR" b="1" dirty="0"/>
              <a:t>caisse affiche le prix de chaque article et son libellé </a:t>
            </a:r>
            <a:endParaRPr lang="fr-FR" b="1" dirty="0" smtClean="0"/>
          </a:p>
          <a:p>
            <a:pPr lvl="1" algn="just">
              <a:lnSpc>
                <a:spcPct val="170000"/>
              </a:lnSpc>
            </a:pPr>
            <a:r>
              <a:rPr lang="fr-FR" b="1" dirty="0" smtClean="0"/>
              <a:t>lorsque </a:t>
            </a:r>
            <a:r>
              <a:rPr lang="fr-FR" b="1" dirty="0"/>
              <a:t>tous les achats sont enregistrés, le caissier signale la fin de la vente </a:t>
            </a:r>
            <a:endParaRPr lang="fr-FR" b="1" dirty="0" smtClean="0"/>
          </a:p>
          <a:p>
            <a:pPr lvl="1" algn="just">
              <a:lnSpc>
                <a:spcPct val="170000"/>
              </a:lnSpc>
            </a:pPr>
            <a:r>
              <a:rPr lang="fr-FR" b="1" dirty="0" smtClean="0"/>
              <a:t>la </a:t>
            </a:r>
            <a:r>
              <a:rPr lang="fr-FR" b="1" dirty="0"/>
              <a:t>caisse affiche le total des achats </a:t>
            </a:r>
            <a:endParaRPr lang="fr-FR" b="1" dirty="0" smtClean="0"/>
          </a:p>
          <a:p>
            <a:pPr lvl="1" algn="just">
              <a:lnSpc>
                <a:spcPct val="170000"/>
              </a:lnSpc>
            </a:pPr>
            <a:r>
              <a:rPr lang="fr-FR" b="1" dirty="0" smtClean="0"/>
              <a:t>le </a:t>
            </a:r>
            <a:r>
              <a:rPr lang="fr-FR" b="1" dirty="0"/>
              <a:t>caissier annonce au client le montant total à payer </a:t>
            </a:r>
            <a:endParaRPr lang="fr-FR" b="1" dirty="0" smtClean="0"/>
          </a:p>
          <a:p>
            <a:pPr lvl="1" algn="just">
              <a:lnSpc>
                <a:spcPct val="170000"/>
              </a:lnSpc>
            </a:pPr>
            <a:r>
              <a:rPr lang="fr-FR" b="1" dirty="0" smtClean="0"/>
              <a:t>le </a:t>
            </a:r>
            <a:r>
              <a:rPr lang="fr-FR" b="1" dirty="0"/>
              <a:t>client choisit son mode de paiement </a:t>
            </a:r>
            <a:endParaRPr lang="fr-FR" b="1" dirty="0" smtClean="0"/>
          </a:p>
          <a:p>
            <a:pPr lvl="2" algn="just">
              <a:lnSpc>
                <a:spcPct val="170000"/>
              </a:lnSpc>
            </a:pPr>
            <a:r>
              <a:rPr lang="fr-FR" b="1" dirty="0" smtClean="0"/>
              <a:t>liquide </a:t>
            </a:r>
            <a:r>
              <a:rPr lang="fr-FR" b="1" dirty="0"/>
              <a:t>: le caissier encaisse l’argent, la caisse indique le montant à rendre au client </a:t>
            </a:r>
            <a:endParaRPr lang="fr-FR" b="1" dirty="0" smtClean="0"/>
          </a:p>
          <a:p>
            <a:pPr lvl="2" algn="just">
              <a:lnSpc>
                <a:spcPct val="170000"/>
              </a:lnSpc>
            </a:pPr>
            <a:r>
              <a:rPr lang="fr-FR" b="1" dirty="0" smtClean="0"/>
              <a:t>chèque </a:t>
            </a:r>
            <a:r>
              <a:rPr lang="fr-FR" b="1" dirty="0"/>
              <a:t>: le caissier note le numéro de pièce d’identité du client </a:t>
            </a:r>
            <a:endParaRPr lang="fr-FR" b="1" dirty="0" smtClean="0"/>
          </a:p>
          <a:p>
            <a:pPr lvl="2" algn="just">
              <a:lnSpc>
                <a:spcPct val="170000"/>
              </a:lnSpc>
            </a:pPr>
            <a:r>
              <a:rPr lang="fr-FR" b="1" dirty="0" smtClean="0"/>
              <a:t>carte </a:t>
            </a:r>
            <a:r>
              <a:rPr lang="fr-FR" b="1" dirty="0"/>
              <a:t>de crédit : la demande d’autorisation est envoyée avant la saisie </a:t>
            </a:r>
            <a:endParaRPr lang="fr-FR" b="1" dirty="0" smtClean="0"/>
          </a:p>
          <a:p>
            <a:pPr lvl="1" algn="just">
              <a:lnSpc>
                <a:spcPct val="170000"/>
              </a:lnSpc>
            </a:pPr>
            <a:r>
              <a:rPr lang="fr-FR" b="1" dirty="0" smtClean="0"/>
              <a:t>la </a:t>
            </a:r>
            <a:r>
              <a:rPr lang="fr-FR" b="1" dirty="0"/>
              <a:t>caisse enregistre la vente et l’imprime </a:t>
            </a:r>
            <a:endParaRPr lang="fr-FR" b="1" dirty="0" smtClean="0"/>
          </a:p>
          <a:p>
            <a:pPr lvl="1" algn="just">
              <a:lnSpc>
                <a:spcPct val="170000"/>
              </a:lnSpc>
            </a:pPr>
            <a:r>
              <a:rPr lang="fr-FR" b="1" dirty="0" smtClean="0"/>
              <a:t>le </a:t>
            </a:r>
            <a:r>
              <a:rPr lang="fr-FR" b="1" dirty="0"/>
              <a:t>caissier donne le ticket de caisse au client </a:t>
            </a:r>
            <a:endParaRPr lang="fr-FR" b="1" dirty="0" smtClean="0"/>
          </a:p>
          <a:p>
            <a:pPr algn="just">
              <a:lnSpc>
                <a:spcPct val="170000"/>
              </a:lnSpc>
            </a:pPr>
            <a:endParaRPr lang="fr-FR" dirty="0"/>
          </a:p>
          <a:p>
            <a:pPr marL="0" indent="0" algn="just">
              <a:lnSpc>
                <a:spcPct val="170000"/>
              </a:lnSpc>
              <a:buNone/>
            </a:pPr>
            <a:r>
              <a:rPr lang="fr-FR" dirty="0" smtClean="0"/>
              <a:t>Modéliser </a:t>
            </a:r>
            <a:r>
              <a:rPr lang="fr-FR" dirty="0"/>
              <a:t>cette situation à l’aide d’un diagramme d e séquence en ne prenant en compte que le cas du paiement en liquide. </a:t>
            </a:r>
            <a:endParaRPr lang="fr-FR" b="1" dirty="0"/>
          </a:p>
        </p:txBody>
      </p:sp>
    </p:spTree>
    <p:extLst>
      <p:ext uri="{BB962C8B-B14F-4D97-AF65-F5344CB8AC3E}">
        <p14:creationId xmlns:p14="http://schemas.microsoft.com/office/powerpoint/2010/main" val="1020384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 DE SEQUENCE</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700809"/>
            <a:ext cx="6768751" cy="46085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6031745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RAPPEL</a:t>
            </a:r>
            <a:endParaRPr lang="fr-FR" dirty="0"/>
          </a:p>
        </p:txBody>
      </p:sp>
      <p:sp>
        <p:nvSpPr>
          <p:cNvPr id="3" name="Espace réservé du contenu 2"/>
          <p:cNvSpPr>
            <a:spLocks noGrp="1"/>
          </p:cNvSpPr>
          <p:nvPr>
            <p:ph sz="quarter" idx="1"/>
          </p:nvPr>
        </p:nvSpPr>
        <p:spPr/>
        <p:txBody>
          <a:bodyPr>
            <a:normAutofit fontScale="77500" lnSpcReduction="20000"/>
          </a:bodyPr>
          <a:lstStyle/>
          <a:p>
            <a:pPr algn="just">
              <a:lnSpc>
                <a:spcPct val="150000"/>
              </a:lnSpc>
            </a:pPr>
            <a:r>
              <a:rPr lang="fr-FR" dirty="0"/>
              <a:t>Comment ?</a:t>
            </a:r>
          </a:p>
          <a:p>
            <a:pPr lvl="1" algn="just">
              <a:lnSpc>
                <a:spcPct val="150000"/>
              </a:lnSpc>
            </a:pPr>
            <a:r>
              <a:rPr lang="fr-FR" dirty="0"/>
              <a:t>Les diagrammes de cas d’utilisation modélisent à QUOI sert le système, en organisant les interactions possibles avec les acteurs.</a:t>
            </a:r>
          </a:p>
          <a:p>
            <a:pPr lvl="1" algn="just">
              <a:lnSpc>
                <a:spcPct val="150000"/>
              </a:lnSpc>
            </a:pPr>
            <a:r>
              <a:rPr lang="fr-FR" dirty="0"/>
              <a:t>Les diagrammes de classes permettent de spécifier la structure et les liens entre les objets dont le système est composé : ils spécifie QUI sera à l’</a:t>
            </a:r>
            <a:r>
              <a:rPr lang="fr-FR" dirty="0" err="1"/>
              <a:t>oeuvre</a:t>
            </a:r>
            <a:r>
              <a:rPr lang="fr-FR" dirty="0"/>
              <a:t> dans le système pour réaliser les fonctionnalités décrites par les diagrammes de cas d’utilisation.</a:t>
            </a:r>
          </a:p>
          <a:p>
            <a:pPr lvl="1" algn="just">
              <a:lnSpc>
                <a:spcPct val="150000"/>
              </a:lnSpc>
            </a:pPr>
            <a:r>
              <a:rPr lang="fr-FR" dirty="0"/>
              <a:t>Les diagrammes de séquences permettent de décrire COMMENT les éléments du système interagissent entre eux et avec les acteurs :</a:t>
            </a:r>
          </a:p>
          <a:p>
            <a:pPr lvl="2" algn="just">
              <a:lnSpc>
                <a:spcPct val="150000"/>
              </a:lnSpc>
            </a:pPr>
            <a:r>
              <a:rPr lang="fr-FR" dirty="0"/>
              <a:t>Les objets au </a:t>
            </a:r>
            <a:r>
              <a:rPr lang="fr-FR" dirty="0" smtClean="0"/>
              <a:t>cœur </a:t>
            </a:r>
            <a:r>
              <a:rPr lang="fr-FR" dirty="0"/>
              <a:t>d’un système interagissent en s’échangent des messages.</a:t>
            </a:r>
          </a:p>
          <a:p>
            <a:pPr lvl="2" algn="just">
              <a:lnSpc>
                <a:spcPct val="150000"/>
              </a:lnSpc>
            </a:pPr>
            <a:r>
              <a:rPr lang="fr-FR" dirty="0"/>
              <a:t>Les acteurs interagissent avec le système au moyen d’IHM (Interfaces Homme-Machine).</a:t>
            </a:r>
          </a:p>
          <a:p>
            <a:pPr algn="just">
              <a:lnSpc>
                <a:spcPct val="150000"/>
              </a:lnSpc>
            </a:pPr>
            <a:endParaRPr lang="fr-FR" dirty="0"/>
          </a:p>
        </p:txBody>
      </p:sp>
    </p:spTree>
    <p:extLst>
      <p:ext uri="{BB962C8B-B14F-4D97-AF65-F5344CB8AC3E}">
        <p14:creationId xmlns:p14="http://schemas.microsoft.com/office/powerpoint/2010/main" val="397924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476672"/>
            <a:ext cx="8534400" cy="758952"/>
          </a:xfrm>
        </p:spPr>
        <p:txBody>
          <a:bodyPr>
            <a:normAutofit fontScale="90000"/>
          </a:bodyPr>
          <a:lstStyle/>
          <a:p>
            <a:r>
              <a:rPr lang="fr-FR" dirty="0"/>
              <a:t>Messages</a:t>
            </a:r>
            <a:br>
              <a:rPr lang="fr-FR" dirty="0"/>
            </a:br>
            <a:endParaRPr lang="fr-FR" dirty="0"/>
          </a:p>
        </p:txBody>
      </p:sp>
      <p:sp>
        <p:nvSpPr>
          <p:cNvPr id="3" name="Espace réservé du contenu 2"/>
          <p:cNvSpPr>
            <a:spLocks noGrp="1"/>
          </p:cNvSpPr>
          <p:nvPr>
            <p:ph sz="quarter" idx="1"/>
          </p:nvPr>
        </p:nvSpPr>
        <p:spPr/>
        <p:txBody>
          <a:bodyPr>
            <a:normAutofit fontScale="55000" lnSpcReduction="20000"/>
          </a:bodyPr>
          <a:lstStyle/>
          <a:p>
            <a:pPr marL="0" indent="0" algn="just">
              <a:lnSpc>
                <a:spcPct val="170000"/>
              </a:lnSpc>
              <a:buNone/>
            </a:pPr>
            <a:r>
              <a:rPr lang="fr-FR" dirty="0"/>
              <a:t>Les principales informations contenues dans un diagramme de séquence sont les messages échangés entre les lignes de vie :</a:t>
            </a:r>
          </a:p>
          <a:p>
            <a:pPr lvl="1" algn="just">
              <a:lnSpc>
                <a:spcPct val="170000"/>
              </a:lnSpc>
            </a:pPr>
            <a:r>
              <a:rPr lang="fr-FR" dirty="0"/>
              <a:t>Ils sont représentés par des flèches</a:t>
            </a:r>
          </a:p>
          <a:p>
            <a:pPr lvl="1" algn="just">
              <a:lnSpc>
                <a:spcPct val="170000"/>
              </a:lnSpc>
            </a:pPr>
            <a:r>
              <a:rPr lang="fr-FR" dirty="0"/>
              <a:t>Ils sont présentés du haut vers le bas le long des lignes de vie, dans un ordre chronologique</a:t>
            </a:r>
          </a:p>
          <a:p>
            <a:pPr marL="0" indent="0" algn="just">
              <a:lnSpc>
                <a:spcPct val="170000"/>
              </a:lnSpc>
              <a:buNone/>
            </a:pPr>
            <a:r>
              <a:rPr lang="fr-FR" dirty="0"/>
              <a:t>Un message définit une communication particulière entre des lignes de vie (objets ou acteurs).</a:t>
            </a:r>
          </a:p>
          <a:p>
            <a:pPr marL="0" indent="0" algn="just">
              <a:lnSpc>
                <a:spcPct val="170000"/>
              </a:lnSpc>
              <a:buNone/>
            </a:pPr>
            <a:r>
              <a:rPr lang="fr-FR" dirty="0"/>
              <a:t>Plusieurs types de messages existent, dont les plus courants :</a:t>
            </a:r>
          </a:p>
          <a:p>
            <a:pPr lvl="1" algn="just">
              <a:lnSpc>
                <a:spcPct val="170000"/>
              </a:lnSpc>
            </a:pPr>
            <a:r>
              <a:rPr lang="fr-FR" dirty="0"/>
              <a:t>l’envoi d’un signal ;</a:t>
            </a:r>
          </a:p>
          <a:p>
            <a:pPr lvl="1" algn="just">
              <a:lnSpc>
                <a:spcPct val="170000"/>
              </a:lnSpc>
            </a:pPr>
            <a:r>
              <a:rPr lang="fr-FR" dirty="0"/>
              <a:t>l’invocation d’une opération (appel de méthode) ;</a:t>
            </a:r>
          </a:p>
          <a:p>
            <a:pPr lvl="1" algn="just">
              <a:lnSpc>
                <a:spcPct val="170000"/>
              </a:lnSpc>
            </a:pPr>
            <a:r>
              <a:rPr lang="fr-FR" dirty="0"/>
              <a:t>la création ou la destruction d’un objet.</a:t>
            </a:r>
          </a:p>
          <a:p>
            <a:pPr marL="0" indent="0" algn="just">
              <a:lnSpc>
                <a:spcPct val="170000"/>
              </a:lnSpc>
              <a:buNone/>
            </a:pPr>
            <a:r>
              <a:rPr lang="fr-FR" dirty="0"/>
              <a:t>La réception des messages provoque une période d’activité (rectangle vertical sur la ligne de vie) marquant le traitement du message (spécification d’exécution dans le cas d’un appel de méthode).</a:t>
            </a:r>
          </a:p>
          <a:p>
            <a:pPr algn="just">
              <a:lnSpc>
                <a:spcPct val="170000"/>
              </a:lnSpc>
            </a:pPr>
            <a:endParaRPr lang="fr-FR" dirty="0"/>
          </a:p>
        </p:txBody>
      </p:sp>
    </p:spTree>
    <p:extLst>
      <p:ext uri="{BB962C8B-B14F-4D97-AF65-F5344CB8AC3E}">
        <p14:creationId xmlns:p14="http://schemas.microsoft.com/office/powerpoint/2010/main" val="349572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down)">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Message (Suite)</a:t>
            </a:r>
            <a:endParaRPr lang="fr-FR"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638424"/>
            <a:ext cx="5400600" cy="2302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9728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
          <p:cNvSpPr>
            <a:spLocks noGrp="1"/>
          </p:cNvSpPr>
          <p:nvPr>
            <p:ph type="sldNum" sz="quarter" idx="10"/>
          </p:nvPr>
        </p:nvSpPr>
        <p:spPr/>
        <p:txBody>
          <a:bodyPr/>
          <a:lstStyle/>
          <a:p>
            <a:fld id="{6247B913-EFD5-4AE6-AF04-940966533425}" type="slidenum">
              <a:rPr lang="fr-FR"/>
              <a:pPr/>
              <a:t>2</a:t>
            </a:fld>
            <a:endParaRPr lang="fr-FR"/>
          </a:p>
        </p:txBody>
      </p:sp>
      <p:sp>
        <p:nvSpPr>
          <p:cNvPr id="31746" name="Text Box 2"/>
          <p:cNvSpPr txBox="1">
            <a:spLocks noChangeArrowheads="1"/>
          </p:cNvSpPr>
          <p:nvPr/>
        </p:nvSpPr>
        <p:spPr bwMode="auto">
          <a:xfrm>
            <a:off x="4572000" y="1447800"/>
            <a:ext cx="31242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fr-FR" sz="2000"/>
              <a:t> diagramme de classes</a:t>
            </a:r>
          </a:p>
          <a:p>
            <a:pPr>
              <a:spcBef>
                <a:spcPct val="50000"/>
              </a:spcBef>
              <a:buFontTx/>
              <a:buChar char="•"/>
            </a:pPr>
            <a:r>
              <a:rPr lang="fr-FR" sz="2000"/>
              <a:t> diagramme d’objets</a:t>
            </a:r>
          </a:p>
          <a:p>
            <a:pPr>
              <a:spcBef>
                <a:spcPct val="50000"/>
              </a:spcBef>
              <a:buFontTx/>
              <a:buChar char="•"/>
            </a:pPr>
            <a:r>
              <a:rPr lang="fr-FR" sz="2000"/>
              <a:t> diagramme de composants</a:t>
            </a:r>
          </a:p>
          <a:p>
            <a:pPr>
              <a:spcBef>
                <a:spcPct val="50000"/>
              </a:spcBef>
              <a:buFontTx/>
              <a:buChar char="•"/>
            </a:pPr>
            <a:r>
              <a:rPr lang="fr-FR" sz="2000"/>
              <a:t> diagramme de déploiement</a:t>
            </a:r>
          </a:p>
        </p:txBody>
      </p:sp>
      <p:sp>
        <p:nvSpPr>
          <p:cNvPr id="31748" name="Line 4"/>
          <p:cNvSpPr>
            <a:spLocks noChangeShapeType="1"/>
          </p:cNvSpPr>
          <p:nvPr/>
        </p:nvSpPr>
        <p:spPr bwMode="auto">
          <a:xfrm flipV="1">
            <a:off x="4419600" y="1524000"/>
            <a:ext cx="0" cy="22098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1749" name="Text Box 5"/>
          <p:cNvSpPr txBox="1">
            <a:spLocks noChangeArrowheads="1"/>
          </p:cNvSpPr>
          <p:nvPr/>
        </p:nvSpPr>
        <p:spPr bwMode="auto">
          <a:xfrm>
            <a:off x="3276600" y="990600"/>
            <a:ext cx="4303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b="1"/>
              <a:t>Statique</a:t>
            </a:r>
            <a:r>
              <a:rPr lang="fr-FR"/>
              <a:t> (ce que le système EST)</a:t>
            </a:r>
          </a:p>
        </p:txBody>
      </p:sp>
      <p:sp>
        <p:nvSpPr>
          <p:cNvPr id="31750" name="Text Box 6"/>
          <p:cNvSpPr txBox="1">
            <a:spLocks noChangeArrowheads="1"/>
          </p:cNvSpPr>
          <p:nvPr/>
        </p:nvSpPr>
        <p:spPr bwMode="auto">
          <a:xfrm>
            <a:off x="609600" y="4495800"/>
            <a:ext cx="432244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Tx/>
              <a:buChar char="•"/>
            </a:pPr>
            <a:r>
              <a:rPr lang="fr-FR" sz="2000" dirty="0"/>
              <a:t> diagramme de séquence</a:t>
            </a:r>
          </a:p>
          <a:p>
            <a:pPr>
              <a:spcBef>
                <a:spcPct val="50000"/>
              </a:spcBef>
              <a:buFontTx/>
              <a:buChar char="•"/>
            </a:pPr>
            <a:r>
              <a:rPr lang="fr-FR" sz="2000" dirty="0"/>
              <a:t> </a:t>
            </a:r>
            <a:r>
              <a:rPr lang="fr-FR" sz="2000" i="1" dirty="0"/>
              <a:t>diagramme de collaboration</a:t>
            </a:r>
            <a:endParaRPr lang="fr-FR" sz="2000" dirty="0"/>
          </a:p>
          <a:p>
            <a:pPr>
              <a:spcBef>
                <a:spcPct val="50000"/>
              </a:spcBef>
              <a:buFontTx/>
              <a:buChar char="•"/>
            </a:pPr>
            <a:r>
              <a:rPr lang="fr-FR" sz="2000" dirty="0"/>
              <a:t> diagramme d’états-transitions</a:t>
            </a:r>
          </a:p>
          <a:p>
            <a:pPr>
              <a:spcBef>
                <a:spcPct val="50000"/>
              </a:spcBef>
              <a:buFontTx/>
              <a:buChar char="•"/>
            </a:pPr>
            <a:r>
              <a:rPr lang="fr-FR" sz="2000" dirty="0"/>
              <a:t> diagramme d’activités</a:t>
            </a:r>
          </a:p>
        </p:txBody>
      </p:sp>
      <p:sp>
        <p:nvSpPr>
          <p:cNvPr id="31751" name="Line 7"/>
          <p:cNvSpPr>
            <a:spLocks noChangeShapeType="1"/>
          </p:cNvSpPr>
          <p:nvPr/>
        </p:nvSpPr>
        <p:spPr bwMode="auto">
          <a:xfrm>
            <a:off x="4419600" y="3733800"/>
            <a:ext cx="2209800" cy="12192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1752" name="Line 8"/>
          <p:cNvSpPr>
            <a:spLocks noChangeShapeType="1"/>
          </p:cNvSpPr>
          <p:nvPr/>
        </p:nvSpPr>
        <p:spPr bwMode="auto">
          <a:xfrm flipH="1">
            <a:off x="1981200" y="3733800"/>
            <a:ext cx="2438400" cy="8382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1753" name="Text Box 9"/>
          <p:cNvSpPr txBox="1">
            <a:spLocks noChangeArrowheads="1"/>
          </p:cNvSpPr>
          <p:nvPr/>
        </p:nvSpPr>
        <p:spPr bwMode="auto">
          <a:xfrm>
            <a:off x="6019800" y="3886200"/>
            <a:ext cx="32797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b="1"/>
              <a:t>Fonctionnel</a:t>
            </a:r>
            <a:r>
              <a:rPr lang="fr-FR"/>
              <a:t> </a:t>
            </a:r>
          </a:p>
          <a:p>
            <a:r>
              <a:rPr lang="fr-FR"/>
              <a:t>(ce que le système FAIT)</a:t>
            </a:r>
          </a:p>
        </p:txBody>
      </p:sp>
      <p:sp>
        <p:nvSpPr>
          <p:cNvPr id="31754" name="Text Box 10"/>
          <p:cNvSpPr txBox="1">
            <a:spLocks noChangeArrowheads="1"/>
          </p:cNvSpPr>
          <p:nvPr/>
        </p:nvSpPr>
        <p:spPr bwMode="auto">
          <a:xfrm>
            <a:off x="304800" y="3352800"/>
            <a:ext cx="2895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b="1"/>
              <a:t>Dynamique</a:t>
            </a:r>
            <a:endParaRPr lang="fr-FR"/>
          </a:p>
          <a:p>
            <a:r>
              <a:rPr lang="fr-FR"/>
              <a:t>(comment le système EVOLUE)</a:t>
            </a:r>
          </a:p>
        </p:txBody>
      </p:sp>
      <p:sp>
        <p:nvSpPr>
          <p:cNvPr id="31755" name="Rectangle 11"/>
          <p:cNvSpPr>
            <a:spLocks noChangeArrowheads="1"/>
          </p:cNvSpPr>
          <p:nvPr/>
        </p:nvSpPr>
        <p:spPr bwMode="auto">
          <a:xfrm>
            <a:off x="5148064" y="5040086"/>
            <a:ext cx="3452812"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buFontTx/>
              <a:buChar char="•"/>
            </a:pPr>
            <a:r>
              <a:rPr lang="fr-FR" sz="2000" dirty="0"/>
              <a:t> diagramme de cas d’utilisation</a:t>
            </a:r>
          </a:p>
          <a:p>
            <a:pPr>
              <a:spcBef>
                <a:spcPct val="50000"/>
              </a:spcBef>
              <a:buFontTx/>
              <a:buChar char="•"/>
            </a:pPr>
            <a:r>
              <a:rPr lang="fr-FR" sz="2000" i="1" dirty="0"/>
              <a:t> diagramme de collaboration</a:t>
            </a:r>
            <a:r>
              <a:rPr lang="fr-FR" sz="2000" dirty="0"/>
              <a:t> </a:t>
            </a:r>
          </a:p>
        </p:txBody>
      </p:sp>
      <p:sp>
        <p:nvSpPr>
          <p:cNvPr id="31756" name="Rectangle 12"/>
          <p:cNvSpPr>
            <a:spLocks noGrp="1" noChangeArrowheads="1"/>
          </p:cNvSpPr>
          <p:nvPr>
            <p:ph type="title" idx="4294967295"/>
          </p:nvPr>
        </p:nvSpPr>
        <p:spPr>
          <a:xfrm>
            <a:off x="1752600" y="381000"/>
            <a:ext cx="6705600" cy="457200"/>
          </a:xfrm>
          <a:ln/>
        </p:spPr>
        <p:txBody>
          <a:bodyPr>
            <a:normAutofit fontScale="90000"/>
          </a:bodyPr>
          <a:lstStyle/>
          <a:p>
            <a:pPr>
              <a:spcBef>
                <a:spcPct val="50000"/>
              </a:spcBef>
            </a:pPr>
            <a:r>
              <a:rPr lang="fr-FR" sz="3200" dirty="0">
                <a:solidFill>
                  <a:srgbClr val="FF3300"/>
                </a:solidFill>
              </a:rPr>
              <a:t>Axes de modélisation d ’un système</a:t>
            </a:r>
          </a:p>
        </p:txBody>
      </p:sp>
    </p:spTree>
    <p:extLst>
      <p:ext uri="{BB962C8B-B14F-4D97-AF65-F5344CB8AC3E}">
        <p14:creationId xmlns:p14="http://schemas.microsoft.com/office/powerpoint/2010/main" val="31154022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476672"/>
            <a:ext cx="8534400" cy="758952"/>
          </a:xfrm>
        </p:spPr>
        <p:txBody>
          <a:bodyPr>
            <a:normAutofit fontScale="90000"/>
          </a:bodyPr>
          <a:lstStyle/>
          <a:p>
            <a:r>
              <a:rPr lang="fr-FR" dirty="0"/>
              <a:t>Messages synchrones et asynchrones</a:t>
            </a:r>
            <a:br>
              <a:rPr lang="fr-FR" dirty="0"/>
            </a:br>
            <a:endParaRPr lang="fr-FR" dirty="0"/>
          </a:p>
        </p:txBody>
      </p:sp>
      <p:sp>
        <p:nvSpPr>
          <p:cNvPr id="3" name="Espace réservé du contenu 2"/>
          <p:cNvSpPr>
            <a:spLocks noGrp="1"/>
          </p:cNvSpPr>
          <p:nvPr>
            <p:ph sz="quarter" idx="1"/>
          </p:nvPr>
        </p:nvSpPr>
        <p:spPr/>
        <p:txBody>
          <a:bodyPr>
            <a:normAutofit/>
          </a:bodyPr>
          <a:lstStyle/>
          <a:p>
            <a:pPr marL="0" indent="0" algn="just">
              <a:lnSpc>
                <a:spcPct val="150000"/>
              </a:lnSpc>
              <a:buNone/>
            </a:pPr>
            <a:r>
              <a:rPr lang="fr-FR" sz="1800" dirty="0"/>
              <a:t>Un message </a:t>
            </a:r>
            <a:r>
              <a:rPr lang="fr-FR" sz="1800" i="1" dirty="0"/>
              <a:t>synchrone</a:t>
            </a:r>
            <a:r>
              <a:rPr lang="fr-FR" sz="1800" dirty="0"/>
              <a:t> bloque l’expéditeur jusqu’à la réponse du destinataire. Le flot de contrôle passe de l’émetteur au récepteur.</a:t>
            </a:r>
          </a:p>
          <a:p>
            <a:pPr algn="just">
              <a:lnSpc>
                <a:spcPct val="150000"/>
              </a:lnSpc>
            </a:pPr>
            <a:r>
              <a:rPr lang="fr-FR" sz="1800" dirty="0"/>
              <a:t>Si un objet A envoie un message synchrone à un objet B, A reste bloqué tant que B n’a pas terminé.</a:t>
            </a:r>
          </a:p>
          <a:p>
            <a:pPr algn="just">
              <a:lnSpc>
                <a:spcPct val="150000"/>
              </a:lnSpc>
            </a:pPr>
            <a:r>
              <a:rPr lang="fr-FR" sz="1800" dirty="0"/>
              <a:t>On peut associer aux messages d’appel de méthode un message de retour (en pointillés) marquant la reprise du contrôle par l’objet émetteur du message synchrone.</a:t>
            </a:r>
          </a:p>
          <a:p>
            <a:pPr marL="0" indent="0" algn="just">
              <a:lnSpc>
                <a:spcPct val="150000"/>
              </a:lnSpc>
              <a:buNone/>
            </a:pPr>
            <a:r>
              <a:rPr lang="fr-FR" sz="1800" dirty="0"/>
              <a:t>Un message </a:t>
            </a:r>
            <a:r>
              <a:rPr lang="fr-FR" sz="1800" i="1" dirty="0"/>
              <a:t>asynchrone</a:t>
            </a:r>
            <a:r>
              <a:rPr lang="fr-FR" sz="1800" dirty="0"/>
              <a:t> n’est pas bloquant pour l’expéditeur. Le message envoyé peut être pris en compte par le récepteur à tout moment ou ignoré.</a:t>
            </a:r>
          </a:p>
          <a:p>
            <a:pPr algn="just">
              <a:lnSpc>
                <a:spcPct val="150000"/>
              </a:lnSpc>
            </a:pPr>
            <a:endParaRPr lang="fr-FR"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5085184"/>
            <a:ext cx="1721743"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175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3074"/>
                                        </p:tgtEl>
                                        <p:attrNameLst>
                                          <p:attrName>style.visibility</p:attrName>
                                        </p:attrNameLst>
                                      </p:cBhvr>
                                      <p:to>
                                        <p:strVal val="visible"/>
                                      </p:to>
                                    </p:set>
                                    <p:animEffect transition="in" filter="wheel(1)">
                                      <p:cBhvr>
                                        <p:cTn id="27"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476672"/>
            <a:ext cx="8534400" cy="758952"/>
          </a:xfrm>
        </p:spPr>
        <p:txBody>
          <a:bodyPr>
            <a:normAutofit fontScale="90000"/>
          </a:bodyPr>
          <a:lstStyle/>
          <a:p>
            <a:r>
              <a:rPr lang="fr-FR" dirty="0"/>
              <a:t>Fragment combiné</a:t>
            </a:r>
            <a:br>
              <a:rPr lang="fr-FR" dirty="0"/>
            </a:br>
            <a:endParaRPr lang="fr-FR" dirty="0"/>
          </a:p>
        </p:txBody>
      </p:sp>
      <p:sp>
        <p:nvSpPr>
          <p:cNvPr id="3" name="Espace réservé du contenu 2"/>
          <p:cNvSpPr>
            <a:spLocks noGrp="1"/>
          </p:cNvSpPr>
          <p:nvPr>
            <p:ph sz="quarter" idx="1"/>
          </p:nvPr>
        </p:nvSpPr>
        <p:spPr/>
        <p:txBody>
          <a:bodyPr>
            <a:normAutofit/>
          </a:bodyPr>
          <a:lstStyle/>
          <a:p>
            <a:pPr marL="0" indent="0" algn="just">
              <a:lnSpc>
                <a:spcPct val="160000"/>
              </a:lnSpc>
              <a:buNone/>
            </a:pPr>
            <a:r>
              <a:rPr lang="fr-FR" sz="1800" dirty="0"/>
              <a:t>Un fragment combiné permet de décomposer une interaction complexe en fragments suffisamment simples pour être compris.</a:t>
            </a:r>
          </a:p>
          <a:p>
            <a:pPr lvl="1" algn="just">
              <a:lnSpc>
                <a:spcPct val="160000"/>
              </a:lnSpc>
            </a:pPr>
            <a:r>
              <a:rPr lang="fr-FR" sz="1300" dirty="0"/>
              <a:t>Recombiner les fragments restitue la complexité.</a:t>
            </a:r>
          </a:p>
          <a:p>
            <a:pPr lvl="1" algn="just">
              <a:lnSpc>
                <a:spcPct val="160000"/>
              </a:lnSpc>
            </a:pPr>
            <a:r>
              <a:rPr lang="fr-FR" sz="1300" dirty="0"/>
              <a:t>Syntaxe complète avec UML 2 : représentation complète de processus avec un langage simple (ex : processus parallèles).</a:t>
            </a:r>
          </a:p>
          <a:p>
            <a:pPr marL="0" indent="0" algn="just">
              <a:lnSpc>
                <a:spcPct val="160000"/>
              </a:lnSpc>
              <a:buNone/>
            </a:pPr>
            <a:r>
              <a:rPr lang="fr-FR" sz="1800" dirty="0"/>
              <a:t>Un fragment combiné se représente de la même façon qu’une interaction. Il est représenté un rectangle dont le coin supérieur gauche contient un pentagone.</a:t>
            </a:r>
          </a:p>
          <a:p>
            <a:pPr marL="0" indent="0" algn="just">
              <a:lnSpc>
                <a:spcPct val="160000"/>
              </a:lnSpc>
              <a:buNone/>
            </a:pPr>
            <a:r>
              <a:rPr lang="fr-FR" sz="1800" dirty="0"/>
              <a:t>Dans le pentagone figure le type de la combinaison (appelé </a:t>
            </a:r>
            <a:r>
              <a:rPr lang="fr-FR" sz="1800" i="1" dirty="0"/>
              <a:t>opérateur d’interaction</a:t>
            </a:r>
            <a:r>
              <a:rPr lang="fr-FR" sz="1800" dirty="0"/>
              <a:t>).</a:t>
            </a:r>
          </a:p>
          <a:p>
            <a:pPr algn="just">
              <a:lnSpc>
                <a:spcPct val="160000"/>
              </a:lnSpc>
            </a:pPr>
            <a:endParaRPr lang="fr-FR" sz="1800" dirty="0"/>
          </a:p>
        </p:txBody>
      </p:sp>
    </p:spTree>
    <p:extLst>
      <p:ext uri="{BB962C8B-B14F-4D97-AF65-F5344CB8AC3E}">
        <p14:creationId xmlns:p14="http://schemas.microsoft.com/office/powerpoint/2010/main" val="22108656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476672"/>
            <a:ext cx="8534400" cy="758952"/>
          </a:xfrm>
        </p:spPr>
        <p:txBody>
          <a:bodyPr>
            <a:normAutofit fontScale="90000"/>
          </a:bodyPr>
          <a:lstStyle/>
          <a:p>
            <a:r>
              <a:rPr lang="fr-FR" dirty="0"/>
              <a:t>Opérateurs de flux de contrôle</a:t>
            </a:r>
            <a:br>
              <a:rPr lang="fr-FR" dirty="0"/>
            </a:br>
            <a:endParaRPr lang="fr-FR" dirty="0"/>
          </a:p>
        </p:txBody>
      </p:sp>
      <p:sp>
        <p:nvSpPr>
          <p:cNvPr id="3" name="Espace réservé du contenu 2"/>
          <p:cNvSpPr>
            <a:spLocks noGrp="1"/>
          </p:cNvSpPr>
          <p:nvPr>
            <p:ph sz="quarter" idx="1"/>
          </p:nvPr>
        </p:nvSpPr>
        <p:spPr/>
        <p:txBody>
          <a:bodyPr>
            <a:normAutofit fontScale="40000" lnSpcReduction="20000"/>
          </a:bodyPr>
          <a:lstStyle/>
          <a:p>
            <a:pPr algn="just">
              <a:lnSpc>
                <a:spcPct val="170000"/>
              </a:lnSpc>
            </a:pPr>
            <a:r>
              <a:rPr lang="fr-FR" b="1" dirty="0" err="1"/>
              <a:t>opt</a:t>
            </a:r>
            <a:r>
              <a:rPr lang="fr-FR" dirty="0"/>
              <a:t> (</a:t>
            </a:r>
            <a:r>
              <a:rPr lang="fr-FR" i="1" dirty="0"/>
              <a:t>facultatif</a:t>
            </a:r>
            <a:r>
              <a:rPr lang="fr-FR" dirty="0"/>
              <a:t>*) : Contient une séquence qui peut ou non se produire. Dans la protection, vous pouvez spécifier la condition sous laquelle elle se produit.</a:t>
            </a:r>
          </a:p>
          <a:p>
            <a:pPr algn="just">
              <a:lnSpc>
                <a:spcPct val="170000"/>
              </a:lnSpc>
            </a:pPr>
            <a:r>
              <a:rPr lang="fr-FR" b="1" dirty="0" err="1"/>
              <a:t>alt</a:t>
            </a:r>
            <a:r>
              <a:rPr lang="fr-FR" dirty="0"/>
              <a:t> : Contient une liste des fragments dans lesquels se trouvent d’autres séquences de messages. Une seule séquence peut se produire à la fois.</a:t>
            </a:r>
          </a:p>
          <a:p>
            <a:pPr algn="just">
              <a:lnSpc>
                <a:spcPct val="170000"/>
              </a:lnSpc>
            </a:pPr>
            <a:r>
              <a:rPr lang="fr-FR" b="1" dirty="0" err="1"/>
              <a:t>loop</a:t>
            </a:r>
            <a:r>
              <a:rPr lang="fr-FR" dirty="0"/>
              <a:t> : Le fragment est répété un certain nombre de fois. Dans la protection, on indique la condition sous laquelle il doit être répété.</a:t>
            </a:r>
          </a:p>
          <a:p>
            <a:pPr algn="just">
              <a:lnSpc>
                <a:spcPct val="170000"/>
              </a:lnSpc>
            </a:pPr>
            <a:r>
              <a:rPr lang="fr-FR" b="1" dirty="0"/>
              <a:t>break</a:t>
            </a:r>
            <a:r>
              <a:rPr lang="fr-FR" dirty="0"/>
              <a:t> : Si ce fragment est exécuté, le reste de la séquence est abandonné. Vous pouvez utiliser la protection pour indiquer la condition dans laquelle la rupture se produira.</a:t>
            </a:r>
          </a:p>
          <a:p>
            <a:pPr algn="just">
              <a:lnSpc>
                <a:spcPct val="170000"/>
              </a:lnSpc>
            </a:pPr>
            <a:r>
              <a:rPr lang="fr-FR" b="1" dirty="0"/>
              <a:t>par</a:t>
            </a:r>
            <a:r>
              <a:rPr lang="fr-FR" dirty="0"/>
              <a:t> (</a:t>
            </a:r>
            <a:r>
              <a:rPr lang="fr-FR" i="1" dirty="0" err="1"/>
              <a:t>parallel</a:t>
            </a:r>
            <a:r>
              <a:rPr lang="fr-FR" dirty="0"/>
              <a:t>) : Les événements des fragments peuvent être entrelacés.</a:t>
            </a:r>
          </a:p>
          <a:p>
            <a:pPr algn="just">
              <a:lnSpc>
                <a:spcPct val="170000"/>
              </a:lnSpc>
            </a:pPr>
            <a:r>
              <a:rPr lang="fr-FR" b="1" dirty="0" err="1"/>
              <a:t>critical</a:t>
            </a:r>
            <a:r>
              <a:rPr lang="fr-FR" dirty="0"/>
              <a:t> : Utilisé dans un fragment par ou </a:t>
            </a:r>
            <a:r>
              <a:rPr lang="fr-FR" dirty="0" err="1"/>
              <a:t>seq</a:t>
            </a:r>
            <a:r>
              <a:rPr lang="fr-FR" dirty="0"/>
              <a:t>. Indique que les messages de fragment ne doivent pas être entrelacés avec d’autres messages.</a:t>
            </a:r>
          </a:p>
          <a:p>
            <a:pPr algn="just">
              <a:lnSpc>
                <a:spcPct val="170000"/>
              </a:lnSpc>
            </a:pPr>
            <a:r>
              <a:rPr lang="fr-FR" b="1" dirty="0" err="1"/>
              <a:t>seq</a:t>
            </a:r>
            <a:r>
              <a:rPr lang="fr-FR" dirty="0"/>
              <a:t> : Il existe au moins deux fragments d’opérande. Les messages impliquant la même ligne de vie doivent se produire dans l’ordre des fragments. Lorsqu’ils n’impliquent pas les mêmes lignes de vie, les messages des différents fragments peuvent être entrelacés en parallèle.</a:t>
            </a:r>
          </a:p>
          <a:p>
            <a:pPr algn="just">
              <a:lnSpc>
                <a:spcPct val="170000"/>
              </a:lnSpc>
            </a:pPr>
            <a:r>
              <a:rPr lang="fr-FR" b="1" dirty="0"/>
              <a:t>strict</a:t>
            </a:r>
            <a:r>
              <a:rPr lang="fr-FR" dirty="0"/>
              <a:t> : Il existe au moins deux fragments d’opérande. Les fragments doivent se produire dans l’ordre donné.</a:t>
            </a:r>
          </a:p>
          <a:p>
            <a:pPr algn="just">
              <a:lnSpc>
                <a:spcPct val="170000"/>
              </a:lnSpc>
            </a:pPr>
            <a:endParaRPr lang="fr-FR" dirty="0"/>
          </a:p>
        </p:txBody>
      </p:sp>
    </p:spTree>
    <p:extLst>
      <p:ext uri="{BB962C8B-B14F-4D97-AF65-F5344CB8AC3E}">
        <p14:creationId xmlns:p14="http://schemas.microsoft.com/office/powerpoint/2010/main" val="329955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Fragment REF</a:t>
            </a:r>
            <a:endParaRPr lang="fr-FR" dirty="0"/>
          </a:p>
        </p:txBody>
      </p:sp>
      <p:sp>
        <p:nvSpPr>
          <p:cNvPr id="3" name="Espace réservé du contenu 2"/>
          <p:cNvSpPr>
            <a:spLocks noGrp="1"/>
          </p:cNvSpPr>
          <p:nvPr>
            <p:ph sz="quarter" idx="1"/>
          </p:nvPr>
        </p:nvSpPr>
        <p:spPr/>
        <p:txBody>
          <a:bodyPr>
            <a:normAutofit/>
          </a:bodyPr>
          <a:lstStyle/>
          <a:p>
            <a:pPr algn="just"/>
            <a:r>
              <a:rPr lang="fr-FR" sz="1800" dirty="0"/>
              <a:t>Un fragment </a:t>
            </a:r>
            <a:r>
              <a:rPr lang="fr-FR" sz="1800" b="1" dirty="0" err="1"/>
              <a:t>ref</a:t>
            </a:r>
            <a:r>
              <a:rPr lang="fr-FR" sz="1800" dirty="0"/>
              <a:t> permet d’indiquer la réutilisation d’un diagramme de séquences défini par ailleurs.</a:t>
            </a:r>
            <a:endParaRPr lang="fr-FR" sz="1800" dirty="0" smtClean="0"/>
          </a:p>
          <a:p>
            <a:pPr algn="just"/>
            <a:r>
              <a:rPr lang="fr-FR" sz="1800" dirty="0" smtClean="0"/>
              <a:t>Utilisation </a:t>
            </a:r>
            <a:r>
              <a:rPr lang="fr-FR" sz="1800" dirty="0"/>
              <a:t>des diagrammes de séquence</a:t>
            </a:r>
          </a:p>
          <a:p>
            <a:pPr lvl="1" algn="just"/>
            <a:r>
              <a:rPr lang="fr-FR" sz="1800" dirty="0"/>
              <a:t>Les diagrammes de séquences sont principalement utilisés pour :</a:t>
            </a:r>
          </a:p>
          <a:p>
            <a:pPr lvl="2" algn="just"/>
            <a:r>
              <a:rPr lang="fr-FR" sz="1800" dirty="0"/>
              <a:t>Documenter des cas d’utilisation. Dans ce cas, un acteur est toujours présent.</a:t>
            </a:r>
          </a:p>
          <a:p>
            <a:pPr algn="just"/>
            <a:endParaRPr lang="fr-FR"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501008"/>
            <a:ext cx="7056784"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4797153"/>
            <a:ext cx="4608512"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315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 calcmode="lin" valueType="num">
                                      <p:cBhvr>
                                        <p:cTn id="9" dur="1000" fill="hold"/>
                                        <p:tgtEl>
                                          <p:spTgt spid="1026"/>
                                        </p:tgtEl>
                                        <p:attrNameLst>
                                          <p:attrName>style.rotation</p:attrName>
                                        </p:attrNameLst>
                                      </p:cBhvr>
                                      <p:tavLst>
                                        <p:tav tm="0">
                                          <p:val>
                                            <p:fltVal val="90"/>
                                          </p:val>
                                        </p:tav>
                                        <p:tav tm="100000">
                                          <p:val>
                                            <p:fltVal val="0"/>
                                          </p:val>
                                        </p:tav>
                                      </p:tavLst>
                                    </p:anim>
                                    <p:animEffect transition="in" filter="fade">
                                      <p:cBhvr>
                                        <p:cTn id="10" dur="10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wheel(1)">
                                      <p:cBhvr>
                                        <p:cTn id="15"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4"/>
          <p:cNvSpPr>
            <a:spLocks noGrp="1"/>
          </p:cNvSpPr>
          <p:nvPr>
            <p:ph type="subTitle" idx="1"/>
          </p:nvPr>
        </p:nvSpPr>
        <p:spPr/>
        <p:txBody>
          <a:bodyPr/>
          <a:lstStyle/>
          <a:p>
            <a:r>
              <a:rPr lang="fr-FR" dirty="0" smtClean="0"/>
              <a:t>EXEMPLES</a:t>
            </a:r>
            <a:endParaRPr lang="fr-FR" dirty="0"/>
          </a:p>
        </p:txBody>
      </p:sp>
      <p:sp>
        <p:nvSpPr>
          <p:cNvPr id="4" name="Titre 3"/>
          <p:cNvSpPr>
            <a:spLocks noGrp="1"/>
          </p:cNvSpPr>
          <p:nvPr>
            <p:ph type="ctrTitle"/>
          </p:nvPr>
        </p:nvSpPr>
        <p:spPr/>
        <p:txBody>
          <a:bodyPr/>
          <a:lstStyle/>
          <a:p>
            <a:r>
              <a:rPr lang="fr-FR" dirty="0" smtClean="0"/>
              <a:t>OPERATEURS</a:t>
            </a:r>
            <a:endParaRPr lang="fr-FR" dirty="0"/>
          </a:p>
        </p:txBody>
      </p:sp>
    </p:spTree>
    <p:extLst>
      <p:ext uri="{BB962C8B-B14F-4D97-AF65-F5344CB8AC3E}">
        <p14:creationId xmlns:p14="http://schemas.microsoft.com/office/powerpoint/2010/main" val="19516822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
            </a:r>
            <a:br>
              <a:rPr lang="fr-FR" dirty="0"/>
            </a:br>
            <a:r>
              <a:rPr lang="fr-FR" dirty="0"/>
              <a:t/>
            </a:r>
            <a:br>
              <a:rPr lang="fr-FR" dirty="0"/>
            </a:br>
            <a:r>
              <a:rPr lang="fr-FR" dirty="0" smtClean="0"/>
              <a:t>Opérateur « </a:t>
            </a:r>
            <a:r>
              <a:rPr lang="fr-FR" dirty="0"/>
              <a:t>Alternative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757363"/>
            <a:ext cx="5112568" cy="4047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24975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Opérateur </a:t>
            </a:r>
            <a:r>
              <a:rPr lang="fr-FR" dirty="0"/>
              <a:t>«Option»</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666874"/>
            <a:ext cx="7272808" cy="4210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43522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Opérateur « </a:t>
            </a:r>
            <a:r>
              <a:rPr lang="fr-FR" dirty="0" err="1"/>
              <a:t>Loop</a:t>
            </a:r>
            <a:r>
              <a:rPr lang="fr-FR" dirty="0"/>
              <a:t> »</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16832"/>
            <a:ext cx="6624736"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23758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Opérateur </a:t>
            </a:r>
            <a:r>
              <a:rPr lang="fr-FR" dirty="0"/>
              <a:t>« Parallèle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060848"/>
            <a:ext cx="6912768"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81434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Démarche</a:t>
            </a:r>
            <a:endParaRPr lang="fr-FR" dirty="0"/>
          </a:p>
        </p:txBody>
      </p:sp>
      <p:sp>
        <p:nvSpPr>
          <p:cNvPr id="3" name="Espace réservé du contenu 2"/>
          <p:cNvSpPr>
            <a:spLocks noGrp="1"/>
          </p:cNvSpPr>
          <p:nvPr>
            <p:ph sz="quarter" idx="1"/>
          </p:nvPr>
        </p:nvSpPr>
        <p:spPr/>
        <p:txBody>
          <a:bodyPr/>
          <a:lstStyle/>
          <a:p>
            <a:r>
              <a:rPr lang="fr-FR" dirty="0" smtClean="0"/>
              <a:t>Soit le diagramme de cas d’utilisation:</a:t>
            </a:r>
          </a:p>
          <a:p>
            <a:pPr marL="0" indent="0">
              <a:buNone/>
            </a:pPr>
            <a:endParaRPr lang="fr-FR"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3538" y="2348880"/>
            <a:ext cx="5876925"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853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heel(1)">
                                      <p:cBhvr>
                                        <p:cTn id="7" dur="20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1"/>
          <p:cNvSpPr>
            <a:spLocks noGrp="1"/>
          </p:cNvSpPr>
          <p:nvPr>
            <p:ph type="sldNum" sz="quarter" idx="10"/>
          </p:nvPr>
        </p:nvSpPr>
        <p:spPr/>
        <p:txBody>
          <a:bodyPr/>
          <a:lstStyle/>
          <a:p>
            <a:fld id="{4CAD3FC7-9F8B-4C20-8570-00E1A38D8629}" type="slidenum">
              <a:rPr lang="fr-FR"/>
              <a:pPr/>
              <a:t>3</a:t>
            </a:fld>
            <a:endParaRPr lang="fr-FR"/>
          </a:p>
        </p:txBody>
      </p:sp>
      <p:sp>
        <p:nvSpPr>
          <p:cNvPr id="55308" name="Rectangle 12"/>
          <p:cNvSpPr>
            <a:spLocks noChangeArrowheads="1"/>
          </p:cNvSpPr>
          <p:nvPr/>
        </p:nvSpPr>
        <p:spPr bwMode="auto">
          <a:xfrm>
            <a:off x="685800" y="6096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fr-CA" sz="4400">
              <a:solidFill>
                <a:schemeClr val="tx2"/>
              </a:solidFill>
            </a:endParaRPr>
          </a:p>
        </p:txBody>
      </p:sp>
      <p:sp>
        <p:nvSpPr>
          <p:cNvPr id="55309" name="Rectangle 13"/>
          <p:cNvSpPr>
            <a:spLocks noChangeArrowheads="1"/>
          </p:cNvSpPr>
          <p:nvPr/>
        </p:nvSpPr>
        <p:spPr bwMode="auto">
          <a:xfrm>
            <a:off x="2133600" y="3505200"/>
            <a:ext cx="38100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fr-FR" sz="3200"/>
              <a:t>Conceptuel</a:t>
            </a:r>
          </a:p>
          <a:p>
            <a:pPr marL="342900" indent="-342900">
              <a:spcBef>
                <a:spcPct val="20000"/>
              </a:spcBef>
              <a:buFontTx/>
              <a:buChar char="•"/>
            </a:pPr>
            <a:r>
              <a:rPr lang="fr-FR" sz="3200"/>
              <a:t>organisationnel</a:t>
            </a:r>
          </a:p>
          <a:p>
            <a:pPr marL="342900" indent="-342900">
              <a:spcBef>
                <a:spcPct val="20000"/>
              </a:spcBef>
              <a:buFontTx/>
              <a:buChar char="•"/>
            </a:pPr>
            <a:r>
              <a:rPr lang="fr-FR" sz="3200"/>
              <a:t>logique</a:t>
            </a:r>
          </a:p>
          <a:p>
            <a:pPr marL="342900" indent="-342900">
              <a:spcBef>
                <a:spcPct val="20000"/>
              </a:spcBef>
              <a:buFontTx/>
              <a:buChar char="•"/>
            </a:pPr>
            <a:r>
              <a:rPr lang="fr-FR" sz="3200"/>
              <a:t>physique</a:t>
            </a:r>
          </a:p>
        </p:txBody>
      </p:sp>
      <p:sp>
        <p:nvSpPr>
          <p:cNvPr id="55310" name="Rectangle 14"/>
          <p:cNvSpPr>
            <a:spLocks noChangeArrowheads="1"/>
          </p:cNvSpPr>
          <p:nvPr/>
        </p:nvSpPr>
        <p:spPr bwMode="auto">
          <a:xfrm>
            <a:off x="914400" y="1371600"/>
            <a:ext cx="7772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fr-FR"/>
              <a:t>En UML, les mêmes modèles peuvent être utilisés à différents niveaux d ’abstraction du plus conceptuel à l’implantation.</a:t>
            </a:r>
          </a:p>
          <a:p>
            <a:pPr>
              <a:spcBef>
                <a:spcPct val="20000"/>
              </a:spcBef>
            </a:pPr>
            <a:endParaRPr lang="fr-FR"/>
          </a:p>
          <a:p>
            <a:pPr>
              <a:spcBef>
                <a:spcPct val="20000"/>
              </a:spcBef>
            </a:pPr>
            <a:r>
              <a:rPr lang="fr-FR"/>
              <a:t>On peut donc appliquer des mécanismes de transformation continue.</a:t>
            </a:r>
            <a:endParaRPr lang="fr-FR" sz="3200"/>
          </a:p>
        </p:txBody>
      </p:sp>
      <p:sp>
        <p:nvSpPr>
          <p:cNvPr id="55311" name="Rectangle 15"/>
          <p:cNvSpPr>
            <a:spLocks noGrp="1" noChangeArrowheads="1"/>
          </p:cNvSpPr>
          <p:nvPr>
            <p:ph type="title" idx="4294967295"/>
          </p:nvPr>
        </p:nvSpPr>
        <p:spPr>
          <a:xfrm>
            <a:off x="2286000" y="609600"/>
            <a:ext cx="5410200" cy="533400"/>
          </a:xfrm>
          <a:ln/>
        </p:spPr>
        <p:txBody>
          <a:bodyPr>
            <a:normAutofit fontScale="90000"/>
          </a:bodyPr>
          <a:lstStyle/>
          <a:p>
            <a:r>
              <a:rPr lang="fr-FR" sz="3200">
                <a:solidFill>
                  <a:srgbClr val="FF0000"/>
                </a:solidFill>
              </a:rPr>
              <a:t>Niveaux d’abstraction d’un SI</a:t>
            </a:r>
            <a:endParaRPr lang="fr-FR" sz="3200"/>
          </a:p>
        </p:txBody>
      </p:sp>
    </p:spTree>
    <p:extLst>
      <p:ext uri="{BB962C8B-B14F-4D97-AF65-F5344CB8AC3E}">
        <p14:creationId xmlns:p14="http://schemas.microsoft.com/office/powerpoint/2010/main" val="14563447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 de séquence système</a:t>
            </a:r>
            <a:endParaRPr lang="fr-FR"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413" y="1772815"/>
            <a:ext cx="6353175" cy="4466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11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wheel(1)">
                                      <p:cBhvr>
                                        <p:cTn id="7" dur="20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Diagramme de </a:t>
            </a:r>
            <a:r>
              <a:rPr lang="fr-FR" dirty="0" smtClean="0"/>
              <a:t>séquence transport</a:t>
            </a:r>
            <a:endParaRPr lang="fr-FR"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675" y="1772816"/>
            <a:ext cx="5962650" cy="4399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340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heel(1)">
                                      <p:cBhvr>
                                        <p:cTn id="7" dur="20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ÉTUDE D’UN PUBLIPHONE À PIÈCES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3363" y="1844824"/>
            <a:ext cx="3629025" cy="3581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189594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a:t>
            </a:r>
            <a:endParaRPr lang="fr-FR" dirty="0"/>
          </a:p>
        </p:txBody>
      </p:sp>
      <p:sp>
        <p:nvSpPr>
          <p:cNvPr id="3" name="Espace réservé du contenu 2"/>
          <p:cNvSpPr>
            <a:spLocks noGrp="1"/>
          </p:cNvSpPr>
          <p:nvPr>
            <p:ph sz="quarter" idx="1"/>
          </p:nvPr>
        </p:nvSpPr>
        <p:spPr/>
        <p:txBody>
          <a:bodyPr>
            <a:normAutofit lnSpcReduction="10000"/>
          </a:bodyPr>
          <a:lstStyle/>
          <a:p>
            <a:pPr marL="0" indent="0" algn="just">
              <a:lnSpc>
                <a:spcPct val="170000"/>
              </a:lnSpc>
              <a:buNone/>
            </a:pPr>
            <a:r>
              <a:rPr lang="fr-FR" sz="1200" b="1" dirty="0"/>
              <a:t>Cette étude de cas concerne un système simplifié de Publiphone à pièces. </a:t>
            </a:r>
            <a:endParaRPr lang="fr-FR" sz="1200" b="1" dirty="0" smtClean="0"/>
          </a:p>
          <a:p>
            <a:pPr algn="just">
              <a:lnSpc>
                <a:spcPct val="170000"/>
              </a:lnSpc>
            </a:pPr>
            <a:r>
              <a:rPr lang="fr-FR" sz="1200" b="1" dirty="0" smtClean="0"/>
              <a:t>Le </a:t>
            </a:r>
            <a:r>
              <a:rPr lang="fr-FR" sz="1200" b="1" dirty="0"/>
              <a:t>prix minimal d’une communication interurbaine est de </a:t>
            </a:r>
            <a:r>
              <a:rPr lang="fr-FR" sz="1200" b="1" dirty="0" smtClean="0"/>
              <a:t>2 DH. </a:t>
            </a:r>
          </a:p>
          <a:p>
            <a:pPr algn="just">
              <a:lnSpc>
                <a:spcPct val="170000"/>
              </a:lnSpc>
            </a:pPr>
            <a:r>
              <a:rPr lang="fr-FR" sz="1200" b="1" dirty="0" smtClean="0"/>
              <a:t>Après </a:t>
            </a:r>
            <a:r>
              <a:rPr lang="fr-FR" sz="1200" b="1" dirty="0"/>
              <a:t>l’introduction de la monnaie, l’utilisateur a 2 minutes pour composer son numéro (ce délai est décompté par le </a:t>
            </a:r>
            <a:r>
              <a:rPr lang="fr-FR" sz="1200" b="1" dirty="0" smtClean="0"/>
              <a:t>standard : Nous </a:t>
            </a:r>
            <a:r>
              <a:rPr lang="fr-FR" sz="1200" b="1" dirty="0"/>
              <a:t>utilisons le terme « standard », mais il représente en fait le réseau téléphonique dans son </a:t>
            </a:r>
            <a:r>
              <a:rPr lang="fr-FR" sz="1200" b="1" dirty="0" smtClean="0"/>
              <a:t>ensemble). </a:t>
            </a:r>
          </a:p>
          <a:p>
            <a:pPr algn="just">
              <a:lnSpc>
                <a:spcPct val="170000"/>
              </a:lnSpc>
            </a:pPr>
            <a:r>
              <a:rPr lang="fr-FR" sz="1200" b="1" dirty="0" smtClean="0"/>
              <a:t>La </a:t>
            </a:r>
            <a:r>
              <a:rPr lang="fr-FR" sz="1200" b="1" dirty="0"/>
              <a:t>ligne peut être libre ou occupée. </a:t>
            </a:r>
            <a:endParaRPr lang="fr-FR" sz="1200" b="1" dirty="0" smtClean="0"/>
          </a:p>
          <a:p>
            <a:pPr algn="just">
              <a:lnSpc>
                <a:spcPct val="170000"/>
              </a:lnSpc>
            </a:pPr>
            <a:r>
              <a:rPr lang="fr-FR" sz="1200" b="1" dirty="0" smtClean="0"/>
              <a:t>Le </a:t>
            </a:r>
            <a:r>
              <a:rPr lang="fr-FR" sz="1200" b="1" dirty="0"/>
              <a:t>correspondant peut raccrocher le premier. </a:t>
            </a:r>
            <a:endParaRPr lang="fr-FR" sz="1200" b="1" dirty="0" smtClean="0"/>
          </a:p>
          <a:p>
            <a:pPr algn="just">
              <a:lnSpc>
                <a:spcPct val="170000"/>
              </a:lnSpc>
            </a:pPr>
            <a:r>
              <a:rPr lang="fr-FR" sz="1200" b="1" dirty="0" smtClean="0"/>
              <a:t>Le </a:t>
            </a:r>
            <a:r>
              <a:rPr lang="fr-FR" sz="1200" b="1" dirty="0"/>
              <a:t>Publiphone consomme de l’argent dès que l’appelé décroche et à chaque unité de temps (UT) générée par le standard. </a:t>
            </a:r>
            <a:endParaRPr lang="fr-FR" sz="1200" b="1" dirty="0" smtClean="0"/>
          </a:p>
          <a:p>
            <a:pPr algn="just">
              <a:lnSpc>
                <a:spcPct val="170000"/>
              </a:lnSpc>
            </a:pPr>
            <a:r>
              <a:rPr lang="fr-FR" sz="1200" b="1" dirty="0" smtClean="0"/>
              <a:t>On </a:t>
            </a:r>
            <a:r>
              <a:rPr lang="fr-FR" sz="1200" b="1" dirty="0"/>
              <a:t>peut ajouter des pièces à tout moment. </a:t>
            </a:r>
            <a:endParaRPr lang="fr-FR" sz="1200" b="1" dirty="0" smtClean="0"/>
          </a:p>
          <a:p>
            <a:pPr algn="just">
              <a:lnSpc>
                <a:spcPct val="170000"/>
              </a:lnSpc>
            </a:pPr>
            <a:r>
              <a:rPr lang="fr-FR" sz="1200" b="1" dirty="0" smtClean="0"/>
              <a:t>Lors </a:t>
            </a:r>
            <a:r>
              <a:rPr lang="fr-FR" sz="1200" b="1" dirty="0"/>
              <a:t>du raccrochage, le solde de monnaie est rendu. </a:t>
            </a:r>
            <a:endParaRPr lang="fr-FR" sz="1200" b="1" dirty="0" smtClean="0"/>
          </a:p>
          <a:p>
            <a:pPr algn="just">
              <a:lnSpc>
                <a:spcPct val="170000"/>
              </a:lnSpc>
            </a:pPr>
            <a:r>
              <a:rPr lang="fr-FR" sz="1200" b="1" dirty="0" smtClean="0"/>
              <a:t>À </a:t>
            </a:r>
            <a:r>
              <a:rPr lang="fr-FR" sz="1200" b="1" dirty="0"/>
              <a:t>partir de ces six phrases, nous allons progressivement : </a:t>
            </a:r>
            <a:endParaRPr lang="fr-FR" sz="1200" b="1" dirty="0" smtClean="0"/>
          </a:p>
          <a:p>
            <a:pPr marL="0" indent="0" algn="just">
              <a:lnSpc>
                <a:spcPct val="170000"/>
              </a:lnSpc>
              <a:buNone/>
            </a:pPr>
            <a:r>
              <a:rPr lang="fr-FR" sz="1200" b="1" dirty="0" smtClean="0"/>
              <a:t>1</a:t>
            </a:r>
            <a:r>
              <a:rPr lang="fr-FR" sz="1200" b="1" dirty="0"/>
              <a:t>. Identifier les acteurs et les cas d’utilisation</a:t>
            </a:r>
            <a:r>
              <a:rPr lang="fr-FR" sz="1200" b="1" dirty="0" smtClean="0"/>
              <a:t>.</a:t>
            </a:r>
          </a:p>
          <a:p>
            <a:pPr marL="0" indent="0" algn="just">
              <a:lnSpc>
                <a:spcPct val="170000"/>
              </a:lnSpc>
              <a:buNone/>
            </a:pPr>
            <a:r>
              <a:rPr lang="fr-FR" sz="1200" b="1" dirty="0"/>
              <a:t>2. Construire un diagramme de séquence système.</a:t>
            </a:r>
          </a:p>
        </p:txBody>
      </p:sp>
    </p:spTree>
    <p:extLst>
      <p:ext uri="{BB962C8B-B14F-4D97-AF65-F5344CB8AC3E}">
        <p14:creationId xmlns:p14="http://schemas.microsoft.com/office/powerpoint/2010/main" val="19523670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Correction </a:t>
            </a:r>
            <a:r>
              <a:rPr lang="fr-FR" dirty="0"/>
              <a:t>PUBLIPHONE</a:t>
            </a:r>
            <a:r>
              <a:rPr lang="fr-FR" dirty="0" smtClean="0"/>
              <a:t> </a:t>
            </a:r>
            <a:endParaRPr lang="fr-FR" dirty="0"/>
          </a:p>
        </p:txBody>
      </p:sp>
      <p:sp>
        <p:nvSpPr>
          <p:cNvPr id="3" name="Espace réservé du contenu 2"/>
          <p:cNvSpPr>
            <a:spLocks noGrp="1"/>
          </p:cNvSpPr>
          <p:nvPr>
            <p:ph sz="quarter" idx="1"/>
          </p:nvPr>
        </p:nvSpPr>
        <p:spPr/>
        <p:txBody>
          <a:bodyPr/>
          <a:lstStyle/>
          <a:p>
            <a:r>
              <a:rPr lang="fr-FR" dirty="0" smtClean="0"/>
              <a:t>Diagramme de cas d’utilisation</a:t>
            </a:r>
            <a:endParaRPr lang="fr-F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564904"/>
            <a:ext cx="7704856" cy="2808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7481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heel(1)">
                                      <p:cBhvr>
                                        <p:cTn id="7"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Correction </a:t>
            </a:r>
            <a:r>
              <a:rPr lang="fr-FR" dirty="0"/>
              <a:t>PUBLIPHONE</a:t>
            </a:r>
            <a:r>
              <a:rPr lang="fr-FR" dirty="0" smtClean="0"/>
              <a:t> </a:t>
            </a:r>
            <a:endParaRPr lang="fr-FR" dirty="0"/>
          </a:p>
        </p:txBody>
      </p:sp>
      <p:sp>
        <p:nvSpPr>
          <p:cNvPr id="3" name="Espace réservé du contenu 2"/>
          <p:cNvSpPr>
            <a:spLocks noGrp="1"/>
          </p:cNvSpPr>
          <p:nvPr>
            <p:ph sz="quarter" idx="1"/>
          </p:nvPr>
        </p:nvSpPr>
        <p:spPr/>
        <p:txBody>
          <a:bodyPr/>
          <a:lstStyle/>
          <a:p>
            <a:r>
              <a:rPr lang="fr-FR" dirty="0" smtClean="0"/>
              <a:t>Diagramme de séquence</a:t>
            </a:r>
            <a:endParaRPr lang="fr-FR"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60848"/>
            <a:ext cx="8064896" cy="41764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20726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wheel(1)">
                                      <p:cBhvr>
                                        <p:cTn id="7" dur="20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a:t>
            </a:r>
            <a:endParaRPr lang="fr-FR" dirty="0"/>
          </a:p>
        </p:txBody>
      </p:sp>
      <p:sp>
        <p:nvSpPr>
          <p:cNvPr id="3" name="Espace réservé du contenu 2"/>
          <p:cNvSpPr>
            <a:spLocks noGrp="1"/>
          </p:cNvSpPr>
          <p:nvPr>
            <p:ph sz="quarter" idx="1"/>
          </p:nvPr>
        </p:nvSpPr>
        <p:spPr/>
        <p:txBody>
          <a:bodyPr>
            <a:normAutofit fontScale="55000" lnSpcReduction="20000"/>
          </a:bodyPr>
          <a:lstStyle/>
          <a:p>
            <a:pPr algn="just">
              <a:lnSpc>
                <a:spcPct val="170000"/>
              </a:lnSpc>
            </a:pPr>
            <a:r>
              <a:rPr lang="fr-FR" dirty="0"/>
              <a:t>On souhaite gérer les différents objets qui concourent à l’activité d’un magasin de vente de fleurs. </a:t>
            </a:r>
            <a:endParaRPr lang="fr-FR" dirty="0" smtClean="0"/>
          </a:p>
          <a:p>
            <a:pPr lvl="1" algn="just">
              <a:lnSpc>
                <a:spcPct val="170000"/>
              </a:lnSpc>
            </a:pPr>
            <a:r>
              <a:rPr lang="fr-FR" dirty="0" smtClean="0"/>
              <a:t>Le </a:t>
            </a:r>
            <a:r>
              <a:rPr lang="fr-FR" dirty="0"/>
              <a:t>client demande au vendeur des renseignements </a:t>
            </a:r>
            <a:r>
              <a:rPr lang="fr-FR" dirty="0" smtClean="0"/>
              <a:t>sur </a:t>
            </a:r>
            <a:r>
              <a:rPr lang="fr-FR" dirty="0"/>
              <a:t>les compositions florales </a:t>
            </a:r>
            <a:endParaRPr lang="fr-FR" dirty="0" smtClean="0"/>
          </a:p>
          <a:p>
            <a:pPr lvl="1" algn="just">
              <a:lnSpc>
                <a:spcPct val="170000"/>
              </a:lnSpc>
            </a:pPr>
            <a:r>
              <a:rPr lang="fr-FR" dirty="0" smtClean="0"/>
              <a:t>Le </a:t>
            </a:r>
            <a:r>
              <a:rPr lang="fr-FR" dirty="0"/>
              <a:t>vendeur lui fournit toutes les informations nécessaires </a:t>
            </a:r>
            <a:endParaRPr lang="fr-FR" dirty="0" smtClean="0"/>
          </a:p>
          <a:p>
            <a:pPr lvl="1" algn="just">
              <a:lnSpc>
                <a:spcPct val="170000"/>
              </a:lnSpc>
            </a:pPr>
            <a:r>
              <a:rPr lang="fr-FR" dirty="0" smtClean="0"/>
              <a:t>Le </a:t>
            </a:r>
            <a:r>
              <a:rPr lang="fr-FR" dirty="0"/>
              <a:t>client commande alors la composition de son choix et le vendeur émet le bon de fabrication qu’il transmet à son ouvrier fleuriste. </a:t>
            </a:r>
            <a:endParaRPr lang="fr-FR" dirty="0" smtClean="0"/>
          </a:p>
          <a:p>
            <a:pPr lvl="1" algn="just">
              <a:lnSpc>
                <a:spcPct val="170000"/>
              </a:lnSpc>
            </a:pPr>
            <a:r>
              <a:rPr lang="fr-FR" dirty="0" smtClean="0"/>
              <a:t>Le </a:t>
            </a:r>
            <a:r>
              <a:rPr lang="fr-FR" dirty="0"/>
              <a:t>vendeur édite ensuite la facture correspondante. </a:t>
            </a:r>
            <a:endParaRPr lang="fr-FR" dirty="0" smtClean="0"/>
          </a:p>
          <a:p>
            <a:pPr lvl="1" algn="just">
              <a:lnSpc>
                <a:spcPct val="170000"/>
              </a:lnSpc>
            </a:pPr>
            <a:r>
              <a:rPr lang="fr-FR" dirty="0" smtClean="0"/>
              <a:t>L’ouvrier </a:t>
            </a:r>
            <a:r>
              <a:rPr lang="fr-FR" dirty="0"/>
              <a:t>fleuriste crée la composition puis archive le bon de fabrication </a:t>
            </a:r>
            <a:endParaRPr lang="fr-FR" dirty="0" smtClean="0"/>
          </a:p>
          <a:p>
            <a:pPr lvl="1" algn="just">
              <a:lnSpc>
                <a:spcPct val="170000"/>
              </a:lnSpc>
            </a:pPr>
            <a:r>
              <a:rPr lang="fr-FR" dirty="0" smtClean="0"/>
              <a:t>Il </a:t>
            </a:r>
            <a:r>
              <a:rPr lang="fr-FR" dirty="0"/>
              <a:t>remet alors la composition au vendeur </a:t>
            </a:r>
            <a:endParaRPr lang="fr-FR" dirty="0" smtClean="0"/>
          </a:p>
          <a:p>
            <a:pPr lvl="1" algn="just">
              <a:lnSpc>
                <a:spcPct val="170000"/>
              </a:lnSpc>
            </a:pPr>
            <a:r>
              <a:rPr lang="fr-FR" dirty="0" smtClean="0"/>
              <a:t>La </a:t>
            </a:r>
            <a:r>
              <a:rPr lang="fr-FR" dirty="0"/>
              <a:t>facture est remise au client pour règlement une fois le bouquet </a:t>
            </a:r>
            <a:r>
              <a:rPr lang="fr-FR" dirty="0" smtClean="0"/>
              <a:t>réalisé</a:t>
            </a:r>
          </a:p>
          <a:p>
            <a:pPr lvl="1" algn="just">
              <a:lnSpc>
                <a:spcPct val="170000"/>
              </a:lnSpc>
            </a:pPr>
            <a:r>
              <a:rPr lang="fr-FR" dirty="0" smtClean="0"/>
              <a:t> Une </a:t>
            </a:r>
            <a:r>
              <a:rPr lang="fr-FR" dirty="0"/>
              <a:t>fois la facture réglée, le client récupère sa composition et quitte le magasin. </a:t>
            </a:r>
            <a:endParaRPr lang="fr-FR" dirty="0" smtClean="0"/>
          </a:p>
          <a:p>
            <a:pPr algn="just">
              <a:lnSpc>
                <a:spcPct val="170000"/>
              </a:lnSpc>
            </a:pPr>
            <a:endParaRPr lang="fr-FR" dirty="0"/>
          </a:p>
          <a:p>
            <a:pPr marL="0" indent="0" algn="just">
              <a:lnSpc>
                <a:spcPct val="170000"/>
              </a:lnSpc>
              <a:buNone/>
            </a:pPr>
            <a:r>
              <a:rPr lang="fr-FR" dirty="0" smtClean="0"/>
              <a:t>Modéliser </a:t>
            </a:r>
            <a:r>
              <a:rPr lang="fr-FR" dirty="0"/>
              <a:t>cette situation à l’aide d’un diagramme d e séquence</a:t>
            </a:r>
          </a:p>
        </p:txBody>
      </p:sp>
    </p:spTree>
    <p:extLst>
      <p:ext uri="{BB962C8B-B14F-4D97-AF65-F5344CB8AC3E}">
        <p14:creationId xmlns:p14="http://schemas.microsoft.com/office/powerpoint/2010/main" val="36503011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SOLUTION</a:t>
            </a:r>
            <a:endParaRPr lang="fr-FR"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00808"/>
            <a:ext cx="7776864"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953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wheel(1)">
                                      <p:cBhvr>
                                        <p:cTn id="7" dur="20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Définition</a:t>
            </a:r>
            <a:endParaRPr lang="fr-FR" dirty="0"/>
          </a:p>
        </p:txBody>
      </p:sp>
      <p:sp>
        <p:nvSpPr>
          <p:cNvPr id="3" name="Espace réservé du contenu 2"/>
          <p:cNvSpPr>
            <a:spLocks noGrp="1"/>
          </p:cNvSpPr>
          <p:nvPr>
            <p:ph sz="quarter" idx="1"/>
          </p:nvPr>
        </p:nvSpPr>
        <p:spPr/>
        <p:txBody>
          <a:bodyPr>
            <a:normAutofit fontScale="92500" lnSpcReduction="20000"/>
          </a:bodyPr>
          <a:lstStyle/>
          <a:p>
            <a:pPr algn="just">
              <a:lnSpc>
                <a:spcPct val="300000"/>
              </a:lnSpc>
            </a:pPr>
            <a:r>
              <a:rPr lang="fr-FR" dirty="0"/>
              <a:t>Diagrammes de </a:t>
            </a:r>
            <a:r>
              <a:rPr lang="fr-FR" dirty="0" smtClean="0"/>
              <a:t>séquence </a:t>
            </a:r>
            <a:r>
              <a:rPr lang="fr-FR" dirty="0"/>
              <a:t>Interactions </a:t>
            </a:r>
            <a:r>
              <a:rPr lang="fr-FR" dirty="0" smtClean="0"/>
              <a:t>ordonnées </a:t>
            </a:r>
            <a:r>
              <a:rPr lang="fr-FR" dirty="0"/>
              <a:t>entre acteurs du </a:t>
            </a:r>
            <a:r>
              <a:rPr lang="fr-FR" dirty="0" smtClean="0"/>
              <a:t>système. </a:t>
            </a:r>
          </a:p>
          <a:p>
            <a:pPr algn="just">
              <a:lnSpc>
                <a:spcPct val="300000"/>
              </a:lnSpc>
            </a:pPr>
            <a:r>
              <a:rPr lang="fr-FR" dirty="0"/>
              <a:t>Principe : </a:t>
            </a:r>
            <a:r>
              <a:rPr lang="fr-FR" dirty="0" smtClean="0"/>
              <a:t>décrire séquentiellement </a:t>
            </a:r>
            <a:r>
              <a:rPr lang="fr-FR" dirty="0"/>
              <a:t>les é</a:t>
            </a:r>
            <a:r>
              <a:rPr lang="fr-FR" dirty="0" smtClean="0"/>
              <a:t>changes </a:t>
            </a:r>
            <a:r>
              <a:rPr lang="fr-FR" dirty="0"/>
              <a:t>entre acteurs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2852936"/>
            <a:ext cx="2128838"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499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Principaux concepts</a:t>
            </a:r>
          </a:p>
        </p:txBody>
      </p:sp>
      <p:sp>
        <p:nvSpPr>
          <p:cNvPr id="3" name="Espace réservé du contenu 2"/>
          <p:cNvSpPr>
            <a:spLocks noGrp="1"/>
          </p:cNvSpPr>
          <p:nvPr>
            <p:ph sz="quarter" idx="1"/>
          </p:nvPr>
        </p:nvSpPr>
        <p:spPr/>
        <p:txBody>
          <a:bodyPr>
            <a:normAutofit fontScale="77500" lnSpcReduction="20000"/>
          </a:bodyPr>
          <a:lstStyle/>
          <a:p>
            <a:pPr algn="just">
              <a:lnSpc>
                <a:spcPct val="200000"/>
              </a:lnSpc>
            </a:pPr>
            <a:r>
              <a:rPr lang="fr-FR" b="1" dirty="0"/>
              <a:t>Acteur</a:t>
            </a:r>
            <a:r>
              <a:rPr lang="fr-FR" dirty="0"/>
              <a:t> : représentation idéalisée d’une personne, d’un logiciel ou d’un processus qui interagit (depuis l’extérieur) avec le logiciel </a:t>
            </a:r>
            <a:endParaRPr lang="fr-FR" dirty="0" smtClean="0"/>
          </a:p>
          <a:p>
            <a:pPr algn="just">
              <a:lnSpc>
                <a:spcPct val="200000"/>
              </a:lnSpc>
            </a:pPr>
            <a:r>
              <a:rPr lang="fr-FR" b="1" dirty="0" smtClean="0"/>
              <a:t>Scénario</a:t>
            </a:r>
            <a:r>
              <a:rPr lang="fr-FR" dirty="0" smtClean="0"/>
              <a:t> </a:t>
            </a:r>
            <a:r>
              <a:rPr lang="fr-FR" dirty="0"/>
              <a:t>: une séquence spécifique d’interactions entre les acteurs et le système </a:t>
            </a:r>
            <a:endParaRPr lang="fr-FR" dirty="0" smtClean="0"/>
          </a:p>
          <a:p>
            <a:pPr algn="just">
              <a:lnSpc>
                <a:spcPct val="200000"/>
              </a:lnSpc>
            </a:pPr>
            <a:r>
              <a:rPr lang="fr-FR" b="1" dirty="0" smtClean="0"/>
              <a:t>Un </a:t>
            </a:r>
            <a:r>
              <a:rPr lang="fr-FR" b="1" dirty="0"/>
              <a:t>cas d’utilisation </a:t>
            </a:r>
            <a:r>
              <a:rPr lang="fr-FR" dirty="0"/>
              <a:t>est composé d’un ou plusieurs scénarios connexes</a:t>
            </a:r>
          </a:p>
        </p:txBody>
      </p:sp>
    </p:spTree>
    <p:extLst>
      <p:ext uri="{BB962C8B-B14F-4D97-AF65-F5344CB8AC3E}">
        <p14:creationId xmlns:p14="http://schemas.microsoft.com/office/powerpoint/2010/main" val="509876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Etapes </a:t>
            </a:r>
            <a:r>
              <a:rPr lang="fr-FR" dirty="0" smtClean="0"/>
              <a:t>préliminaires à </a:t>
            </a:r>
            <a:r>
              <a:rPr lang="fr-FR" dirty="0"/>
              <a:t>la </a:t>
            </a:r>
            <a:r>
              <a:rPr lang="fr-FR" dirty="0" smtClean="0"/>
              <a:t>modélisation</a:t>
            </a:r>
            <a:endParaRPr lang="fr-FR" dirty="0"/>
          </a:p>
        </p:txBody>
      </p:sp>
      <p:sp>
        <p:nvSpPr>
          <p:cNvPr id="3" name="Espace réservé du contenu 2"/>
          <p:cNvSpPr>
            <a:spLocks noGrp="1"/>
          </p:cNvSpPr>
          <p:nvPr>
            <p:ph sz="quarter" idx="1"/>
          </p:nvPr>
        </p:nvSpPr>
        <p:spPr/>
        <p:txBody>
          <a:bodyPr/>
          <a:lstStyle/>
          <a:p>
            <a:pPr algn="just">
              <a:lnSpc>
                <a:spcPct val="200000"/>
              </a:lnSpc>
            </a:pPr>
            <a:r>
              <a:rPr lang="fr-FR" dirty="0"/>
              <a:t>Avant la </a:t>
            </a:r>
            <a:r>
              <a:rPr lang="fr-FR" dirty="0" smtClean="0"/>
              <a:t>modélisation</a:t>
            </a:r>
            <a:r>
              <a:rPr lang="fr-FR" dirty="0"/>
              <a:t>, identifier : </a:t>
            </a:r>
            <a:endParaRPr lang="fr-FR" dirty="0" smtClean="0"/>
          </a:p>
          <a:p>
            <a:pPr lvl="1" algn="just">
              <a:lnSpc>
                <a:spcPct val="200000"/>
              </a:lnSpc>
            </a:pPr>
            <a:r>
              <a:rPr lang="fr-FR" dirty="0" smtClean="0"/>
              <a:t>les différents </a:t>
            </a:r>
            <a:r>
              <a:rPr lang="fr-FR" dirty="0"/>
              <a:t>acteurs </a:t>
            </a:r>
            <a:r>
              <a:rPr lang="fr-FR" dirty="0" smtClean="0"/>
              <a:t>impliqués.</a:t>
            </a:r>
          </a:p>
          <a:p>
            <a:pPr lvl="1" algn="just">
              <a:lnSpc>
                <a:spcPct val="200000"/>
              </a:lnSpc>
            </a:pPr>
            <a:r>
              <a:rPr lang="fr-FR" dirty="0" smtClean="0"/>
              <a:t> </a:t>
            </a:r>
            <a:r>
              <a:rPr lang="fr-FR" dirty="0"/>
              <a:t>les messages </a:t>
            </a:r>
            <a:r>
              <a:rPr lang="fr-FR" dirty="0" smtClean="0"/>
              <a:t>échangés.</a:t>
            </a:r>
          </a:p>
          <a:p>
            <a:pPr lvl="1" algn="just">
              <a:lnSpc>
                <a:spcPct val="200000"/>
              </a:lnSpc>
            </a:pPr>
            <a:r>
              <a:rPr lang="fr-FR" dirty="0" smtClean="0"/>
              <a:t> </a:t>
            </a:r>
            <a:r>
              <a:rPr lang="fr-FR" dirty="0"/>
              <a:t>les liens de </a:t>
            </a:r>
            <a:r>
              <a:rPr lang="fr-FR" dirty="0" smtClean="0"/>
              <a:t>causalité.</a:t>
            </a:r>
          </a:p>
          <a:p>
            <a:pPr lvl="1" algn="just">
              <a:lnSpc>
                <a:spcPct val="200000"/>
              </a:lnSpc>
            </a:pPr>
            <a:r>
              <a:rPr lang="fr-FR" dirty="0" smtClean="0"/>
              <a:t> </a:t>
            </a:r>
            <a:r>
              <a:rPr lang="fr-FR" dirty="0"/>
              <a:t>les possibles alternatives </a:t>
            </a:r>
            <a:r>
              <a:rPr lang="fr-FR" dirty="0" smtClean="0"/>
              <a:t>.</a:t>
            </a:r>
            <a:endParaRPr lang="fr-FR" dirty="0"/>
          </a:p>
        </p:txBody>
      </p:sp>
    </p:spTree>
    <p:extLst>
      <p:ext uri="{BB962C8B-B14F-4D97-AF65-F5344CB8AC3E}">
        <p14:creationId xmlns:p14="http://schemas.microsoft.com/office/powerpoint/2010/main" val="3452061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Diagramme de séquence</a:t>
            </a:r>
          </a:p>
        </p:txBody>
      </p:sp>
      <p:sp>
        <p:nvSpPr>
          <p:cNvPr id="3" name="Espace réservé du contenu 2"/>
          <p:cNvSpPr>
            <a:spLocks noGrp="1"/>
          </p:cNvSpPr>
          <p:nvPr>
            <p:ph sz="quarter" idx="1"/>
          </p:nvPr>
        </p:nvSpPr>
        <p:spPr/>
        <p:txBody>
          <a:bodyPr>
            <a:normAutofit fontScale="92500"/>
          </a:bodyPr>
          <a:lstStyle/>
          <a:p>
            <a:pPr algn="just">
              <a:lnSpc>
                <a:spcPct val="150000"/>
              </a:lnSpc>
            </a:pPr>
            <a:r>
              <a:rPr lang="fr-FR" dirty="0"/>
              <a:t>Un cas d’utilisation est réalisé par une </a:t>
            </a:r>
            <a:r>
              <a:rPr lang="fr-FR" dirty="0" smtClean="0"/>
              <a:t>collaboration:</a:t>
            </a:r>
          </a:p>
          <a:p>
            <a:pPr lvl="1" algn="just">
              <a:lnSpc>
                <a:spcPct val="150000"/>
              </a:lnSpc>
            </a:pPr>
            <a:r>
              <a:rPr lang="fr-FR" dirty="0" smtClean="0"/>
              <a:t>Ensemble </a:t>
            </a:r>
            <a:r>
              <a:rPr lang="fr-FR" dirty="0"/>
              <a:t>d’objets qui s’échangent des messages et travaillent ensemble et pour accomplir une tâche </a:t>
            </a:r>
            <a:endParaRPr lang="fr-FR" dirty="0" smtClean="0"/>
          </a:p>
          <a:p>
            <a:pPr algn="just">
              <a:lnSpc>
                <a:spcPct val="150000"/>
              </a:lnSpc>
            </a:pPr>
            <a:r>
              <a:rPr lang="fr-FR" dirty="0" smtClean="0"/>
              <a:t>Un </a:t>
            </a:r>
            <a:r>
              <a:rPr lang="fr-FR" dirty="0"/>
              <a:t>diagramme de séquence </a:t>
            </a:r>
            <a:endParaRPr lang="fr-FR" dirty="0" smtClean="0"/>
          </a:p>
          <a:p>
            <a:pPr lvl="1" algn="just">
              <a:lnSpc>
                <a:spcPct val="150000"/>
              </a:lnSpc>
            </a:pPr>
            <a:r>
              <a:rPr lang="fr-FR" dirty="0" smtClean="0"/>
              <a:t>permet </a:t>
            </a:r>
            <a:r>
              <a:rPr lang="fr-FR" dirty="0"/>
              <a:t>décrire les cas d’utilisation de façon à mettre en évidence les interactions entre les instances des classes (objets) du logiciel </a:t>
            </a:r>
            <a:endParaRPr lang="fr-FR" dirty="0" smtClean="0"/>
          </a:p>
          <a:p>
            <a:pPr lvl="1" algn="just">
              <a:lnSpc>
                <a:spcPct val="150000"/>
              </a:lnSpc>
            </a:pPr>
            <a:r>
              <a:rPr lang="fr-FR" dirty="0" smtClean="0"/>
              <a:t>montre </a:t>
            </a:r>
            <a:r>
              <a:rPr lang="fr-FR" dirty="0"/>
              <a:t>la séquence dans le temps des échanges de messages entre les objets participant à un scénario</a:t>
            </a:r>
          </a:p>
        </p:txBody>
      </p:sp>
    </p:spTree>
    <p:extLst>
      <p:ext uri="{BB962C8B-B14F-4D97-AF65-F5344CB8AC3E}">
        <p14:creationId xmlns:p14="http://schemas.microsoft.com/office/powerpoint/2010/main" val="3149856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Dimensions</a:t>
            </a:r>
          </a:p>
        </p:txBody>
      </p:sp>
      <p:sp>
        <p:nvSpPr>
          <p:cNvPr id="3" name="Espace réservé du contenu 2"/>
          <p:cNvSpPr>
            <a:spLocks noGrp="1"/>
          </p:cNvSpPr>
          <p:nvPr>
            <p:ph sz="quarter" idx="1"/>
          </p:nvPr>
        </p:nvSpPr>
        <p:spPr/>
        <p:txBody>
          <a:bodyPr>
            <a:normAutofit fontScale="92500" lnSpcReduction="20000"/>
          </a:bodyPr>
          <a:lstStyle/>
          <a:p>
            <a:pPr algn="just">
              <a:lnSpc>
                <a:spcPct val="200000"/>
              </a:lnSpc>
            </a:pPr>
            <a:r>
              <a:rPr lang="fr-FR" dirty="0"/>
              <a:t>Dimension verticale : le temps </a:t>
            </a:r>
            <a:endParaRPr lang="fr-FR" dirty="0" smtClean="0"/>
          </a:p>
          <a:p>
            <a:pPr lvl="1" algn="just">
              <a:lnSpc>
                <a:spcPct val="200000"/>
              </a:lnSpc>
            </a:pPr>
            <a:r>
              <a:rPr lang="fr-FR" dirty="0" smtClean="0"/>
              <a:t>L'ordre </a:t>
            </a:r>
            <a:r>
              <a:rPr lang="fr-FR" dirty="0"/>
              <a:t>d'envoi d'un message est déterminé par sa position sur l'axe vertical du diagramme </a:t>
            </a:r>
            <a:endParaRPr lang="fr-FR" dirty="0" smtClean="0"/>
          </a:p>
          <a:p>
            <a:pPr lvl="1" algn="just">
              <a:lnSpc>
                <a:spcPct val="200000"/>
              </a:lnSpc>
            </a:pPr>
            <a:r>
              <a:rPr lang="fr-FR" dirty="0" smtClean="0"/>
              <a:t>le </a:t>
            </a:r>
            <a:r>
              <a:rPr lang="fr-FR" dirty="0"/>
              <a:t>temps s'écoule de haut en bas </a:t>
            </a:r>
            <a:endParaRPr lang="fr-FR" dirty="0" smtClean="0"/>
          </a:p>
          <a:p>
            <a:pPr algn="just">
              <a:lnSpc>
                <a:spcPct val="200000"/>
              </a:lnSpc>
            </a:pPr>
            <a:r>
              <a:rPr lang="fr-FR" dirty="0" smtClean="0"/>
              <a:t>Dimension </a:t>
            </a:r>
            <a:r>
              <a:rPr lang="fr-FR" dirty="0"/>
              <a:t>horizontale : les objets (et les acteurs) </a:t>
            </a:r>
            <a:endParaRPr lang="fr-FR" dirty="0" smtClean="0"/>
          </a:p>
          <a:p>
            <a:pPr lvl="1" algn="just">
              <a:lnSpc>
                <a:spcPct val="200000"/>
              </a:lnSpc>
            </a:pPr>
            <a:r>
              <a:rPr lang="fr-FR" dirty="0" smtClean="0"/>
              <a:t>L’ordre </a:t>
            </a:r>
            <a:r>
              <a:rPr lang="fr-FR" dirty="0"/>
              <a:t>de disposition des objets sur l'axe horizontal est sans importance</a:t>
            </a:r>
          </a:p>
        </p:txBody>
      </p:sp>
    </p:spTree>
    <p:extLst>
      <p:ext uri="{BB962C8B-B14F-4D97-AF65-F5344CB8AC3E}">
        <p14:creationId xmlns:p14="http://schemas.microsoft.com/office/powerpoint/2010/main" val="2572718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Éléments graphiques</a:t>
            </a:r>
          </a:p>
        </p:txBody>
      </p:sp>
      <p:sp>
        <p:nvSpPr>
          <p:cNvPr id="3" name="Espace réservé du contenu 2"/>
          <p:cNvSpPr>
            <a:spLocks noGrp="1"/>
          </p:cNvSpPr>
          <p:nvPr>
            <p:ph sz="quarter" idx="1"/>
          </p:nvPr>
        </p:nvSpPr>
        <p:spPr/>
        <p:txBody>
          <a:bodyPr>
            <a:normAutofit fontScale="77500" lnSpcReduction="20000"/>
          </a:bodyPr>
          <a:lstStyle/>
          <a:p>
            <a:pPr algn="just">
              <a:lnSpc>
                <a:spcPct val="150000"/>
              </a:lnSpc>
            </a:pPr>
            <a:r>
              <a:rPr lang="fr-FR" dirty="0"/>
              <a:t>Les objets qui interagissent dans le scénario </a:t>
            </a:r>
            <a:endParaRPr lang="fr-FR" dirty="0" smtClean="0"/>
          </a:p>
          <a:p>
            <a:pPr algn="just">
              <a:lnSpc>
                <a:spcPct val="150000"/>
              </a:lnSpc>
            </a:pPr>
            <a:r>
              <a:rPr lang="fr-FR" dirty="0" smtClean="0"/>
              <a:t>Représentation </a:t>
            </a:r>
            <a:r>
              <a:rPr lang="fr-FR" dirty="0"/>
              <a:t>graphique de la ligne de vie de chaque objet et de ses activations </a:t>
            </a:r>
            <a:endParaRPr lang="fr-FR" dirty="0" smtClean="0"/>
          </a:p>
          <a:p>
            <a:pPr algn="just">
              <a:lnSpc>
                <a:spcPct val="150000"/>
              </a:lnSpc>
            </a:pPr>
            <a:r>
              <a:rPr lang="fr-FR" dirty="0" smtClean="0"/>
              <a:t>Les </a:t>
            </a:r>
            <a:r>
              <a:rPr lang="fr-FR" dirty="0"/>
              <a:t>différents types de messages envoyés </a:t>
            </a:r>
            <a:endParaRPr lang="fr-FR" dirty="0" smtClean="0"/>
          </a:p>
          <a:p>
            <a:pPr lvl="1" algn="just">
              <a:lnSpc>
                <a:spcPct val="150000"/>
              </a:lnSpc>
            </a:pPr>
            <a:r>
              <a:rPr lang="fr-FR" dirty="0" smtClean="0"/>
              <a:t>simple</a:t>
            </a:r>
            <a:r>
              <a:rPr lang="fr-FR" dirty="0"/>
              <a:t>, synchrone, asynchrone </a:t>
            </a:r>
            <a:endParaRPr lang="fr-FR" dirty="0" smtClean="0"/>
          </a:p>
          <a:p>
            <a:pPr algn="just">
              <a:lnSpc>
                <a:spcPct val="150000"/>
              </a:lnSpc>
            </a:pPr>
            <a:r>
              <a:rPr lang="fr-FR" dirty="0" smtClean="0"/>
              <a:t>Les </a:t>
            </a:r>
            <a:r>
              <a:rPr lang="fr-FR" dirty="0"/>
              <a:t>indications de contrôle </a:t>
            </a:r>
            <a:endParaRPr lang="fr-FR" dirty="0" smtClean="0"/>
          </a:p>
          <a:p>
            <a:pPr lvl="1" algn="just">
              <a:lnSpc>
                <a:spcPct val="150000"/>
              </a:lnSpc>
            </a:pPr>
            <a:r>
              <a:rPr lang="fr-FR" dirty="0" smtClean="0"/>
              <a:t>branchement </a:t>
            </a:r>
            <a:r>
              <a:rPr lang="fr-FR" dirty="0"/>
              <a:t>conditionnel et itération </a:t>
            </a:r>
            <a:endParaRPr lang="fr-FR" dirty="0" smtClean="0"/>
          </a:p>
          <a:p>
            <a:pPr lvl="1" algn="just">
              <a:lnSpc>
                <a:spcPct val="150000"/>
              </a:lnSpc>
            </a:pPr>
            <a:r>
              <a:rPr lang="fr-FR" dirty="0" smtClean="0"/>
              <a:t>création </a:t>
            </a:r>
            <a:r>
              <a:rPr lang="fr-FR" dirty="0"/>
              <a:t>et destruction d’objets </a:t>
            </a:r>
            <a:endParaRPr lang="fr-FR" dirty="0" smtClean="0"/>
          </a:p>
          <a:p>
            <a:pPr lvl="1" algn="just">
              <a:lnSpc>
                <a:spcPct val="150000"/>
              </a:lnSpc>
            </a:pPr>
            <a:r>
              <a:rPr lang="fr-FR" dirty="0" smtClean="0"/>
              <a:t>délais </a:t>
            </a:r>
            <a:r>
              <a:rPr lang="fr-FR" dirty="0"/>
              <a:t>de transmission </a:t>
            </a:r>
            <a:endParaRPr lang="fr-FR" dirty="0" smtClean="0"/>
          </a:p>
          <a:p>
            <a:pPr lvl="1" algn="just">
              <a:lnSpc>
                <a:spcPct val="150000"/>
              </a:lnSpc>
            </a:pPr>
            <a:r>
              <a:rPr lang="fr-FR" dirty="0" smtClean="0"/>
              <a:t>contraintes </a:t>
            </a:r>
            <a:r>
              <a:rPr lang="fr-FR" dirty="0"/>
              <a:t>temporelles</a:t>
            </a:r>
          </a:p>
        </p:txBody>
      </p:sp>
    </p:spTree>
    <p:extLst>
      <p:ext uri="{BB962C8B-B14F-4D97-AF65-F5344CB8AC3E}">
        <p14:creationId xmlns:p14="http://schemas.microsoft.com/office/powerpoint/2010/main" val="39068249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627</TotalTime>
  <Words>1369</Words>
  <Application>Microsoft Office PowerPoint</Application>
  <PresentationFormat>Affichage à l'écran (4:3)</PresentationFormat>
  <Paragraphs>185</Paragraphs>
  <Slides>37</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37</vt:i4>
      </vt:variant>
    </vt:vector>
  </HeadingPairs>
  <TitlesOfParts>
    <vt:vector size="42" baseType="lpstr">
      <vt:lpstr>Calibri</vt:lpstr>
      <vt:lpstr>Georgia</vt:lpstr>
      <vt:lpstr>Wingdings</vt:lpstr>
      <vt:lpstr>Wingdings 2</vt:lpstr>
      <vt:lpstr>Civil</vt:lpstr>
      <vt:lpstr>DIAGRAMME DE SEQUENCE</vt:lpstr>
      <vt:lpstr>Axes de modélisation d ’un système</vt:lpstr>
      <vt:lpstr>Niveaux d’abstraction d’un SI</vt:lpstr>
      <vt:lpstr>Définition</vt:lpstr>
      <vt:lpstr>Principaux concepts</vt:lpstr>
      <vt:lpstr>Etapes préliminaires à la modélisation</vt:lpstr>
      <vt:lpstr>Diagramme de séquence</vt:lpstr>
      <vt:lpstr>Dimensions</vt:lpstr>
      <vt:lpstr>Éléments graphiques</vt:lpstr>
      <vt:lpstr>Ligne de vie</vt:lpstr>
      <vt:lpstr>Type De Message</vt:lpstr>
      <vt:lpstr>Evénement, messages </vt:lpstr>
      <vt:lpstr>Exemple N° 1</vt:lpstr>
      <vt:lpstr>EXEMPLE</vt:lpstr>
      <vt:lpstr>EXERCICE</vt:lpstr>
      <vt:lpstr>DIAGRAMME DE SEQUENCE</vt:lpstr>
      <vt:lpstr>RAPPEL</vt:lpstr>
      <vt:lpstr>Messages </vt:lpstr>
      <vt:lpstr>Message (Suite)</vt:lpstr>
      <vt:lpstr>Messages synchrones et asynchrones </vt:lpstr>
      <vt:lpstr>Fragment combiné </vt:lpstr>
      <vt:lpstr>Opérateurs de flux de contrôle </vt:lpstr>
      <vt:lpstr>Fragment REF</vt:lpstr>
      <vt:lpstr>OPERATEURS</vt:lpstr>
      <vt:lpstr>  Opérateur « Alternative »</vt:lpstr>
      <vt:lpstr>Opérateur «Option»</vt:lpstr>
      <vt:lpstr>Opérateur « Loop »</vt:lpstr>
      <vt:lpstr>Opérateur « Parallèle »</vt:lpstr>
      <vt:lpstr>Démarche</vt:lpstr>
      <vt:lpstr>Diagramme de séquence système</vt:lpstr>
      <vt:lpstr>Diagramme de séquence transport</vt:lpstr>
      <vt:lpstr>ÉTUDE D’UN PUBLIPHONE À PIÈCES</vt:lpstr>
      <vt:lpstr>Exercice</vt:lpstr>
      <vt:lpstr>Correction PUBLIPHONE </vt:lpstr>
      <vt:lpstr>Correction PUBLIPHONE </vt:lpstr>
      <vt:lpstr>Exercice</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DIAGRAMME DE SEQUENCE</dc:title>
  <dc:creator>admin</dc:creator>
  <cp:lastModifiedBy>admin</cp:lastModifiedBy>
  <cp:revision>44</cp:revision>
  <dcterms:created xsi:type="dcterms:W3CDTF">2016-03-29T08:56:41Z</dcterms:created>
  <dcterms:modified xsi:type="dcterms:W3CDTF">2024-12-11T11:26:07Z</dcterms:modified>
</cp:coreProperties>
</file>