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1" d="100"/>
          <a:sy n="61" d="100"/>
        </p:scale>
        <p:origin x="88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fr-FR" smtClean="0"/>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8B4AF60A-713C-41BA-9788-4C493DDC0A9C}" type="datetimeFigureOut">
              <a:rPr lang="en-US" dirty="0"/>
              <a:t>3/6/2025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E5E0FA7-C445-42F7-AF66-A4F5A6FC8A9C}" type="datetimeFigureOut">
              <a:rPr lang="en-US" dirty="0"/>
              <a:t>3/6/2025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85AC5C5-1A57-4420-8AFB-CE41693A794B}" type="datetimeFigureOut">
              <a:rPr lang="en-US" dirty="0"/>
              <a:t>3/6/2025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SLIDE CONTENU PARTIE 4">
    <p:spTree>
      <p:nvGrpSpPr>
        <p:cNvPr id="1" name=""/>
        <p:cNvGrpSpPr/>
        <p:nvPr/>
      </p:nvGrpSpPr>
      <p:grpSpPr>
        <a:xfrm>
          <a:off x="0" y="0"/>
          <a:ext cx="0" cy="0"/>
          <a:chOff x="0" y="0"/>
          <a:chExt cx="0" cy="0"/>
        </a:xfrm>
      </p:grpSpPr>
      <p:pic>
        <p:nvPicPr>
          <p:cNvPr id="18" name="Image 17">
            <a:extLst>
              <a:ext uri="{FF2B5EF4-FFF2-40B4-BE49-F238E27FC236}">
                <a16:creationId xmlns:a16="http://schemas.microsoft.com/office/drawing/2014/main" id="{3669DE80-9A4E-4F5C-9423-6E5DF6CFA529}"/>
              </a:ext>
            </a:extLst>
          </p:cNvPr>
          <p:cNvPicPr>
            <a:picLocks noChangeAspect="1"/>
          </p:cNvPicPr>
          <p:nvPr/>
        </p:nvPicPr>
        <p:blipFill>
          <a:blip r:embed="rId2" cstate="email">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3" name="ZoneTexte 15">
            <a:extLst>
              <a:ext uri="{FF2B5EF4-FFF2-40B4-BE49-F238E27FC236}">
                <a16:creationId xmlns:a16="http://schemas.microsoft.com/office/drawing/2014/main" id="{4468C630-197B-46F2-B983-471621C59FBD}"/>
              </a:ext>
            </a:extLst>
          </p:cNvPr>
          <p:cNvSpPr txBox="1"/>
          <p:nvPr/>
        </p:nvSpPr>
        <p:spPr>
          <a:xfrm>
            <a:off x="11789199" y="6610393"/>
            <a:ext cx="405880"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latin typeface="+mn-lt"/>
                <a:cs typeface="Calibri" panose="020F0502020204030204" pitchFamily="34" charset="0"/>
              </a:rPr>
              <a:t>‹N°›</a:t>
            </a:fld>
            <a:endParaRPr lang="fr-FR" sz="1000" b="0" i="0" u="none" strike="noStrike" kern="1200" cap="none" spc="0" baseline="0" dirty="0">
              <a:solidFill>
                <a:srgbClr val="AFABAB"/>
              </a:solidFill>
              <a:uFillTx/>
              <a:latin typeface="+mn-lt"/>
              <a:cs typeface="Calibri" panose="020F0502020204030204" pitchFamily="34" charset="0"/>
            </a:endParaRPr>
          </a:p>
        </p:txBody>
      </p:sp>
      <p:sp>
        <p:nvSpPr>
          <p:cNvPr id="24" name="ZoneTexte 17">
            <a:extLst>
              <a:ext uri="{FF2B5EF4-FFF2-40B4-BE49-F238E27FC236}">
                <a16:creationId xmlns:a16="http://schemas.microsoft.com/office/drawing/2014/main" id="{94AAA6CC-288E-433D-B768-723C1B24554A}"/>
              </a:ext>
            </a:extLst>
          </p:cNvPr>
          <p:cNvSpPr txBox="1"/>
          <p:nvPr/>
        </p:nvSpPr>
        <p:spPr>
          <a:xfrm>
            <a:off x="4245835" y="6613768"/>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25" name="Rectangle : coins arrondis 2">
            <a:extLst>
              <a:ext uri="{FF2B5EF4-FFF2-40B4-BE49-F238E27FC236}">
                <a16:creationId xmlns:a16="http://schemas.microsoft.com/office/drawing/2014/main" id="{9F377CC2-21F9-404D-9957-5464A673F1ED}"/>
              </a:ext>
            </a:extLst>
          </p:cNvPr>
          <p:cNvSpPr/>
          <p:nvPr/>
        </p:nvSpPr>
        <p:spPr>
          <a:xfrm>
            <a:off x="536787" y="1465445"/>
            <a:ext cx="11118424" cy="5146334"/>
          </a:xfrm>
          <a:prstGeom prst="rect">
            <a:avLst/>
          </a:prstGeom>
          <a:solidFill>
            <a:srgbClr val="FFFFFF"/>
          </a:solidFill>
          <a:ln cap="flat">
            <a:solidFill>
              <a:srgbClr val="D0D0D0"/>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mn-lt"/>
              <a:cs typeface="Calibri" panose="020F0502020204030204" pitchFamily="34" charset="0"/>
            </a:endParaRPr>
          </a:p>
        </p:txBody>
      </p:sp>
      <p:sp>
        <p:nvSpPr>
          <p:cNvPr id="28" name="Larme 27">
            <a:extLst>
              <a:ext uri="{FF2B5EF4-FFF2-40B4-BE49-F238E27FC236}">
                <a16:creationId xmlns:a16="http://schemas.microsoft.com/office/drawing/2014/main" id="{B9069FAB-14A1-46F7-8F20-8CE169421BA1}"/>
              </a:ext>
            </a:extLst>
          </p:cNvPr>
          <p:cNvSpPr/>
          <p:nvPr/>
        </p:nvSpPr>
        <p:spPr>
          <a:xfrm rot="5400000">
            <a:off x="0" y="5868983"/>
            <a:ext cx="536787" cy="536787"/>
          </a:xfrm>
          <a:prstGeom prst="teardrop">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mn-lt"/>
            </a:endParaRPr>
          </a:p>
        </p:txBody>
      </p:sp>
      <p:sp>
        <p:nvSpPr>
          <p:cNvPr id="29" name="Titre 1">
            <a:extLst>
              <a:ext uri="{FF2B5EF4-FFF2-40B4-BE49-F238E27FC236}">
                <a16:creationId xmlns:a16="http://schemas.microsoft.com/office/drawing/2014/main" id="{01D5BEB5-1544-4AF6-9411-851BAF3A93A3}"/>
              </a:ext>
            </a:extLst>
          </p:cNvPr>
          <p:cNvSpPr txBox="1">
            <a:spLocks/>
          </p:cNvSpPr>
          <p:nvPr/>
        </p:nvSpPr>
        <p:spPr>
          <a:xfrm rot="16200000">
            <a:off x="-271608" y="5331769"/>
            <a:ext cx="1080003" cy="536786"/>
          </a:xfrm>
          <a:prstGeom prst="rect">
            <a:avLst/>
          </a:prstGeom>
          <a:solidFill>
            <a:srgbClr val="565656"/>
          </a:solidFill>
        </p:spPr>
        <p:txBody>
          <a:bodyPr anchor="ctr" anchorCtr="0"/>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mn-lt"/>
                <a:cs typeface="Calibri" panose="020F0502020204030204" pitchFamily="34" charset="0"/>
              </a:rPr>
              <a:t>PARTIE 4</a:t>
            </a:r>
          </a:p>
        </p:txBody>
      </p:sp>
      <p:sp>
        <p:nvSpPr>
          <p:cNvPr id="16" name="Titre 1">
            <a:extLst>
              <a:ext uri="{FF2B5EF4-FFF2-40B4-BE49-F238E27FC236}">
                <a16:creationId xmlns:a16="http://schemas.microsoft.com/office/drawing/2014/main" id="{E2F08842-10C8-4B8C-BD82-B6D8AC5BEF45}"/>
              </a:ext>
            </a:extLst>
          </p:cNvPr>
          <p:cNvSpPr>
            <a:spLocks noGrp="1"/>
          </p:cNvSpPr>
          <p:nvPr>
            <p:ph type="title" hasCustomPrompt="1"/>
          </p:nvPr>
        </p:nvSpPr>
        <p:spPr>
          <a:xfrm>
            <a:off x="180000" y="400050"/>
            <a:ext cx="5075172" cy="415143"/>
          </a:xfrm>
          <a:prstGeom prst="rect">
            <a:avLst/>
          </a:prstGeom>
        </p:spPr>
        <p:txBody>
          <a:bodyPr anchor="ctr" anchorCtr="0"/>
          <a:lstStyle>
            <a:lvl1pPr>
              <a:defRPr sz="2000" b="1">
                <a:solidFill>
                  <a:srgbClr val="565656"/>
                </a:solidFill>
                <a:latin typeface="+mn-lt"/>
                <a:cs typeface="Calibri" panose="020F0502020204030204" pitchFamily="34" charset="0"/>
              </a:defRPr>
            </a:lvl1pPr>
          </a:lstStyle>
          <a:p>
            <a:r>
              <a:rPr lang="fr-FR" dirty="0" smtClean="0"/>
              <a:t>Exemple</a:t>
            </a:r>
            <a:endParaRPr lang="fr-FR" dirty="0"/>
          </a:p>
        </p:txBody>
      </p:sp>
      <p:sp>
        <p:nvSpPr>
          <p:cNvPr id="12" name="Espace réservé du contenu 17">
            <a:extLst>
              <a:ext uri="{FF2B5EF4-FFF2-40B4-BE49-F238E27FC236}">
                <a16:creationId xmlns:a16="http://schemas.microsoft.com/office/drawing/2014/main" id="{853679BA-2EFA-4096-8881-98E331388410}"/>
              </a:ext>
            </a:extLst>
          </p:cNvPr>
          <p:cNvSpPr>
            <a:spLocks noGrp="1"/>
          </p:cNvSpPr>
          <p:nvPr>
            <p:ph sz="quarter" idx="12"/>
          </p:nvPr>
        </p:nvSpPr>
        <p:spPr>
          <a:xfrm>
            <a:off x="719999" y="1943056"/>
            <a:ext cx="5220000"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mn-lt"/>
                <a:cs typeface="Calibri" panose="020F0502020204030204" pitchFamily="34" charset="0"/>
              </a:defRPr>
            </a:lvl1pPr>
            <a:lvl2pPr marL="457200" indent="0">
              <a:lnSpc>
                <a:spcPts val="1600"/>
              </a:lnSpc>
              <a:spcBef>
                <a:spcPts val="600"/>
              </a:spcBef>
              <a:buFont typeface="Arial" panose="020B0604020202020204" pitchFamily="34" charset="0"/>
              <a:buNone/>
              <a:defRPr sz="1200">
                <a:solidFill>
                  <a:srgbClr val="565656"/>
                </a:solidFill>
                <a:latin typeface="+mn-lt"/>
              </a:defRPr>
            </a:lvl2pPr>
            <a:lvl3pPr marL="914400" indent="0">
              <a:lnSpc>
                <a:spcPts val="1600"/>
              </a:lnSpc>
              <a:spcBef>
                <a:spcPts val="600"/>
              </a:spcBef>
              <a:buFont typeface="Arial" panose="020B0604020202020204" pitchFamily="34" charset="0"/>
              <a:buNone/>
              <a:defRPr sz="1200">
                <a:solidFill>
                  <a:srgbClr val="565656"/>
                </a:solidFill>
                <a:latin typeface="+mn-lt"/>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a:t>Cliquez pour modifier les styles du texte du masque</a:t>
            </a:r>
          </a:p>
          <a:p>
            <a:pPr lvl="1"/>
            <a:r>
              <a:rPr lang="fr-FR"/>
              <a:t>Deuxième niveau</a:t>
            </a:r>
          </a:p>
          <a:p>
            <a:pPr lvl="2"/>
            <a:r>
              <a:rPr lang="fr-FR"/>
              <a:t>Troisième niveau</a:t>
            </a:r>
          </a:p>
        </p:txBody>
      </p:sp>
      <p:sp>
        <p:nvSpPr>
          <p:cNvPr id="14" name="Espace réservé du contenu 17">
            <a:extLst>
              <a:ext uri="{FF2B5EF4-FFF2-40B4-BE49-F238E27FC236}">
                <a16:creationId xmlns:a16="http://schemas.microsoft.com/office/drawing/2014/main" id="{A3697F0C-E420-4D74-853D-93691ABE18D8}"/>
              </a:ext>
            </a:extLst>
          </p:cNvPr>
          <p:cNvSpPr>
            <a:spLocks noGrp="1"/>
          </p:cNvSpPr>
          <p:nvPr>
            <p:ph sz="quarter" idx="14"/>
          </p:nvPr>
        </p:nvSpPr>
        <p:spPr>
          <a:xfrm>
            <a:off x="6246576" y="1943056"/>
            <a:ext cx="5220000"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mn-lt"/>
                <a:cs typeface="Calibri" panose="020F0502020204030204" pitchFamily="34" charset="0"/>
              </a:defRPr>
            </a:lvl1pPr>
            <a:lvl2pPr marL="457200" indent="0">
              <a:lnSpc>
                <a:spcPts val="1600"/>
              </a:lnSpc>
              <a:spcBef>
                <a:spcPts val="600"/>
              </a:spcBef>
              <a:buFont typeface="Arial" panose="020B0604020202020204" pitchFamily="34" charset="0"/>
              <a:buNone/>
              <a:defRPr sz="1200">
                <a:solidFill>
                  <a:srgbClr val="565656"/>
                </a:solidFill>
                <a:latin typeface="+mn-lt"/>
              </a:defRPr>
            </a:lvl2pPr>
            <a:lvl3pPr marL="914400" indent="0">
              <a:lnSpc>
                <a:spcPts val="1600"/>
              </a:lnSpc>
              <a:spcBef>
                <a:spcPts val="600"/>
              </a:spcBef>
              <a:buFont typeface="Arial" panose="020B0604020202020204" pitchFamily="34" charset="0"/>
              <a:buNone/>
              <a:defRPr sz="1200">
                <a:solidFill>
                  <a:srgbClr val="565656"/>
                </a:solidFill>
                <a:latin typeface="+mn-lt"/>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a:t>Cliquez pour modifier les styles du texte du masque</a:t>
            </a:r>
          </a:p>
          <a:p>
            <a:pPr lvl="1"/>
            <a:r>
              <a:rPr lang="fr-FR"/>
              <a:t>Deuxième niveau</a:t>
            </a:r>
          </a:p>
          <a:p>
            <a:pPr lvl="2"/>
            <a:r>
              <a:rPr lang="fr-FR"/>
              <a:t>Troisième niveau</a:t>
            </a:r>
          </a:p>
        </p:txBody>
      </p:sp>
      <p:pic>
        <p:nvPicPr>
          <p:cNvPr id="2" name="Image 1"/>
          <p:cNvPicPr>
            <a:picLocks noChangeAspect="1"/>
          </p:cNvPicPr>
          <p:nvPr userDrawn="1"/>
        </p:nvPicPr>
        <p:blipFill>
          <a:blip r:embed="rId3">
            <a:extLst>
              <a:ext uri="{BEBA8EAE-BF5A-486C-A8C5-ECC9F3942E4B}">
                <a14:imgProps xmlns:a14="http://schemas.microsoft.com/office/drawing/2010/main">
                  <a14:imgLayer r:embed="rId4">
                    <a14:imgEffect>
                      <a14:colorTemperature colorTemp="5300"/>
                    </a14:imgEffect>
                  </a14:imgLayer>
                </a14:imgProps>
              </a:ext>
            </a:extLst>
          </a:blip>
          <a:stretch>
            <a:fillRect/>
          </a:stretch>
        </p:blipFill>
        <p:spPr>
          <a:xfrm>
            <a:off x="268393" y="1723463"/>
            <a:ext cx="5225546" cy="44176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Image 2"/>
          <p:cNvPicPr>
            <a:picLocks noChangeAspect="1"/>
          </p:cNvPicPr>
          <p:nvPr userDrawn="1"/>
        </p:nvPicPr>
        <p:blipFill>
          <a:blip r:embed="rId5"/>
          <a:stretch>
            <a:fillRect/>
          </a:stretch>
        </p:blipFill>
        <p:spPr>
          <a:xfrm>
            <a:off x="5600324" y="1723463"/>
            <a:ext cx="6323281" cy="43995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58515658"/>
      </p:ext>
    </p:extLst>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8A4C08AF-84E6-4329-8E67-FEA434B47075}" type="datetimeFigureOut">
              <a:rPr lang="en-US" dirty="0"/>
              <a:t>3/6/2025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fr-FR" smtClean="0"/>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4F6EE328-6AFF-436B-881F-213D56084544}" type="datetimeFigureOut">
              <a:rPr lang="en-US" dirty="0"/>
              <a:t>3/6/2025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AE02069A-09EE-4C7C-86A4-2314A404921D}" type="datetimeFigureOut">
              <a:rPr lang="en-US" dirty="0"/>
              <a:t>3/6/2025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D56EE7F1-171E-411F-96CA-A251A21496E7}" type="datetimeFigureOut">
              <a:rPr lang="en-US" dirty="0"/>
              <a:t>3/6/2025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8872C98D-A273-4547-9B92-97D7769F71A6}" type="datetimeFigureOut">
              <a:rPr lang="en-US" dirty="0"/>
              <a:t>3/6/2025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B7CD67-0644-446C-B2AD-1C09BF34F286}" type="datetimeFigureOut">
              <a:rPr lang="en-US" dirty="0"/>
              <a:t>3/6/2025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smtClean="0"/>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81480828-6983-48AD-9E27-CBD3696F837E}" type="datetimeFigureOut">
              <a:rPr lang="en-US" dirty="0"/>
              <a:t>3/6/2025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2C5EFB91-0324-450E-B17F-36DC0ECCE413}" type="datetimeFigureOut">
              <a:rPr lang="en-US" dirty="0"/>
              <a:t>3/6/2025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E37674-C1BA-4107-9B06-6D4CAC3A3DF5}" type="datetimeFigureOut">
              <a:rPr lang="en-US" dirty="0"/>
              <a:t>3/6/2025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hf sldNum="0" hdr="0" ftr="0" dt="0"/>
  <p:txStyles>
    <p:titleStyle>
      <a:lvl1pPr algn="l" defTabSz="914400" rtl="0" eaLnBrk="1" latinLnBrk="0" hangingPunct="1">
        <a:lnSpc>
          <a:spcPct val="90000"/>
        </a:lnSpc>
        <a:spcBef>
          <a:spcPct val="0"/>
        </a:spcBef>
        <a:buNone/>
        <a:defRPr sz="480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kotlinlang.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pPr algn="ctr"/>
            <a:r>
              <a:rPr lang="fr-FR" sz="6000" dirty="0" smtClean="0"/>
              <a:t>Développement Mobile </a:t>
            </a:r>
            <a:endParaRPr lang="fr-FR" sz="6000" dirty="0"/>
          </a:p>
        </p:txBody>
      </p:sp>
      <p:sp>
        <p:nvSpPr>
          <p:cNvPr id="3" name="Sous-titre 2"/>
          <p:cNvSpPr>
            <a:spLocks noGrp="1"/>
          </p:cNvSpPr>
          <p:nvPr>
            <p:ph type="subTitle" idx="1"/>
          </p:nvPr>
        </p:nvSpPr>
        <p:spPr/>
        <p:txBody>
          <a:bodyPr/>
          <a:lstStyle/>
          <a:p>
            <a:r>
              <a:rPr lang="fr-FR" dirty="0" smtClean="0"/>
              <a:t>KOTLIN</a:t>
            </a:r>
            <a:endParaRPr lang="fr-FR" dirty="0"/>
          </a:p>
        </p:txBody>
      </p:sp>
    </p:spTree>
    <p:extLst>
      <p:ext uri="{BB962C8B-B14F-4D97-AF65-F5344CB8AC3E}">
        <p14:creationId xmlns:p14="http://schemas.microsoft.com/office/powerpoint/2010/main" val="34538136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Caractéristiques du langage</a:t>
            </a:r>
            <a:endParaRPr lang="fr-FR" dirty="0"/>
          </a:p>
        </p:txBody>
      </p:sp>
      <p:sp>
        <p:nvSpPr>
          <p:cNvPr id="3" name="Espace réservé du contenu 2"/>
          <p:cNvSpPr>
            <a:spLocks noGrp="1"/>
          </p:cNvSpPr>
          <p:nvPr>
            <p:ph idx="1"/>
          </p:nvPr>
        </p:nvSpPr>
        <p:spPr>
          <a:xfrm>
            <a:off x="85109" y="1784817"/>
            <a:ext cx="12027877" cy="5452768"/>
          </a:xfrm>
        </p:spPr>
        <p:txBody>
          <a:bodyPr>
            <a:noAutofit/>
          </a:bodyPr>
          <a:lstStyle/>
          <a:p>
            <a:pPr algn="just">
              <a:lnSpc>
                <a:spcPct val="150000"/>
              </a:lnSpc>
            </a:pPr>
            <a:r>
              <a:rPr lang="fr-FR" dirty="0" smtClean="0"/>
              <a:t>C’est un langage:</a:t>
            </a:r>
          </a:p>
          <a:p>
            <a:pPr lvl="1" algn="just">
              <a:lnSpc>
                <a:spcPct val="150000"/>
              </a:lnSpc>
            </a:pPr>
            <a:r>
              <a:rPr lang="fr-FR" b="1" dirty="0" smtClean="0"/>
              <a:t>typage </a:t>
            </a:r>
            <a:r>
              <a:rPr lang="fr-FR" b="1" dirty="0"/>
              <a:t>statique </a:t>
            </a:r>
            <a:r>
              <a:rPr lang="fr-FR" dirty="0"/>
              <a:t>: le type des variables est défini dans le code, ce qui permet </a:t>
            </a:r>
            <a:r>
              <a:rPr lang="fr-FR" dirty="0" smtClean="0"/>
              <a:t>au compilateur </a:t>
            </a:r>
            <a:r>
              <a:rPr lang="fr-FR" dirty="0"/>
              <a:t>de détecter les erreurs de typage avant l'exécution du programme.</a:t>
            </a:r>
          </a:p>
          <a:p>
            <a:pPr lvl="1" algn="just">
              <a:lnSpc>
                <a:spcPct val="150000"/>
              </a:lnSpc>
            </a:pPr>
            <a:r>
              <a:rPr lang="fr-FR" b="1" dirty="0" smtClean="0"/>
              <a:t>jeune</a:t>
            </a:r>
            <a:r>
              <a:rPr lang="fr-FR" dirty="0" smtClean="0"/>
              <a:t> </a:t>
            </a:r>
            <a:r>
              <a:rPr lang="fr-FR" dirty="0"/>
              <a:t>: première version en 2011 et première publication en 2016 sous forme </a:t>
            </a:r>
            <a:r>
              <a:rPr lang="fr-FR" dirty="0" smtClean="0"/>
              <a:t>de version </a:t>
            </a:r>
            <a:r>
              <a:rPr lang="fr-FR" dirty="0"/>
              <a:t>stable.</a:t>
            </a:r>
          </a:p>
          <a:p>
            <a:pPr lvl="1" algn="just">
              <a:lnSpc>
                <a:spcPct val="150000"/>
              </a:lnSpc>
            </a:pPr>
            <a:r>
              <a:rPr lang="fr-FR" b="1" dirty="0" smtClean="0"/>
              <a:t>avec </a:t>
            </a:r>
            <a:r>
              <a:rPr lang="fr-FR" b="1" dirty="0"/>
              <a:t>une compilation en byte code </a:t>
            </a:r>
            <a:r>
              <a:rPr lang="fr-FR" dirty="0"/>
              <a:t>: le code source est compilé à l'avance ou </a:t>
            </a:r>
            <a:r>
              <a:rPr lang="fr-FR" dirty="0" smtClean="0"/>
              <a:t>à la </a:t>
            </a:r>
            <a:r>
              <a:rPr lang="fr-FR" dirty="0"/>
              <a:t>volée lors de l'exécution dans une représentation intermédiaire, le byte </a:t>
            </a:r>
            <a:r>
              <a:rPr lang="fr-FR" dirty="0" smtClean="0"/>
              <a:t>code java</a:t>
            </a:r>
            <a:r>
              <a:rPr lang="fr-FR" dirty="0"/>
              <a:t>.</a:t>
            </a:r>
          </a:p>
          <a:p>
            <a:pPr lvl="1" algn="just">
              <a:lnSpc>
                <a:spcPct val="150000"/>
              </a:lnSpc>
            </a:pPr>
            <a:r>
              <a:rPr lang="fr-FR" b="1" dirty="0" smtClean="0"/>
              <a:t>avec </a:t>
            </a:r>
            <a:r>
              <a:rPr lang="fr-FR" b="1" dirty="0"/>
              <a:t>une exécution JVM </a:t>
            </a:r>
            <a:r>
              <a:rPr lang="fr-FR" dirty="0"/>
              <a:t>: Java Virtual Machine est un appareil </a:t>
            </a:r>
            <a:r>
              <a:rPr lang="fr-FR" dirty="0" smtClean="0"/>
              <a:t>informatique fictif </a:t>
            </a:r>
            <a:r>
              <a:rPr lang="fr-FR" dirty="0"/>
              <a:t>qui exécute des programmes compilés sous forme de byte code Java.</a:t>
            </a:r>
          </a:p>
        </p:txBody>
      </p:sp>
    </p:spTree>
    <p:extLst>
      <p:ext uri="{BB962C8B-B14F-4D97-AF65-F5344CB8AC3E}">
        <p14:creationId xmlns:p14="http://schemas.microsoft.com/office/powerpoint/2010/main" val="3729746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Site Officiel</a:t>
            </a:r>
            <a:endParaRPr lang="fr-FR" dirty="0"/>
          </a:p>
        </p:txBody>
      </p:sp>
      <p:sp>
        <p:nvSpPr>
          <p:cNvPr id="3" name="Espace réservé du contenu 2"/>
          <p:cNvSpPr>
            <a:spLocks noGrp="1"/>
          </p:cNvSpPr>
          <p:nvPr>
            <p:ph idx="1"/>
          </p:nvPr>
        </p:nvSpPr>
        <p:spPr/>
        <p:txBody>
          <a:bodyPr>
            <a:normAutofit/>
          </a:bodyPr>
          <a:lstStyle/>
          <a:p>
            <a:pPr marL="0" indent="0">
              <a:buNone/>
            </a:pPr>
            <a:endParaRPr lang="fr-FR" sz="2800" b="1" dirty="0" smtClean="0">
              <a:hlinkClick r:id="rId2"/>
            </a:endParaRPr>
          </a:p>
          <a:p>
            <a:pPr marL="0" indent="0">
              <a:buNone/>
            </a:pPr>
            <a:endParaRPr lang="fr-FR" sz="2800" b="1" dirty="0">
              <a:hlinkClick r:id="rId2"/>
            </a:endParaRPr>
          </a:p>
          <a:p>
            <a:pPr marL="0" indent="0" algn="ctr">
              <a:buNone/>
            </a:pPr>
            <a:r>
              <a:rPr lang="fr-FR" sz="2800" b="1" dirty="0" smtClean="0">
                <a:hlinkClick r:id="rId2"/>
              </a:rPr>
              <a:t>https</a:t>
            </a:r>
            <a:r>
              <a:rPr lang="fr-FR" sz="2800" b="1" dirty="0">
                <a:hlinkClick r:id="rId2"/>
              </a:rPr>
              <a:t>://</a:t>
            </a:r>
            <a:r>
              <a:rPr lang="fr-FR" sz="2800" b="1" dirty="0" smtClean="0">
                <a:hlinkClick r:id="rId2"/>
              </a:rPr>
              <a:t>kotlinlang.org</a:t>
            </a:r>
            <a:endParaRPr lang="fr-FR" sz="2800" b="1" dirty="0" smtClean="0"/>
          </a:p>
          <a:p>
            <a:endParaRPr lang="fr-FR" sz="2800" b="1" dirty="0"/>
          </a:p>
          <a:p>
            <a:endParaRPr lang="fr-FR" sz="2800" b="1" dirty="0"/>
          </a:p>
        </p:txBody>
      </p:sp>
    </p:spTree>
    <p:extLst>
      <p:ext uri="{BB962C8B-B14F-4D97-AF65-F5344CB8AC3E}">
        <p14:creationId xmlns:p14="http://schemas.microsoft.com/office/powerpoint/2010/main" val="12728021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Avantages</a:t>
            </a:r>
          </a:p>
        </p:txBody>
      </p:sp>
      <p:pic>
        <p:nvPicPr>
          <p:cNvPr id="4" name="Image 3"/>
          <p:cNvPicPr>
            <a:picLocks noChangeAspect="1"/>
          </p:cNvPicPr>
          <p:nvPr/>
        </p:nvPicPr>
        <p:blipFill>
          <a:blip r:embed="rId2"/>
          <a:stretch>
            <a:fillRect/>
          </a:stretch>
        </p:blipFill>
        <p:spPr>
          <a:xfrm>
            <a:off x="1451579" y="2043277"/>
            <a:ext cx="9603275" cy="38530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953939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architecture</a:t>
            </a:r>
            <a:endParaRPr lang="fr-FR" dirty="0"/>
          </a:p>
        </p:txBody>
      </p:sp>
      <p:pic>
        <p:nvPicPr>
          <p:cNvPr id="4" name="Image 3"/>
          <p:cNvPicPr>
            <a:picLocks noChangeAspect="1"/>
          </p:cNvPicPr>
          <p:nvPr/>
        </p:nvPicPr>
        <p:blipFill>
          <a:blip r:embed="rId2"/>
          <a:stretch>
            <a:fillRect/>
          </a:stretch>
        </p:blipFill>
        <p:spPr>
          <a:xfrm>
            <a:off x="1451578" y="2042455"/>
            <a:ext cx="9603275" cy="38065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2551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Architecture Mobile</a:t>
            </a:r>
            <a:endParaRPr lang="fr-FR" dirty="0"/>
          </a:p>
        </p:txBody>
      </p:sp>
      <p:pic>
        <p:nvPicPr>
          <p:cNvPr id="4" name="Image 3"/>
          <p:cNvPicPr>
            <a:picLocks noChangeAspect="1"/>
          </p:cNvPicPr>
          <p:nvPr/>
        </p:nvPicPr>
        <p:blipFill>
          <a:blip r:embed="rId2"/>
          <a:stretch>
            <a:fillRect/>
          </a:stretch>
        </p:blipFill>
        <p:spPr>
          <a:xfrm>
            <a:off x="2222500" y="2265362"/>
            <a:ext cx="7988300" cy="3208338"/>
          </a:xfrm>
          <a:prstGeom prst="rect">
            <a:avLst/>
          </a:prstGeom>
        </p:spPr>
      </p:pic>
    </p:spTree>
    <p:extLst>
      <p:ext uri="{BB962C8B-B14F-4D97-AF65-F5344CB8AC3E}">
        <p14:creationId xmlns:p14="http://schemas.microsoft.com/office/powerpoint/2010/main" val="2836329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Cohabitation java &amp; </a:t>
            </a:r>
            <a:r>
              <a:rPr lang="fr-FR" dirty="0" err="1" smtClean="0"/>
              <a:t>kotlin</a:t>
            </a:r>
            <a:endParaRPr lang="fr-FR" dirty="0"/>
          </a:p>
        </p:txBody>
      </p:sp>
      <p:pic>
        <p:nvPicPr>
          <p:cNvPr id="4" name="Image 3"/>
          <p:cNvPicPr>
            <a:picLocks noChangeAspect="1"/>
          </p:cNvPicPr>
          <p:nvPr/>
        </p:nvPicPr>
        <p:blipFill>
          <a:blip r:embed="rId2"/>
          <a:stretch>
            <a:fillRect/>
          </a:stretch>
        </p:blipFill>
        <p:spPr>
          <a:xfrm>
            <a:off x="3822700" y="2319337"/>
            <a:ext cx="5118100" cy="2811463"/>
          </a:xfrm>
          <a:prstGeom prst="rect">
            <a:avLst/>
          </a:prstGeom>
        </p:spPr>
      </p:pic>
    </p:spTree>
    <p:extLst>
      <p:ext uri="{BB962C8B-B14F-4D97-AF65-F5344CB8AC3E}">
        <p14:creationId xmlns:p14="http://schemas.microsoft.com/office/powerpoint/2010/main" val="3005814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smtClean="0"/>
              <a:t>Pour Quoi </a:t>
            </a:r>
            <a:r>
              <a:rPr lang="fr-FR" dirty="0" err="1" smtClean="0"/>
              <a:t>kotline</a:t>
            </a:r>
            <a:endParaRPr lang="fr-FR" dirty="0"/>
          </a:p>
        </p:txBody>
      </p:sp>
      <p:sp>
        <p:nvSpPr>
          <p:cNvPr id="5" name="Sous-titre 4"/>
          <p:cNvSpPr>
            <a:spLocks noGrp="1"/>
          </p:cNvSpPr>
          <p:nvPr>
            <p:ph type="subTitle" idx="1"/>
          </p:nvPr>
        </p:nvSpPr>
        <p:spPr/>
        <p:txBody>
          <a:bodyPr/>
          <a:lstStyle/>
          <a:p>
            <a:r>
              <a:rPr lang="fr-FR" dirty="0" smtClean="0"/>
              <a:t>KOTLIN VS JAVA</a:t>
            </a:r>
            <a:endParaRPr lang="fr-FR" dirty="0"/>
          </a:p>
        </p:txBody>
      </p:sp>
    </p:spTree>
    <p:extLst>
      <p:ext uri="{BB962C8B-B14F-4D97-AF65-F5344CB8AC3E}">
        <p14:creationId xmlns:p14="http://schemas.microsoft.com/office/powerpoint/2010/main" val="151183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124490"/>
            <a:ext cx="8911687" cy="1280890"/>
          </a:xfrm>
        </p:spPr>
        <p:txBody>
          <a:bodyPr/>
          <a:lstStyle/>
          <a:p>
            <a:pPr algn="ctr"/>
            <a:r>
              <a:rPr lang="fr-FR" dirty="0"/>
              <a:t>1. Fonctions d'extension</a:t>
            </a:r>
          </a:p>
        </p:txBody>
      </p:sp>
      <p:sp>
        <p:nvSpPr>
          <p:cNvPr id="3" name="Espace réservé du contenu 2"/>
          <p:cNvSpPr>
            <a:spLocks noGrp="1"/>
          </p:cNvSpPr>
          <p:nvPr>
            <p:ph idx="1"/>
          </p:nvPr>
        </p:nvSpPr>
        <p:spPr>
          <a:xfrm>
            <a:off x="593738" y="764935"/>
            <a:ext cx="9603275" cy="3450613"/>
          </a:xfrm>
        </p:spPr>
        <p:txBody>
          <a:bodyPr>
            <a:noAutofit/>
          </a:bodyPr>
          <a:lstStyle/>
          <a:p>
            <a:pPr algn="just">
              <a:lnSpc>
                <a:spcPct val="200000"/>
              </a:lnSpc>
            </a:pPr>
            <a:r>
              <a:rPr lang="fr-FR" sz="2000" dirty="0" smtClean="0"/>
              <a:t>Vous </a:t>
            </a:r>
            <a:r>
              <a:rPr lang="fr-FR" sz="2000" dirty="0"/>
              <a:t>pouvez étendre les fonctionnalités d'une classe existante dans </a:t>
            </a:r>
            <a:r>
              <a:rPr lang="fr-FR" sz="2000" b="1" dirty="0" err="1"/>
              <a:t>Kotlin</a:t>
            </a:r>
            <a:r>
              <a:rPr lang="fr-FR" sz="2000" dirty="0"/>
              <a:t>. Vous pouvez facilement le faire en ajoutant un préfixe du nom de la classe au nom de la fonction.</a:t>
            </a:r>
          </a:p>
          <a:p>
            <a:pPr algn="just">
              <a:lnSpc>
                <a:spcPct val="200000"/>
              </a:lnSpc>
            </a:pPr>
            <a:r>
              <a:rPr lang="fr-FR" sz="2000" dirty="0" smtClean="0"/>
              <a:t>Java </a:t>
            </a:r>
            <a:r>
              <a:rPr lang="fr-FR" sz="2000" dirty="0"/>
              <a:t>ne prend pas en charge les fonctions d'extension. Oui, vous pouvez étendre les fonctionnalités d'une classe déjà existante, mais le processus prend beaucoup de temps. Vous devrez hériter des fonctions de la classe d'origine vers la classe nouvellement créée</a:t>
            </a:r>
            <a:r>
              <a:rPr lang="fr-FR" sz="2000" dirty="0" smtClean="0"/>
              <a:t>.</a:t>
            </a:r>
            <a:endParaRPr lang="fr-FR" sz="2000" dirty="0"/>
          </a:p>
        </p:txBody>
      </p:sp>
      <p:pic>
        <p:nvPicPr>
          <p:cNvPr id="4" name="Image 3"/>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5258823" y="4564339"/>
            <a:ext cx="5852590" cy="2082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295670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34664" y="149325"/>
            <a:ext cx="8911687" cy="938496"/>
          </a:xfrm>
        </p:spPr>
        <p:txBody>
          <a:bodyPr>
            <a:normAutofit/>
          </a:bodyPr>
          <a:lstStyle/>
          <a:p>
            <a:pPr algn="ctr"/>
            <a:r>
              <a:rPr lang="fr-FR" sz="2800" dirty="0"/>
              <a:t>2. Taille du code et vitesse de programmation</a:t>
            </a:r>
          </a:p>
        </p:txBody>
      </p:sp>
      <p:sp>
        <p:nvSpPr>
          <p:cNvPr id="3" name="Espace réservé du contenu 2"/>
          <p:cNvSpPr>
            <a:spLocks noGrp="1"/>
          </p:cNvSpPr>
          <p:nvPr>
            <p:ph idx="1"/>
          </p:nvPr>
        </p:nvSpPr>
        <p:spPr>
          <a:xfrm>
            <a:off x="123093" y="1087821"/>
            <a:ext cx="11799277" cy="3777622"/>
          </a:xfrm>
        </p:spPr>
        <p:txBody>
          <a:bodyPr>
            <a:noAutofit/>
          </a:bodyPr>
          <a:lstStyle/>
          <a:p>
            <a:pPr>
              <a:lnSpc>
                <a:spcPct val="170000"/>
              </a:lnSpc>
            </a:pPr>
            <a:r>
              <a:rPr lang="fr-FR" sz="2000" dirty="0"/>
              <a:t>Pour une application similaire, la taille du code </a:t>
            </a:r>
            <a:r>
              <a:rPr lang="fr-FR" sz="2000" b="1" dirty="0" err="1"/>
              <a:t>Kotlin</a:t>
            </a:r>
            <a:r>
              <a:rPr lang="fr-FR" sz="2000" dirty="0"/>
              <a:t> sera bien inférieure à celle de Java. </a:t>
            </a:r>
            <a:r>
              <a:rPr lang="fr-FR" sz="2000" b="1" dirty="0" err="1"/>
              <a:t>Kotlin</a:t>
            </a:r>
            <a:r>
              <a:rPr lang="fr-FR" sz="2000" dirty="0"/>
              <a:t> simplifie les efforts des développeurs en réduisant les erreurs de code. En raison de la brièveté du langage </a:t>
            </a:r>
            <a:r>
              <a:rPr lang="fr-FR" sz="2000" b="1" dirty="0" err="1"/>
              <a:t>Kotlin</a:t>
            </a:r>
            <a:r>
              <a:rPr lang="fr-FR" sz="2000" dirty="0"/>
              <a:t>, de nombreux grands projets de développement d'applications préfèrent </a:t>
            </a:r>
            <a:r>
              <a:rPr lang="fr-FR" sz="2000" b="1" dirty="0" err="1"/>
              <a:t>Kotlin</a:t>
            </a:r>
            <a:r>
              <a:rPr lang="fr-FR" sz="2000" dirty="0"/>
              <a:t> à </a:t>
            </a:r>
            <a:r>
              <a:rPr lang="fr-FR" sz="2000" b="1" dirty="0"/>
              <a:t>Java</a:t>
            </a:r>
            <a:r>
              <a:rPr lang="fr-FR" sz="2000" dirty="0"/>
              <a:t>.</a:t>
            </a:r>
          </a:p>
          <a:p>
            <a:pPr>
              <a:lnSpc>
                <a:spcPct val="170000"/>
              </a:lnSpc>
            </a:pPr>
            <a:r>
              <a:rPr lang="fr-FR" sz="2000" dirty="0" smtClean="0"/>
              <a:t>Cependant</a:t>
            </a:r>
            <a:r>
              <a:rPr lang="fr-FR" sz="2000" dirty="0"/>
              <a:t>, la vitesse d'encodage de ces deux langages est à peu près la même. </a:t>
            </a:r>
            <a:r>
              <a:rPr lang="fr-FR" sz="2000" b="1" dirty="0" err="1" smtClean="0"/>
              <a:t>Kotlin</a:t>
            </a:r>
            <a:r>
              <a:rPr lang="fr-FR" sz="2000" dirty="0" smtClean="0"/>
              <a:t> </a:t>
            </a:r>
            <a:r>
              <a:rPr lang="fr-FR" sz="2000" dirty="0"/>
              <a:t>peut permettre au programmeur d'écrire moins de code, mais trouver une solution à une tâche nécessite plus de temps sur </a:t>
            </a:r>
            <a:r>
              <a:rPr lang="fr-FR" sz="2000" b="1" dirty="0" err="1"/>
              <a:t>Kotlin</a:t>
            </a:r>
            <a:r>
              <a:rPr lang="fr-FR" sz="2000" dirty="0"/>
              <a:t>. Si vous êtes programmeur et maîtrisez le raisonnement abstrait, vous devriez envisager de choisir </a:t>
            </a:r>
            <a:r>
              <a:rPr lang="fr-FR" sz="2000" b="1" dirty="0" err="1"/>
              <a:t>Kotlin</a:t>
            </a:r>
            <a:r>
              <a:rPr lang="fr-FR" sz="2000" dirty="0"/>
              <a:t>.</a:t>
            </a:r>
          </a:p>
          <a:p>
            <a:pPr>
              <a:lnSpc>
                <a:spcPct val="170000"/>
              </a:lnSpc>
            </a:pPr>
            <a:r>
              <a:rPr lang="fr-FR" sz="2000" dirty="0" smtClean="0"/>
              <a:t>Bien </a:t>
            </a:r>
            <a:r>
              <a:rPr lang="fr-FR" sz="2000" dirty="0"/>
              <a:t>que la programmation basée sur Java nécessite beaucoup de code, trouver une solution à une tâche est plus facile que </a:t>
            </a:r>
            <a:r>
              <a:rPr lang="fr-FR" sz="2000" b="1" dirty="0" err="1"/>
              <a:t>Kotlin</a:t>
            </a:r>
            <a:r>
              <a:rPr lang="fr-FR" sz="2000" dirty="0"/>
              <a:t>.</a:t>
            </a:r>
          </a:p>
        </p:txBody>
      </p:sp>
    </p:spTree>
    <p:extLst>
      <p:ext uri="{BB962C8B-B14F-4D97-AF65-F5344CB8AC3E}">
        <p14:creationId xmlns:p14="http://schemas.microsoft.com/office/powerpoint/2010/main" val="4714782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40171" y="0"/>
            <a:ext cx="8911687" cy="1280890"/>
          </a:xfrm>
        </p:spPr>
        <p:txBody>
          <a:bodyPr/>
          <a:lstStyle/>
          <a:p>
            <a:pPr algn="ctr"/>
            <a:r>
              <a:rPr lang="fr-FR" dirty="0"/>
              <a:t>3. Sécurité nulle</a:t>
            </a:r>
          </a:p>
        </p:txBody>
      </p:sp>
      <p:sp>
        <p:nvSpPr>
          <p:cNvPr id="3" name="Espace réservé du contenu 2"/>
          <p:cNvSpPr>
            <a:spLocks noGrp="1"/>
          </p:cNvSpPr>
          <p:nvPr>
            <p:ph idx="1"/>
          </p:nvPr>
        </p:nvSpPr>
        <p:spPr>
          <a:xfrm>
            <a:off x="0" y="1123767"/>
            <a:ext cx="11799276" cy="3450613"/>
          </a:xfrm>
        </p:spPr>
        <p:txBody>
          <a:bodyPr>
            <a:noAutofit/>
          </a:bodyPr>
          <a:lstStyle/>
          <a:p>
            <a:pPr algn="just">
              <a:lnSpc>
                <a:spcPct val="170000"/>
              </a:lnSpc>
            </a:pPr>
            <a:r>
              <a:rPr lang="fr-FR" sz="2000" dirty="0"/>
              <a:t>La sécurité nulle garantit que les problèmes d'affectation nulle ne surviennent pas pendant l'exécution. Le compilateur détectera automatiquement les références vides et les corrigera lors de la compilation du code. </a:t>
            </a:r>
            <a:r>
              <a:rPr lang="fr-FR" sz="2000" b="1" dirty="0" err="1"/>
              <a:t>NullPointerExceptions</a:t>
            </a:r>
            <a:r>
              <a:rPr lang="fr-FR" sz="2000" dirty="0"/>
              <a:t> est une erreur Java notoire que les développeurs rencontrent car Java ne fournit pas de sécurité nulle.</a:t>
            </a:r>
          </a:p>
          <a:p>
            <a:pPr algn="just">
              <a:lnSpc>
                <a:spcPct val="170000"/>
              </a:lnSpc>
            </a:pPr>
            <a:r>
              <a:rPr lang="fr-FR" sz="2000" dirty="0" smtClean="0"/>
              <a:t>Le </a:t>
            </a:r>
            <a:r>
              <a:rPr lang="fr-FR" sz="2000" dirty="0"/>
              <a:t>système </a:t>
            </a:r>
            <a:r>
              <a:rPr lang="fr-FR" sz="2000" dirty="0" err="1"/>
              <a:t>Kotlin</a:t>
            </a:r>
            <a:r>
              <a:rPr lang="fr-FR" sz="2000" dirty="0"/>
              <a:t> utilise la fonction de sécurité </a:t>
            </a:r>
            <a:r>
              <a:rPr lang="fr-FR" sz="2000" dirty="0" err="1"/>
              <a:t>Null</a:t>
            </a:r>
            <a:r>
              <a:rPr lang="fr-FR" sz="2000" dirty="0"/>
              <a:t> Values. Par conséquent, le message d'erreur </a:t>
            </a:r>
            <a:r>
              <a:rPr lang="fr-FR" sz="2000" b="1" dirty="0" err="1"/>
              <a:t>NullPointerExceptions</a:t>
            </a:r>
            <a:r>
              <a:rPr lang="fr-FR" sz="2000" dirty="0"/>
              <a:t> ne sera pas rencontré.</a:t>
            </a:r>
          </a:p>
          <a:p>
            <a:pPr algn="just">
              <a:lnSpc>
                <a:spcPct val="170000"/>
              </a:lnSpc>
            </a:pPr>
            <a:r>
              <a:rPr lang="fr-FR" sz="2000" dirty="0" smtClean="0"/>
              <a:t>Considérant </a:t>
            </a:r>
            <a:r>
              <a:rPr lang="fr-FR" sz="2000" dirty="0"/>
              <a:t>que le système de type </a:t>
            </a:r>
            <a:r>
              <a:rPr lang="fr-FR" sz="2000" dirty="0" err="1"/>
              <a:t>Kotlin</a:t>
            </a:r>
            <a:r>
              <a:rPr lang="fr-FR" sz="2000" dirty="0"/>
              <a:t> vise à réduire le danger d'une nullité nul Dans le code, l'une des erreurs les plus courantes dans les langages de programmation, y compris Java, est que tenter d'accéder à une référence contenant </a:t>
            </a:r>
            <a:r>
              <a:rPr lang="fr-FR" sz="2000" dirty="0" err="1"/>
              <a:t>null</a:t>
            </a:r>
            <a:r>
              <a:rPr lang="fr-FR" sz="2000" dirty="0"/>
              <a:t> provoquera une exception de référence. En Java, cette exception est appelée </a:t>
            </a:r>
            <a:r>
              <a:rPr lang="fr-FR" sz="2000" b="1" dirty="0" err="1"/>
              <a:t>NullPointerException</a:t>
            </a:r>
            <a:r>
              <a:rPr lang="fr-FR" sz="2000" dirty="0"/>
              <a:t> ou NPE en abrégé. </a:t>
            </a:r>
            <a:r>
              <a:rPr lang="fr-FR" sz="2000" dirty="0" err="1"/>
              <a:t>Kotlin</a:t>
            </a:r>
            <a:r>
              <a:rPr lang="fr-FR" sz="2000" dirty="0"/>
              <a:t> limite cette exception.</a:t>
            </a:r>
          </a:p>
        </p:txBody>
      </p:sp>
    </p:spTree>
    <p:extLst>
      <p:ext uri="{BB962C8B-B14F-4D97-AF65-F5344CB8AC3E}">
        <p14:creationId xmlns:p14="http://schemas.microsoft.com/office/powerpoint/2010/main" val="3305210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Versions Android</a:t>
            </a:r>
            <a:endParaRPr lang="fr-FR" dirty="0"/>
          </a:p>
        </p:txBody>
      </p:sp>
      <p:sp>
        <p:nvSpPr>
          <p:cNvPr id="3" name="Espace réservé du contenu 2"/>
          <p:cNvSpPr>
            <a:spLocks noGrp="1"/>
          </p:cNvSpPr>
          <p:nvPr>
            <p:ph idx="1"/>
          </p:nvPr>
        </p:nvSpPr>
        <p:spPr/>
        <p:txBody>
          <a:bodyPr>
            <a:normAutofit/>
          </a:bodyPr>
          <a:lstStyle/>
          <a:p>
            <a:pPr marL="0" indent="0" algn="just">
              <a:lnSpc>
                <a:spcPct val="200000"/>
              </a:lnSpc>
              <a:buNone/>
            </a:pPr>
            <a:r>
              <a:rPr lang="fr-FR" sz="2400" dirty="0"/>
              <a:t>La dernière version stable d'Android est Android 15, publiée le 15 octobre 2024. Cette mise à jour introduit plusieurs fonctionnalités </a:t>
            </a:r>
            <a:r>
              <a:rPr lang="fr-FR" sz="2400" dirty="0" smtClean="0"/>
              <a:t>notables</a:t>
            </a:r>
            <a:r>
              <a:rPr lang="fr-FR" sz="2400" dirty="0"/>
              <a:t>.</a:t>
            </a:r>
            <a:endParaRPr lang="fr-FR" sz="2400" b="1" dirty="0"/>
          </a:p>
        </p:txBody>
      </p:sp>
    </p:spTree>
    <p:extLst>
      <p:ext uri="{BB962C8B-B14F-4D97-AF65-F5344CB8AC3E}">
        <p14:creationId xmlns:p14="http://schemas.microsoft.com/office/powerpoint/2010/main" val="30668484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0"/>
            <a:ext cx="8911687" cy="1280890"/>
          </a:xfrm>
        </p:spPr>
        <p:txBody>
          <a:bodyPr>
            <a:normAutofit/>
          </a:bodyPr>
          <a:lstStyle/>
          <a:p>
            <a:pPr algn="ctr"/>
            <a:r>
              <a:rPr lang="fr-FR" sz="3200" dirty="0"/>
              <a:t>4. Performances des applications</a:t>
            </a:r>
          </a:p>
        </p:txBody>
      </p:sp>
      <p:sp>
        <p:nvSpPr>
          <p:cNvPr id="3" name="Espace réservé du contenu 2"/>
          <p:cNvSpPr>
            <a:spLocks noGrp="1"/>
          </p:cNvSpPr>
          <p:nvPr>
            <p:ph idx="1"/>
          </p:nvPr>
        </p:nvSpPr>
        <p:spPr>
          <a:xfrm>
            <a:off x="1101487" y="876927"/>
            <a:ext cx="9603275" cy="3450613"/>
          </a:xfrm>
        </p:spPr>
        <p:txBody>
          <a:bodyPr>
            <a:noAutofit/>
          </a:bodyPr>
          <a:lstStyle/>
          <a:p>
            <a:pPr algn="just">
              <a:lnSpc>
                <a:spcPct val="200000"/>
              </a:lnSpc>
            </a:pPr>
            <a:r>
              <a:rPr lang="fr-FR" sz="2000" dirty="0" err="1"/>
              <a:t>Kotlin</a:t>
            </a:r>
            <a:r>
              <a:rPr lang="fr-FR" sz="2000" dirty="0"/>
              <a:t> est livré avec des fonctionnalités supplémentaires qui facilitent la vie des développeurs. </a:t>
            </a:r>
            <a:r>
              <a:rPr lang="fr-FR" sz="2000" dirty="0" err="1"/>
              <a:t>Kotlin</a:t>
            </a:r>
            <a:r>
              <a:rPr lang="fr-FR" sz="2000" dirty="0"/>
              <a:t> est préféré par les développeurs pour les applications multithread car il fournit des fonctionnalités supplémentaires. Cependant, ces modules complémentaires entraînent une compilation plus lente d'une application basée sur </a:t>
            </a:r>
            <a:r>
              <a:rPr lang="fr-FR" sz="2000" dirty="0" err="1"/>
              <a:t>Kotlin</a:t>
            </a:r>
            <a:r>
              <a:rPr lang="fr-FR" sz="2000" dirty="0"/>
              <a:t> qu'une application basée sur Java.</a:t>
            </a:r>
          </a:p>
          <a:p>
            <a:pPr algn="just">
              <a:lnSpc>
                <a:spcPct val="200000"/>
              </a:lnSpc>
            </a:pPr>
            <a:r>
              <a:rPr lang="fr-FR" sz="2000" dirty="0" smtClean="0"/>
              <a:t>Cependant</a:t>
            </a:r>
            <a:r>
              <a:rPr lang="fr-FR" sz="2000" dirty="0"/>
              <a:t>, il est à noter que cette différence de temps de montage est minime ; Les deux langages de programmation sont convertis en byte code avant de s'exécuter sur la JVM. Par conséquent, les deux langages de programmation sont similaires en termes de performances.</a:t>
            </a:r>
          </a:p>
        </p:txBody>
      </p:sp>
    </p:spTree>
    <p:extLst>
      <p:ext uri="{BB962C8B-B14F-4D97-AF65-F5344CB8AC3E}">
        <p14:creationId xmlns:p14="http://schemas.microsoft.com/office/powerpoint/2010/main" val="1551146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5. Assistance </a:t>
            </a:r>
            <a:r>
              <a:rPr lang="fr-FR" dirty="0" err="1"/>
              <a:t>coroutine</a:t>
            </a:r>
            <a:endParaRPr lang="fr-FR" dirty="0"/>
          </a:p>
        </p:txBody>
      </p:sp>
      <p:sp>
        <p:nvSpPr>
          <p:cNvPr id="3" name="Espace réservé du contenu 2"/>
          <p:cNvSpPr>
            <a:spLocks noGrp="1"/>
          </p:cNvSpPr>
          <p:nvPr>
            <p:ph idx="1"/>
          </p:nvPr>
        </p:nvSpPr>
        <p:spPr>
          <a:xfrm>
            <a:off x="369278" y="1853754"/>
            <a:ext cx="11465168" cy="3450613"/>
          </a:xfrm>
        </p:spPr>
        <p:txBody>
          <a:bodyPr>
            <a:noAutofit/>
          </a:bodyPr>
          <a:lstStyle/>
          <a:p>
            <a:pPr algn="just">
              <a:lnSpc>
                <a:spcPct val="170000"/>
              </a:lnSpc>
            </a:pPr>
            <a:r>
              <a:rPr lang="fr-FR" sz="1800" dirty="0"/>
              <a:t>Sur Android, une tâche de longue durée peut bloquer le thread principal. Cela provoque à son tour le blocage ou l'arrêt de l'application. Pour contourner ce défi, les développeurs ont proposé un modèle de conception de concurrence, comme </a:t>
            </a:r>
            <a:r>
              <a:rPr lang="fr-FR" sz="1800" b="1" dirty="0" err="1"/>
              <a:t>Coroutine</a:t>
            </a:r>
            <a:r>
              <a:rPr lang="fr-FR" sz="1800" dirty="0"/>
              <a:t>.</a:t>
            </a:r>
          </a:p>
          <a:p>
            <a:pPr algn="just">
              <a:lnSpc>
                <a:spcPct val="170000"/>
              </a:lnSpc>
            </a:pPr>
            <a:r>
              <a:rPr lang="fr-FR" sz="1800" b="1" dirty="0" err="1" smtClean="0"/>
              <a:t>Kotlin</a:t>
            </a:r>
            <a:r>
              <a:rPr lang="fr-FR" sz="1800" dirty="0" smtClean="0"/>
              <a:t> </a:t>
            </a:r>
            <a:r>
              <a:rPr lang="fr-FR" sz="1800" dirty="0"/>
              <a:t>utilise le modèle </a:t>
            </a:r>
            <a:r>
              <a:rPr lang="fr-FR" sz="1800" b="1" dirty="0" err="1"/>
              <a:t>Coroutines</a:t>
            </a:r>
            <a:r>
              <a:rPr lang="fr-FR" sz="1800" dirty="0"/>
              <a:t> pour suspendre l'exécution du code et reprendre plus tard lorsque la situation est appropriée. Au lieu de créer plusieurs </a:t>
            </a:r>
            <a:r>
              <a:rPr lang="fr-FR" sz="1800" b="1" dirty="0"/>
              <a:t>threads</a:t>
            </a:r>
            <a:r>
              <a:rPr lang="fr-FR" sz="1800" dirty="0"/>
              <a:t>, </a:t>
            </a:r>
            <a:r>
              <a:rPr lang="fr-FR" sz="1800" b="1" dirty="0" err="1"/>
              <a:t>Coroutines</a:t>
            </a:r>
            <a:r>
              <a:rPr lang="fr-FR" sz="1800" dirty="0"/>
              <a:t> permet à </a:t>
            </a:r>
            <a:r>
              <a:rPr lang="fr-FR" sz="1800" b="1" dirty="0" err="1"/>
              <a:t>Kotlin</a:t>
            </a:r>
            <a:r>
              <a:rPr lang="fr-FR" sz="1800" dirty="0"/>
              <a:t> d'exécuter plusieurs tâches sur un seul thread. Cela rend le code de l'application plus propre et concis.</a:t>
            </a:r>
          </a:p>
          <a:p>
            <a:pPr algn="just">
              <a:lnSpc>
                <a:spcPct val="170000"/>
              </a:lnSpc>
            </a:pPr>
            <a:r>
              <a:rPr lang="fr-FR" sz="1800" b="1" dirty="0" smtClean="0"/>
              <a:t>Java</a:t>
            </a:r>
            <a:r>
              <a:rPr lang="fr-FR" sz="1800" dirty="0" smtClean="0"/>
              <a:t> </a:t>
            </a:r>
            <a:r>
              <a:rPr lang="fr-FR" sz="1800" dirty="0"/>
              <a:t>ne prend pas en charge les </a:t>
            </a:r>
            <a:r>
              <a:rPr lang="fr-FR" sz="1800" b="1" dirty="0" err="1"/>
              <a:t>coroutines</a:t>
            </a:r>
            <a:r>
              <a:rPr lang="fr-FR" sz="1800" dirty="0"/>
              <a:t>. Pour gérer de longues opérations dans une application Android, </a:t>
            </a:r>
            <a:r>
              <a:rPr lang="fr-FR" sz="1800" b="1" dirty="0"/>
              <a:t>Java</a:t>
            </a:r>
            <a:r>
              <a:rPr lang="fr-FR" sz="1800" dirty="0"/>
              <a:t> vous permet de créer plusieurs </a:t>
            </a:r>
            <a:r>
              <a:rPr lang="fr-FR" sz="1800" b="1" dirty="0"/>
              <a:t>threads</a:t>
            </a:r>
            <a:r>
              <a:rPr lang="fr-FR" sz="1800" dirty="0"/>
              <a:t>. Mais cela agrandit la base de code de programmation, ce qui peut par la suite augmenter le risque d'erreurs dans le code.</a:t>
            </a:r>
          </a:p>
        </p:txBody>
      </p:sp>
    </p:spTree>
    <p:extLst>
      <p:ext uri="{BB962C8B-B14F-4D97-AF65-F5344CB8AC3E}">
        <p14:creationId xmlns:p14="http://schemas.microsoft.com/office/powerpoint/2010/main" val="37178537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smtClean="0"/>
              <a:t>Coroutine</a:t>
            </a:r>
            <a:r>
              <a:rPr lang="fr-FR" dirty="0" smtClean="0"/>
              <a:t> suite</a:t>
            </a:r>
            <a:endParaRPr lang="fr-FR" dirty="0"/>
          </a:p>
        </p:txBody>
      </p:sp>
      <p:sp>
        <p:nvSpPr>
          <p:cNvPr id="3" name="Espace réservé du contenu 2"/>
          <p:cNvSpPr>
            <a:spLocks noGrp="1"/>
          </p:cNvSpPr>
          <p:nvPr>
            <p:ph idx="1"/>
          </p:nvPr>
        </p:nvSpPr>
        <p:spPr/>
        <p:txBody>
          <a:bodyPr>
            <a:noAutofit/>
          </a:bodyPr>
          <a:lstStyle/>
          <a:p>
            <a:pPr algn="just">
              <a:lnSpc>
                <a:spcPct val="200000"/>
              </a:lnSpc>
            </a:pPr>
            <a:r>
              <a:rPr lang="fr-FR" sz="2400" dirty="0"/>
              <a:t>Les </a:t>
            </a:r>
            <a:r>
              <a:rPr lang="fr-FR" sz="2400" b="1" dirty="0" err="1"/>
              <a:t>coroutines</a:t>
            </a:r>
            <a:r>
              <a:rPr lang="fr-FR" sz="2400" dirty="0"/>
              <a:t> sont capables d’exécuter des tâches longues et intensives en suspendant l’exécution sans bloquer le thread, puis en reprenant l’exécution à un moment ultérieur. Elles permettent de créer un code asynchrone non bloquant qui semble être synchrone.</a:t>
            </a:r>
          </a:p>
        </p:txBody>
      </p:sp>
    </p:spTree>
    <p:extLst>
      <p:ext uri="{BB962C8B-B14F-4D97-AF65-F5344CB8AC3E}">
        <p14:creationId xmlns:p14="http://schemas.microsoft.com/office/powerpoint/2010/main" val="2385103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endParaRPr lang="fr-FR"/>
          </a:p>
        </p:txBody>
      </p:sp>
    </p:spTree>
    <p:extLst>
      <p:ext uri="{BB962C8B-B14F-4D97-AF65-F5344CB8AC3E}">
        <p14:creationId xmlns:p14="http://schemas.microsoft.com/office/powerpoint/2010/main" val="14929182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6. Castings intelligents</a:t>
            </a:r>
          </a:p>
        </p:txBody>
      </p:sp>
      <p:sp>
        <p:nvSpPr>
          <p:cNvPr id="3" name="Espace réservé du contenu 2"/>
          <p:cNvSpPr>
            <a:spLocks noGrp="1"/>
          </p:cNvSpPr>
          <p:nvPr>
            <p:ph idx="1"/>
          </p:nvPr>
        </p:nvSpPr>
        <p:spPr>
          <a:xfrm>
            <a:off x="1451578" y="1675021"/>
            <a:ext cx="9603275" cy="3450613"/>
          </a:xfrm>
        </p:spPr>
        <p:txBody>
          <a:bodyPr>
            <a:noAutofit/>
          </a:bodyPr>
          <a:lstStyle/>
          <a:p>
            <a:pPr algn="just">
              <a:lnSpc>
                <a:spcPct val="150000"/>
              </a:lnSpc>
            </a:pPr>
            <a:r>
              <a:rPr lang="fr-FR" sz="2400" dirty="0"/>
              <a:t>Si vous développez un programme en Java, vous devrez vérifier le type de variables manuellement. Encore une fois, vous devez soumettre le type manuellement en fonction de l'opérateur.</a:t>
            </a:r>
          </a:p>
          <a:p>
            <a:pPr algn="just">
              <a:lnSpc>
                <a:spcPct val="150000"/>
              </a:lnSpc>
            </a:pPr>
            <a:r>
              <a:rPr lang="fr-FR" sz="2400" dirty="0" smtClean="0"/>
              <a:t>D'autre </a:t>
            </a:r>
            <a:r>
              <a:rPr lang="fr-FR" sz="2400" dirty="0"/>
              <a:t>part, </a:t>
            </a:r>
            <a:r>
              <a:rPr lang="fr-FR" sz="2400" dirty="0" err="1"/>
              <a:t>Kotlin</a:t>
            </a:r>
            <a:r>
              <a:rPr lang="fr-FR" sz="2400" dirty="0"/>
              <a:t> est livré avec une fonctionnalité étendue appelée casting intelligent. Cette fonctionnalité a traité toutes les vérifications des soumissions. Son compilateur intelligent remplace automatiquement les formulaires redondants par des valeurs constantes. Il le fait en traçant des formes explicites et en vérifiant les valeurs constantes.</a:t>
            </a:r>
          </a:p>
        </p:txBody>
      </p:sp>
    </p:spTree>
    <p:extLst>
      <p:ext uri="{BB962C8B-B14F-4D97-AF65-F5344CB8AC3E}">
        <p14:creationId xmlns:p14="http://schemas.microsoft.com/office/powerpoint/2010/main" val="29459536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dirty="0" smtClean="0"/>
              <a:t>Exemple </a:t>
            </a:r>
            <a:endParaRPr lang="fr-FR" dirty="0"/>
          </a:p>
        </p:txBody>
      </p:sp>
      <p:pic>
        <p:nvPicPr>
          <p:cNvPr id="4" name="Espace réservé du contenu 3"/>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2592925" y="2479431"/>
            <a:ext cx="8467798" cy="35696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00702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7. Catégories de données</a:t>
            </a:r>
          </a:p>
        </p:txBody>
      </p:sp>
      <p:sp>
        <p:nvSpPr>
          <p:cNvPr id="3" name="Espace réservé du contenu 2"/>
          <p:cNvSpPr>
            <a:spLocks noGrp="1"/>
          </p:cNvSpPr>
          <p:nvPr>
            <p:ph idx="1"/>
          </p:nvPr>
        </p:nvSpPr>
        <p:spPr>
          <a:xfrm>
            <a:off x="1451578" y="1574297"/>
            <a:ext cx="9603275" cy="3450613"/>
          </a:xfrm>
        </p:spPr>
        <p:txBody>
          <a:bodyPr>
            <a:noAutofit/>
          </a:bodyPr>
          <a:lstStyle/>
          <a:p>
            <a:pPr algn="just">
              <a:lnSpc>
                <a:spcPct val="150000"/>
              </a:lnSpc>
            </a:pPr>
            <a:r>
              <a:rPr lang="fr-FR" sz="2400" dirty="0"/>
              <a:t>Dans la programmation d'applications Android basée sur Java, vous devez configurer des champs ou des variables pour stocker des données. Vous devez également créer les fonctions constructeur, getter, setter, </a:t>
            </a:r>
            <a:r>
              <a:rPr lang="fr-FR" sz="2400" dirty="0" err="1"/>
              <a:t>toString</a:t>
            </a:r>
            <a:r>
              <a:rPr lang="fr-FR" sz="2400" dirty="0"/>
              <a:t>(), </a:t>
            </a:r>
            <a:r>
              <a:rPr lang="fr-FR" sz="2400" dirty="0" err="1"/>
              <a:t>equals</a:t>
            </a:r>
            <a:r>
              <a:rPr lang="fr-FR" sz="2400" dirty="0"/>
              <a:t>() et </a:t>
            </a:r>
            <a:r>
              <a:rPr lang="fr-FR" sz="2400" dirty="0" err="1"/>
              <a:t>hashCode</a:t>
            </a:r>
            <a:r>
              <a:rPr lang="fr-FR" sz="2400" dirty="0"/>
              <a:t>().</a:t>
            </a:r>
          </a:p>
          <a:p>
            <a:pPr algn="just">
              <a:lnSpc>
                <a:spcPct val="150000"/>
              </a:lnSpc>
            </a:pPr>
            <a:r>
              <a:rPr lang="fr-FR" sz="2400" dirty="0" smtClean="0"/>
              <a:t>Cependant</a:t>
            </a:r>
            <a:r>
              <a:rPr lang="fr-FR" sz="2400" dirty="0"/>
              <a:t>, </a:t>
            </a:r>
            <a:r>
              <a:rPr lang="fr-FR" sz="2400" dirty="0" err="1"/>
              <a:t>Kotlin</a:t>
            </a:r>
            <a:r>
              <a:rPr lang="fr-FR" sz="2400" dirty="0"/>
              <a:t> simplifie ces tâches grâce à l'automatisation. Entrez simplement le mot-clé « Données » dans la définition de la classe. Le compilateur est suffisamment intelligent pour créer automatiquement de nombreuses variables ou champs tels que getter et setter, constructeur, etc.</a:t>
            </a:r>
          </a:p>
        </p:txBody>
      </p:sp>
    </p:spTree>
    <p:extLst>
      <p:ext uri="{BB962C8B-B14F-4D97-AF65-F5344CB8AC3E}">
        <p14:creationId xmlns:p14="http://schemas.microsoft.com/office/powerpoint/2010/main" val="17850195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a:t>
            </a:r>
            <a:endParaRPr lang="fr-FR" b="1" dirty="0"/>
          </a:p>
        </p:txBody>
      </p:sp>
      <p:pic>
        <p:nvPicPr>
          <p:cNvPr id="4" name="Espace réservé du contenu 3"/>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5300"/>
                    </a14:imgEffect>
                  </a14:imgLayer>
                </a14:imgProps>
              </a:ext>
            </a:extLst>
          </a:blip>
          <a:stretch>
            <a:fillRect/>
          </a:stretch>
        </p:blipFill>
        <p:spPr>
          <a:xfrm>
            <a:off x="2387600" y="2218267"/>
            <a:ext cx="8686800" cy="36406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849586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8. Caractères génériques</a:t>
            </a:r>
          </a:p>
        </p:txBody>
      </p:sp>
      <p:sp>
        <p:nvSpPr>
          <p:cNvPr id="3" name="Espace réservé du contenu 2"/>
          <p:cNvSpPr>
            <a:spLocks noGrp="1"/>
          </p:cNvSpPr>
          <p:nvPr>
            <p:ph idx="1"/>
          </p:nvPr>
        </p:nvSpPr>
        <p:spPr/>
        <p:txBody>
          <a:bodyPr>
            <a:noAutofit/>
          </a:bodyPr>
          <a:lstStyle/>
          <a:p>
            <a:pPr algn="just">
              <a:lnSpc>
                <a:spcPct val="150000"/>
              </a:lnSpc>
            </a:pPr>
            <a:r>
              <a:rPr lang="fr-FR" sz="2400" b="1" dirty="0" err="1"/>
              <a:t>Kotlin</a:t>
            </a:r>
            <a:r>
              <a:rPr lang="fr-FR" sz="2400" dirty="0"/>
              <a:t> n'est pas fourni avec des types génériques. Les substitutions de caractères génériques de </a:t>
            </a:r>
            <a:r>
              <a:rPr lang="fr-FR" sz="2400" b="1" dirty="0" err="1"/>
              <a:t>Kotlin</a:t>
            </a:r>
            <a:r>
              <a:rPr lang="fr-FR" sz="2400" dirty="0"/>
              <a:t> sont des projections de type et une variance d'emplacement publicitaire.</a:t>
            </a:r>
          </a:p>
          <a:p>
            <a:pPr algn="just">
              <a:lnSpc>
                <a:spcPct val="150000"/>
              </a:lnSpc>
            </a:pPr>
            <a:r>
              <a:rPr lang="fr-FR" sz="2400" dirty="0" smtClean="0"/>
              <a:t>Java </a:t>
            </a:r>
            <a:r>
              <a:rPr lang="fr-FR" sz="2400" dirty="0"/>
              <a:t>prend en charge les caractères génériques. Le symbole générique est généralement un point d'interrogation (?) qui représente un type inconnu. Contrôle le type de sécurité dans le code Java de l'application.</a:t>
            </a:r>
          </a:p>
        </p:txBody>
      </p:sp>
    </p:spTree>
    <p:extLst>
      <p:ext uri="{BB962C8B-B14F-4D97-AF65-F5344CB8AC3E}">
        <p14:creationId xmlns:p14="http://schemas.microsoft.com/office/powerpoint/2010/main" val="31045520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116667" y="387043"/>
            <a:ext cx="9635066" cy="798290"/>
          </a:xfrm>
        </p:spPr>
        <p:txBody>
          <a:bodyPr anchor="ctr"/>
          <a:lstStyle/>
          <a:p>
            <a:pPr algn="ctr"/>
            <a:r>
              <a:rPr lang="fr-FR" b="1" dirty="0" smtClean="0"/>
              <a:t>Exemple</a:t>
            </a:r>
            <a:endParaRPr lang="fr-FR" b="1" dirty="0"/>
          </a:p>
        </p:txBody>
      </p:sp>
      <p:pic>
        <p:nvPicPr>
          <p:cNvPr id="4" name="Espace réservé du contenu 3"/>
          <p:cNvPicPr>
            <a:picLocks noGrp="1" noChangeAspect="1"/>
          </p:cNvPicPr>
          <p:nvPr>
            <p:ph idx="1"/>
          </p:nvPr>
        </p:nvPicPr>
        <p:blipFill>
          <a:blip r:embed="rId2"/>
          <a:stretch>
            <a:fillRect/>
          </a:stretch>
        </p:blipFill>
        <p:spPr>
          <a:xfrm>
            <a:off x="2116667" y="1633537"/>
            <a:ext cx="9635066" cy="4834996"/>
          </a:xfrm>
          <a:prstGeom prst="rect">
            <a:avLst/>
          </a:prstGeom>
        </p:spPr>
      </p:pic>
    </p:spTree>
    <p:extLst>
      <p:ext uri="{BB962C8B-B14F-4D97-AF65-F5344CB8AC3E}">
        <p14:creationId xmlns:p14="http://schemas.microsoft.com/office/powerpoint/2010/main" val="7229608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sz="8000" dirty="0" smtClean="0"/>
              <a:t>SDK</a:t>
            </a:r>
            <a:endParaRPr lang="fr-FR" sz="8000" dirty="0"/>
          </a:p>
        </p:txBody>
      </p:sp>
      <p:sp>
        <p:nvSpPr>
          <p:cNvPr id="3" name="Espace réservé du contenu 2"/>
          <p:cNvSpPr>
            <a:spLocks noGrp="1"/>
          </p:cNvSpPr>
          <p:nvPr>
            <p:ph idx="1"/>
          </p:nvPr>
        </p:nvSpPr>
        <p:spPr>
          <a:xfrm>
            <a:off x="1473200" y="2133600"/>
            <a:ext cx="10031412" cy="3777622"/>
          </a:xfrm>
        </p:spPr>
        <p:txBody>
          <a:bodyPr>
            <a:normAutofit fontScale="92500" lnSpcReduction="10000"/>
          </a:bodyPr>
          <a:lstStyle/>
          <a:p>
            <a:pPr algn="just">
              <a:lnSpc>
                <a:spcPct val="150000"/>
              </a:lnSpc>
            </a:pPr>
            <a:r>
              <a:rPr lang="fr-FR" sz="3600" dirty="0"/>
              <a:t>La dernière version stable du SDK Android est la version 35, correspondant à Android 15, publiée en juin 2024. </a:t>
            </a:r>
            <a:r>
              <a:rPr lang="fr-FR" sz="3600" dirty="0" smtClean="0"/>
              <a:t>Cette </a:t>
            </a:r>
            <a:r>
              <a:rPr lang="fr-FR" sz="3600" dirty="0"/>
              <a:t>version inclut des API et des outils pour développer des applications compatibles avec Android 15.</a:t>
            </a:r>
          </a:p>
        </p:txBody>
      </p:sp>
    </p:spTree>
    <p:extLst>
      <p:ext uri="{BB962C8B-B14F-4D97-AF65-F5344CB8AC3E}">
        <p14:creationId xmlns:p14="http://schemas.microsoft.com/office/powerpoint/2010/main" val="36179839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9. Surcharge du lanceur</a:t>
            </a:r>
          </a:p>
        </p:txBody>
      </p:sp>
      <p:sp>
        <p:nvSpPr>
          <p:cNvPr id="3" name="Espace réservé du contenu 2"/>
          <p:cNvSpPr>
            <a:spLocks noGrp="1"/>
          </p:cNvSpPr>
          <p:nvPr>
            <p:ph idx="1"/>
          </p:nvPr>
        </p:nvSpPr>
        <p:spPr>
          <a:xfrm>
            <a:off x="1451579" y="1866454"/>
            <a:ext cx="9603275" cy="3450613"/>
          </a:xfrm>
        </p:spPr>
        <p:txBody>
          <a:bodyPr>
            <a:noAutofit/>
          </a:bodyPr>
          <a:lstStyle/>
          <a:p>
            <a:pPr algn="just">
              <a:lnSpc>
                <a:spcPct val="200000"/>
              </a:lnSpc>
            </a:pPr>
            <a:r>
              <a:rPr lang="fr-FR" sz="2000" dirty="0"/>
              <a:t>Dans </a:t>
            </a:r>
            <a:r>
              <a:rPr lang="fr-FR" sz="2000" b="1" dirty="0" err="1"/>
              <a:t>Kotlin</a:t>
            </a:r>
            <a:r>
              <a:rPr lang="fr-FR" sz="2000" dirty="0"/>
              <a:t>, vous pouvez facilement utiliser divers opérateurs arithmétiques tels que l'addition, la soustraction et la division. Ainsi, vous pouvez facilement comparer des objets ou effectuer une vérification d'égalité à l'aide de symboles.</a:t>
            </a:r>
          </a:p>
          <a:p>
            <a:pPr algn="just">
              <a:lnSpc>
                <a:spcPct val="200000"/>
              </a:lnSpc>
            </a:pPr>
            <a:r>
              <a:rPr lang="fr-FR" sz="2000" dirty="0" smtClean="0"/>
              <a:t>Cependant</a:t>
            </a:r>
            <a:r>
              <a:rPr lang="fr-FR" sz="2000" dirty="0"/>
              <a:t>, le langage de programmation Java associe des opérateurs mathématiques à des types de données Java spécifiques. Par exemple, vous ne pouvez utiliser l'opérateur d'addition qu'avec les types chaîne et nombre pour l'addition. Les autres types de données Java ne peuvent pas réutiliser l'opérateur d'ajout.</a:t>
            </a:r>
          </a:p>
        </p:txBody>
      </p:sp>
    </p:spTree>
    <p:extLst>
      <p:ext uri="{BB962C8B-B14F-4D97-AF65-F5344CB8AC3E}">
        <p14:creationId xmlns:p14="http://schemas.microsoft.com/office/powerpoint/2010/main" val="3815100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chor="ctr"/>
          <a:lstStyle/>
          <a:p>
            <a:pPr algn="ctr"/>
            <a:r>
              <a:rPr lang="fr-FR" b="1" dirty="0" smtClean="0"/>
              <a:t>Exemple</a:t>
            </a:r>
            <a:endParaRPr lang="fr-FR" b="1" dirty="0"/>
          </a:p>
        </p:txBody>
      </p:sp>
      <p:pic>
        <p:nvPicPr>
          <p:cNvPr id="4" name="Espace réservé du contenu 3"/>
          <p:cNvPicPr>
            <a:picLocks noGrp="1" noChangeAspect="1"/>
          </p:cNvPicPr>
          <p:nvPr>
            <p:ph idx="1"/>
          </p:nvPr>
        </p:nvPicPr>
        <p:blipFill>
          <a:blip r:embed="rId2"/>
          <a:stretch>
            <a:fillRect/>
          </a:stretch>
        </p:blipFill>
        <p:spPr>
          <a:xfrm>
            <a:off x="2184400" y="1693333"/>
            <a:ext cx="9093200" cy="4318000"/>
          </a:xfrm>
          <a:prstGeom prst="rect">
            <a:avLst/>
          </a:prstGeom>
        </p:spPr>
      </p:pic>
    </p:spTree>
    <p:extLst>
      <p:ext uri="{BB962C8B-B14F-4D97-AF65-F5344CB8AC3E}">
        <p14:creationId xmlns:p14="http://schemas.microsoft.com/office/powerpoint/2010/main" val="35880624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75992" y="285443"/>
            <a:ext cx="8911687" cy="640445"/>
          </a:xfrm>
        </p:spPr>
        <p:txBody>
          <a:bodyPr>
            <a:normAutofit fontScale="90000"/>
          </a:bodyPr>
          <a:lstStyle/>
          <a:p>
            <a:pPr algn="ctr"/>
            <a:r>
              <a:rPr lang="fr-FR" dirty="0"/>
              <a:t>Java ou </a:t>
            </a:r>
            <a:r>
              <a:rPr lang="fr-FR" dirty="0" err="1"/>
              <a:t>Kotlin</a:t>
            </a:r>
            <a:r>
              <a:rPr lang="fr-FR" dirty="0"/>
              <a:t> ?</a:t>
            </a:r>
          </a:p>
        </p:txBody>
      </p:sp>
      <p:sp>
        <p:nvSpPr>
          <p:cNvPr id="3" name="Espace réservé du contenu 2"/>
          <p:cNvSpPr>
            <a:spLocks noGrp="1"/>
          </p:cNvSpPr>
          <p:nvPr>
            <p:ph idx="1"/>
          </p:nvPr>
        </p:nvSpPr>
        <p:spPr>
          <a:xfrm>
            <a:off x="135466" y="1196821"/>
            <a:ext cx="11870267" cy="3777622"/>
          </a:xfrm>
        </p:spPr>
        <p:txBody>
          <a:bodyPr>
            <a:noAutofit/>
          </a:bodyPr>
          <a:lstStyle/>
          <a:p>
            <a:pPr algn="just">
              <a:lnSpc>
                <a:spcPct val="150000"/>
              </a:lnSpc>
            </a:pPr>
            <a:r>
              <a:rPr lang="fr-FR" dirty="0"/>
              <a:t>Du point de vue du Google Play Store, </a:t>
            </a:r>
            <a:r>
              <a:rPr lang="fr-FR" b="1" dirty="0" err="1"/>
              <a:t>Kotlin</a:t>
            </a:r>
            <a:r>
              <a:rPr lang="fr-FR" dirty="0"/>
              <a:t> est le langage de programmation officiel pour le développement d'applications Android. La plupart des développeurs souhaitent utiliser </a:t>
            </a:r>
            <a:r>
              <a:rPr lang="fr-FR" b="1" dirty="0" err="1"/>
              <a:t>Kotlin</a:t>
            </a:r>
            <a:r>
              <a:rPr lang="fr-FR" dirty="0"/>
              <a:t> pour que leur application soit acceptée dans le Play Store.</a:t>
            </a:r>
          </a:p>
          <a:p>
            <a:pPr algn="just">
              <a:lnSpc>
                <a:spcPct val="150000"/>
              </a:lnSpc>
            </a:pPr>
            <a:r>
              <a:rPr lang="fr-FR" dirty="0" smtClean="0"/>
              <a:t>Cependant</a:t>
            </a:r>
            <a:r>
              <a:rPr lang="fr-FR" dirty="0"/>
              <a:t>, </a:t>
            </a:r>
            <a:r>
              <a:rPr lang="fr-FR" b="1" dirty="0"/>
              <a:t>Java</a:t>
            </a:r>
            <a:r>
              <a:rPr lang="fr-FR" dirty="0"/>
              <a:t> reste le langage de programmation à usage général pour Android et d'autres plates-formes. Enfin, le niveau de confort du développeur et la stratégie marketing du sponsor détermineront quel langage de programmation est </a:t>
            </a:r>
            <a:r>
              <a:rPr lang="fr-FR" dirty="0" smtClean="0"/>
              <a:t>approprié</a:t>
            </a:r>
            <a:endParaRPr lang="fr-FR" dirty="0"/>
          </a:p>
        </p:txBody>
      </p:sp>
    </p:spTree>
    <p:extLst>
      <p:ext uri="{BB962C8B-B14F-4D97-AF65-F5344CB8AC3E}">
        <p14:creationId xmlns:p14="http://schemas.microsoft.com/office/powerpoint/2010/main" val="2803954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Atelier n° 1 : Environnement de travail</a:t>
            </a:r>
            <a:endParaRPr lang="fr-FR" dirty="0"/>
          </a:p>
        </p:txBody>
      </p:sp>
      <p:pic>
        <p:nvPicPr>
          <p:cNvPr id="4" name="Image 3"/>
          <p:cNvPicPr>
            <a:picLocks noChangeAspect="1"/>
          </p:cNvPicPr>
          <p:nvPr/>
        </p:nvPicPr>
        <p:blipFill>
          <a:blip r:embed="rId2"/>
          <a:stretch>
            <a:fillRect/>
          </a:stretch>
        </p:blipFill>
        <p:spPr>
          <a:xfrm>
            <a:off x="1451579" y="2481263"/>
            <a:ext cx="2682876" cy="1341438"/>
          </a:xfrm>
          <a:prstGeom prst="rect">
            <a:avLst/>
          </a:prstGeom>
        </p:spPr>
      </p:pic>
      <p:pic>
        <p:nvPicPr>
          <p:cNvPr id="1026" name="Picture 2" descr="Eclipse SDK pour Windows - Téléchargez-le gratuitement à partir d'Uptodow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0275" y="2481264"/>
            <a:ext cx="2657475" cy="1341438"/>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p:cNvPicPr>
            <a:picLocks noChangeAspect="1"/>
          </p:cNvPicPr>
          <p:nvPr/>
        </p:nvPicPr>
        <p:blipFill>
          <a:blip r:embed="rId4"/>
          <a:stretch>
            <a:fillRect/>
          </a:stretch>
        </p:blipFill>
        <p:spPr>
          <a:xfrm>
            <a:off x="8349754" y="2481264"/>
            <a:ext cx="2705100" cy="1341438"/>
          </a:xfrm>
          <a:prstGeom prst="rect">
            <a:avLst/>
          </a:prstGeom>
        </p:spPr>
      </p:pic>
      <p:pic>
        <p:nvPicPr>
          <p:cNvPr id="5" name="Image 4"/>
          <p:cNvPicPr>
            <a:picLocks noChangeAspect="1"/>
          </p:cNvPicPr>
          <p:nvPr/>
        </p:nvPicPr>
        <p:blipFill>
          <a:blip r:embed="rId5"/>
          <a:stretch>
            <a:fillRect/>
          </a:stretch>
        </p:blipFill>
        <p:spPr>
          <a:xfrm>
            <a:off x="4740275" y="4136578"/>
            <a:ext cx="2657475" cy="1514475"/>
          </a:xfrm>
          <a:prstGeom prst="rect">
            <a:avLst/>
          </a:prstGeom>
        </p:spPr>
      </p:pic>
    </p:spTree>
    <p:extLst>
      <p:ext uri="{BB962C8B-B14F-4D97-AF65-F5344CB8AC3E}">
        <p14:creationId xmlns:p14="http://schemas.microsoft.com/office/powerpoint/2010/main" val="2141818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Ateliers</a:t>
            </a:r>
            <a:endParaRPr lang="fr-FR" dirty="0"/>
          </a:p>
        </p:txBody>
      </p:sp>
      <p:sp>
        <p:nvSpPr>
          <p:cNvPr id="3" name="Sous-titre 2"/>
          <p:cNvSpPr>
            <a:spLocks noGrp="1"/>
          </p:cNvSpPr>
          <p:nvPr>
            <p:ph type="subTitle" idx="1"/>
          </p:nvPr>
        </p:nvSpPr>
        <p:spPr/>
        <p:txBody>
          <a:bodyPr/>
          <a:lstStyle/>
          <a:p>
            <a:r>
              <a:rPr lang="fr-FR" dirty="0" smtClean="0"/>
              <a:t>Développement Mobile Android</a:t>
            </a:r>
            <a:endParaRPr lang="fr-FR" dirty="0"/>
          </a:p>
        </p:txBody>
      </p:sp>
    </p:spTree>
    <p:extLst>
      <p:ext uri="{BB962C8B-B14F-4D97-AF65-F5344CB8AC3E}">
        <p14:creationId xmlns:p14="http://schemas.microsoft.com/office/powerpoint/2010/main" val="32619370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Atelier N° 1</a:t>
            </a:r>
            <a:endParaRPr lang="fr-FR" dirty="0"/>
          </a:p>
        </p:txBody>
      </p:sp>
      <p:sp>
        <p:nvSpPr>
          <p:cNvPr id="3" name="Espace réservé du contenu 2"/>
          <p:cNvSpPr>
            <a:spLocks noGrp="1"/>
          </p:cNvSpPr>
          <p:nvPr>
            <p:ph idx="1"/>
          </p:nvPr>
        </p:nvSpPr>
        <p:spPr/>
        <p:txBody>
          <a:bodyPr>
            <a:normAutofit fontScale="70000" lnSpcReduction="20000"/>
          </a:bodyPr>
          <a:lstStyle/>
          <a:p>
            <a:pPr>
              <a:lnSpc>
                <a:spcPct val="200000"/>
              </a:lnSpc>
            </a:pPr>
            <a:r>
              <a:rPr lang="fr-FR" sz="2800" dirty="0" smtClean="0"/>
              <a:t>Configuration de l’environnement de travail:</a:t>
            </a:r>
          </a:p>
          <a:p>
            <a:pPr lvl="1">
              <a:lnSpc>
                <a:spcPct val="200000"/>
              </a:lnSpc>
            </a:pPr>
            <a:r>
              <a:rPr lang="fr-FR" sz="2400" dirty="0" smtClean="0"/>
              <a:t>Installation Android Studio,</a:t>
            </a:r>
          </a:p>
          <a:p>
            <a:pPr lvl="1">
              <a:lnSpc>
                <a:spcPct val="200000"/>
              </a:lnSpc>
            </a:pPr>
            <a:r>
              <a:rPr lang="fr-FR" sz="2400" dirty="0" smtClean="0"/>
              <a:t>Installation SDK</a:t>
            </a:r>
          </a:p>
          <a:p>
            <a:pPr lvl="1">
              <a:lnSpc>
                <a:spcPct val="200000"/>
              </a:lnSpc>
            </a:pPr>
            <a:r>
              <a:rPr lang="fr-FR" sz="2400" dirty="0" smtClean="0"/>
              <a:t>Installation Emulateur</a:t>
            </a:r>
          </a:p>
          <a:p>
            <a:pPr lvl="2">
              <a:lnSpc>
                <a:spcPct val="200000"/>
              </a:lnSpc>
            </a:pPr>
            <a:r>
              <a:rPr lang="fr-FR" sz="2200" dirty="0" smtClean="0"/>
              <a:t>Intégrer à Android Studio</a:t>
            </a:r>
          </a:p>
          <a:p>
            <a:pPr lvl="2">
              <a:lnSpc>
                <a:spcPct val="200000"/>
              </a:lnSpc>
            </a:pPr>
            <a:r>
              <a:rPr lang="fr-FR" sz="2200" dirty="0" smtClean="0"/>
              <a:t>Externe : </a:t>
            </a:r>
            <a:r>
              <a:rPr lang="fr-FR" sz="2200" dirty="0" err="1" smtClean="0"/>
              <a:t>Nox</a:t>
            </a:r>
            <a:r>
              <a:rPr lang="fr-FR" sz="2200" dirty="0"/>
              <a:t> : </a:t>
            </a:r>
            <a:r>
              <a:rPr lang="fr-FR" sz="2300" b="1" dirty="0">
                <a:solidFill>
                  <a:srgbClr val="0070C0"/>
                </a:solidFill>
              </a:rPr>
              <a:t>https://www.bignox.com/</a:t>
            </a:r>
            <a:endParaRPr lang="fr-FR" sz="2300" b="1" dirty="0" smtClean="0">
              <a:solidFill>
                <a:srgbClr val="0070C0"/>
              </a:solidFill>
            </a:endParaRPr>
          </a:p>
          <a:p>
            <a:pPr lvl="2">
              <a:lnSpc>
                <a:spcPct val="200000"/>
              </a:lnSpc>
            </a:pPr>
            <a:r>
              <a:rPr lang="fr-FR" sz="2200" dirty="0" smtClean="0"/>
              <a:t>Physique votre Smart Phone</a:t>
            </a:r>
            <a:endParaRPr lang="fr-FR" sz="2200" dirty="0"/>
          </a:p>
        </p:txBody>
      </p:sp>
    </p:spTree>
    <p:extLst>
      <p:ext uri="{BB962C8B-B14F-4D97-AF65-F5344CB8AC3E}">
        <p14:creationId xmlns:p14="http://schemas.microsoft.com/office/powerpoint/2010/main" val="35954438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848" y="484632"/>
            <a:ext cx="10058400" cy="429768"/>
          </a:xfrm>
        </p:spPr>
        <p:txBody>
          <a:bodyPr>
            <a:normAutofit fontScale="90000"/>
          </a:bodyPr>
          <a:lstStyle/>
          <a:p>
            <a:r>
              <a:rPr lang="fr-FR" dirty="0" smtClean="0"/>
              <a:t>Atelier N° 2</a:t>
            </a:r>
            <a:endParaRPr lang="fr-FR" dirty="0"/>
          </a:p>
        </p:txBody>
      </p:sp>
      <p:sp>
        <p:nvSpPr>
          <p:cNvPr id="3" name="Espace réservé du contenu 2"/>
          <p:cNvSpPr>
            <a:spLocks noGrp="1"/>
          </p:cNvSpPr>
          <p:nvPr>
            <p:ph idx="1"/>
          </p:nvPr>
        </p:nvSpPr>
        <p:spPr>
          <a:xfrm>
            <a:off x="1069848" y="1298448"/>
            <a:ext cx="10058400" cy="4050792"/>
          </a:xfrm>
        </p:spPr>
        <p:txBody>
          <a:bodyPr>
            <a:noAutofit/>
          </a:bodyPr>
          <a:lstStyle/>
          <a:p>
            <a:pPr>
              <a:lnSpc>
                <a:spcPct val="300000"/>
              </a:lnSpc>
            </a:pPr>
            <a:r>
              <a:rPr lang="fr-FR" sz="2800" b="1" dirty="0" smtClean="0"/>
              <a:t>Mise en place de l’émulateur:</a:t>
            </a:r>
          </a:p>
          <a:p>
            <a:pPr lvl="1">
              <a:lnSpc>
                <a:spcPct val="300000"/>
              </a:lnSpc>
            </a:pPr>
            <a:r>
              <a:rPr lang="fr-FR" sz="2400" b="1" dirty="0" smtClean="0"/>
              <a:t>Par Android Studio</a:t>
            </a:r>
          </a:p>
          <a:p>
            <a:pPr lvl="1">
              <a:lnSpc>
                <a:spcPct val="300000"/>
              </a:lnSpc>
            </a:pPr>
            <a:r>
              <a:rPr lang="fr-FR" sz="2400" b="1" dirty="0" smtClean="0"/>
              <a:t>Par NOX</a:t>
            </a:r>
          </a:p>
          <a:p>
            <a:pPr lvl="1">
              <a:lnSpc>
                <a:spcPct val="300000"/>
              </a:lnSpc>
            </a:pPr>
            <a:r>
              <a:rPr lang="fr-FR" sz="2400" b="1" dirty="0" smtClean="0"/>
              <a:t>Par votre Smart phone</a:t>
            </a:r>
            <a:endParaRPr lang="fr-FR" sz="2400" b="1" dirty="0"/>
          </a:p>
        </p:txBody>
      </p:sp>
    </p:spTree>
    <p:extLst>
      <p:ext uri="{BB962C8B-B14F-4D97-AF65-F5344CB8AC3E}">
        <p14:creationId xmlns:p14="http://schemas.microsoft.com/office/powerpoint/2010/main" val="14296078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848" y="484632"/>
            <a:ext cx="10058400" cy="560397"/>
          </a:xfrm>
        </p:spPr>
        <p:txBody>
          <a:bodyPr>
            <a:normAutofit fontScale="90000"/>
          </a:bodyPr>
          <a:lstStyle/>
          <a:p>
            <a:r>
              <a:rPr lang="fr-FR" dirty="0" smtClean="0"/>
              <a:t>Atelier N° 3</a:t>
            </a:r>
            <a:endParaRPr lang="fr-FR" dirty="0"/>
          </a:p>
        </p:txBody>
      </p:sp>
      <p:sp>
        <p:nvSpPr>
          <p:cNvPr id="3" name="Espace réservé du contenu 2"/>
          <p:cNvSpPr>
            <a:spLocks noGrp="1"/>
          </p:cNvSpPr>
          <p:nvPr>
            <p:ph idx="1"/>
          </p:nvPr>
        </p:nvSpPr>
        <p:spPr>
          <a:xfrm>
            <a:off x="1069848" y="1416013"/>
            <a:ext cx="10058400" cy="4050792"/>
          </a:xfrm>
        </p:spPr>
        <p:txBody>
          <a:bodyPr/>
          <a:lstStyle/>
          <a:p>
            <a:pPr>
              <a:lnSpc>
                <a:spcPct val="300000"/>
              </a:lnSpc>
            </a:pPr>
            <a:r>
              <a:rPr lang="fr-FR" dirty="0" smtClean="0"/>
              <a:t>Créer une nouvelle Application à la base d’une activité vierge</a:t>
            </a:r>
          </a:p>
          <a:p>
            <a:pPr lvl="1">
              <a:lnSpc>
                <a:spcPct val="300000"/>
              </a:lnSpc>
            </a:pPr>
            <a:r>
              <a:rPr lang="fr-FR" dirty="0" err="1" smtClean="0"/>
              <a:t>NameApp</a:t>
            </a:r>
            <a:r>
              <a:rPr lang="fr-FR" dirty="0" smtClean="0"/>
              <a:t> : </a:t>
            </a:r>
            <a:r>
              <a:rPr lang="fr-FR" b="1" dirty="0" err="1" smtClean="0"/>
              <a:t>MyFirstApp</a:t>
            </a:r>
            <a:endParaRPr lang="fr-FR" b="1" dirty="0" smtClean="0"/>
          </a:p>
          <a:p>
            <a:pPr lvl="1">
              <a:lnSpc>
                <a:spcPct val="300000"/>
              </a:lnSpc>
            </a:pPr>
            <a:r>
              <a:rPr lang="fr-FR" dirty="0" err="1" smtClean="0"/>
              <a:t>TextApp</a:t>
            </a:r>
            <a:r>
              <a:rPr lang="fr-FR" dirty="0" smtClean="0"/>
              <a:t> : </a:t>
            </a:r>
            <a:r>
              <a:rPr lang="fr-FR" b="1" dirty="0" err="1" smtClean="0"/>
              <a:t>Suptech</a:t>
            </a:r>
            <a:endParaRPr lang="fr-FR" b="1" dirty="0" smtClean="0"/>
          </a:p>
          <a:p>
            <a:pPr>
              <a:lnSpc>
                <a:spcPct val="300000"/>
              </a:lnSpc>
            </a:pPr>
            <a:r>
              <a:rPr lang="fr-FR" dirty="0" smtClean="0"/>
              <a:t>Exécuter l’application sous votre émulateur</a:t>
            </a:r>
            <a:endParaRPr lang="fr-FR" dirty="0"/>
          </a:p>
        </p:txBody>
      </p:sp>
    </p:spTree>
    <p:extLst>
      <p:ext uri="{BB962C8B-B14F-4D97-AF65-F5344CB8AC3E}">
        <p14:creationId xmlns:p14="http://schemas.microsoft.com/office/powerpoint/2010/main" val="28943700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Atelier N° 4</a:t>
            </a:r>
            <a:endParaRPr lang="fr-FR" dirty="0"/>
          </a:p>
        </p:txBody>
      </p:sp>
      <p:sp>
        <p:nvSpPr>
          <p:cNvPr id="3" name="Espace réservé du contenu 2"/>
          <p:cNvSpPr>
            <a:spLocks noGrp="1"/>
          </p:cNvSpPr>
          <p:nvPr>
            <p:ph idx="1"/>
          </p:nvPr>
        </p:nvSpPr>
        <p:spPr/>
        <p:txBody>
          <a:bodyPr/>
          <a:lstStyle/>
          <a:p>
            <a:r>
              <a:rPr lang="fr-FR" dirty="0" smtClean="0"/>
              <a:t>Customiser l’application :</a:t>
            </a:r>
          </a:p>
          <a:p>
            <a:pPr lvl="1"/>
            <a:r>
              <a:rPr lang="fr-FR" dirty="0" smtClean="0"/>
              <a:t>En terme de couleurs, de style et </a:t>
            </a:r>
            <a:r>
              <a:rPr lang="fr-FR" dirty="0" err="1" smtClean="0"/>
              <a:t>layout</a:t>
            </a:r>
            <a:endParaRPr lang="fr-FR" dirty="0"/>
          </a:p>
        </p:txBody>
      </p:sp>
    </p:spTree>
    <p:extLst>
      <p:ext uri="{BB962C8B-B14F-4D97-AF65-F5344CB8AC3E}">
        <p14:creationId xmlns:p14="http://schemas.microsoft.com/office/powerpoint/2010/main" val="16939615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Atelier 5</a:t>
            </a:r>
            <a:endParaRPr lang="fr-FR" dirty="0"/>
          </a:p>
        </p:txBody>
      </p:sp>
      <p:sp>
        <p:nvSpPr>
          <p:cNvPr id="3" name="Espace réservé du contenu 2"/>
          <p:cNvSpPr>
            <a:spLocks noGrp="1"/>
          </p:cNvSpPr>
          <p:nvPr>
            <p:ph idx="1"/>
          </p:nvPr>
        </p:nvSpPr>
        <p:spPr/>
        <p:txBody>
          <a:bodyPr>
            <a:normAutofit/>
          </a:bodyPr>
          <a:lstStyle/>
          <a:p>
            <a:pPr>
              <a:lnSpc>
                <a:spcPct val="300000"/>
              </a:lnSpc>
            </a:pPr>
            <a:r>
              <a:rPr lang="fr-FR" sz="2400" dirty="0" smtClean="0"/>
              <a:t>Ajouter un bouton </a:t>
            </a:r>
            <a:r>
              <a:rPr lang="fr-FR" sz="2400" b="1" dirty="0" err="1" smtClean="0"/>
              <a:t>MyButton</a:t>
            </a:r>
            <a:endParaRPr lang="fr-FR" sz="2400" b="1" dirty="0" smtClean="0"/>
          </a:p>
          <a:p>
            <a:pPr lvl="1">
              <a:lnSpc>
                <a:spcPct val="300000"/>
              </a:lnSpc>
            </a:pPr>
            <a:r>
              <a:rPr lang="fr-FR" sz="2000" dirty="0" smtClean="0"/>
              <a:t>Affecter une action au </a:t>
            </a:r>
            <a:r>
              <a:rPr lang="fr-FR" sz="2000" b="1" dirty="0" err="1" smtClean="0"/>
              <a:t>MyButton</a:t>
            </a:r>
            <a:r>
              <a:rPr lang="fr-FR" sz="2000" dirty="0" smtClean="0"/>
              <a:t> afin d’afficher le message </a:t>
            </a:r>
            <a:r>
              <a:rPr lang="fr-FR" sz="2000" b="1" dirty="0" err="1" smtClean="0"/>
              <a:t>TestAction</a:t>
            </a:r>
            <a:endParaRPr lang="fr-FR" sz="2000" b="1" dirty="0"/>
          </a:p>
        </p:txBody>
      </p:sp>
    </p:spTree>
    <p:extLst>
      <p:ext uri="{BB962C8B-B14F-4D97-AF65-F5344CB8AC3E}">
        <p14:creationId xmlns:p14="http://schemas.microsoft.com/office/powerpoint/2010/main" val="1750445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592925" y="174405"/>
            <a:ext cx="8911687" cy="710015"/>
          </a:xfrm>
        </p:spPr>
        <p:txBody>
          <a:bodyPr>
            <a:normAutofit fontScale="90000"/>
          </a:bodyPr>
          <a:lstStyle/>
          <a:p>
            <a:pPr algn="ctr"/>
            <a:r>
              <a:rPr lang="fr-FR" dirty="0" smtClean="0"/>
              <a:t>Nouveautés Android 15</a:t>
            </a:r>
            <a:endParaRPr lang="fr-FR" dirty="0"/>
          </a:p>
        </p:txBody>
      </p:sp>
      <p:sp>
        <p:nvSpPr>
          <p:cNvPr id="3" name="Espace réservé du contenu 2"/>
          <p:cNvSpPr>
            <a:spLocks noGrp="1"/>
          </p:cNvSpPr>
          <p:nvPr>
            <p:ph idx="1"/>
          </p:nvPr>
        </p:nvSpPr>
        <p:spPr>
          <a:xfrm>
            <a:off x="517151" y="726765"/>
            <a:ext cx="11267602" cy="5797734"/>
          </a:xfrm>
        </p:spPr>
        <p:txBody>
          <a:bodyPr>
            <a:noAutofit/>
          </a:bodyPr>
          <a:lstStyle/>
          <a:p>
            <a:pPr>
              <a:lnSpc>
                <a:spcPct val="200000"/>
              </a:lnSpc>
            </a:pPr>
            <a:r>
              <a:rPr lang="fr-FR" sz="2000" b="1" dirty="0">
                <a:solidFill>
                  <a:srgbClr val="FF0000"/>
                </a:solidFill>
              </a:rPr>
              <a:t>Espace privé </a:t>
            </a:r>
            <a:r>
              <a:rPr lang="fr-FR" sz="2000" dirty="0"/>
              <a:t>: un espace sécurisé pour stocker des applications et des données sensibles, accessible uniquement après authentification</a:t>
            </a:r>
            <a:r>
              <a:rPr lang="fr-FR" sz="2000" dirty="0" smtClean="0"/>
              <a:t>.</a:t>
            </a:r>
          </a:p>
          <a:p>
            <a:pPr>
              <a:lnSpc>
                <a:spcPct val="150000"/>
              </a:lnSpc>
            </a:pPr>
            <a:r>
              <a:rPr lang="fr-FR" sz="2000" b="1" dirty="0">
                <a:solidFill>
                  <a:srgbClr val="FF0000"/>
                </a:solidFill>
              </a:rPr>
              <a:t>Améliorations de la multitâche </a:t>
            </a:r>
            <a:r>
              <a:rPr lang="fr-FR" sz="2000" dirty="0"/>
              <a:t>: optimisation de l'expérience multitâche sur les tablettes et les appareils à grand écran, avec la possibilité d'épingler la barre des tâches et de sauvegarder des combinaisons d'applications en écran partagé</a:t>
            </a:r>
            <a:r>
              <a:rPr lang="fr-FR" sz="2000" dirty="0" smtClean="0"/>
              <a:t>.</a:t>
            </a:r>
          </a:p>
          <a:p>
            <a:pPr>
              <a:lnSpc>
                <a:spcPct val="200000"/>
              </a:lnSpc>
            </a:pPr>
            <a:r>
              <a:rPr lang="fr-FR" sz="2000" b="1" dirty="0">
                <a:solidFill>
                  <a:srgbClr val="FF0000"/>
                </a:solidFill>
              </a:rPr>
              <a:t>Enregistrement partiel de l'écran </a:t>
            </a:r>
            <a:r>
              <a:rPr lang="fr-FR" sz="2000" dirty="0"/>
              <a:t>: capacité d'enregistrer ou de partager uniquement une partie spécifique de l'écran, préservant ainsi la confidentialité des autres contenus</a:t>
            </a:r>
            <a:r>
              <a:rPr lang="fr-FR" sz="2000" dirty="0" smtClean="0"/>
              <a:t>.</a:t>
            </a:r>
          </a:p>
          <a:p>
            <a:pPr>
              <a:lnSpc>
                <a:spcPct val="200000"/>
              </a:lnSpc>
            </a:pPr>
            <a:r>
              <a:rPr lang="fr-FR" sz="2000" b="1" dirty="0">
                <a:solidFill>
                  <a:srgbClr val="FF0000"/>
                </a:solidFill>
              </a:rPr>
              <a:t>Messagerie par satellite : </a:t>
            </a:r>
            <a:r>
              <a:rPr lang="fr-FR" sz="2000" dirty="0"/>
              <a:t>prise en charge de la messagerie via des réseaux satellites pour les SMS, MMS et RCS, améliorant la connectivité dans les zones sans couverture réseau traditionnelle.</a:t>
            </a:r>
          </a:p>
        </p:txBody>
      </p:sp>
    </p:spTree>
    <p:extLst>
      <p:ext uri="{BB962C8B-B14F-4D97-AF65-F5344CB8AC3E}">
        <p14:creationId xmlns:p14="http://schemas.microsoft.com/office/powerpoint/2010/main" val="3844495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La syntaxe </a:t>
            </a:r>
            <a:r>
              <a:rPr lang="fr-FR" dirty="0" err="1" smtClean="0"/>
              <a:t>kotlin</a:t>
            </a:r>
            <a:endParaRPr lang="fr-FR" dirty="0"/>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1381556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lstStyle/>
          <a:p>
            <a:r>
              <a:rPr lang="fr-FR" dirty="0" err="1" smtClean="0"/>
              <a:t>Kotlin</a:t>
            </a:r>
            <a:endParaRPr lang="fr-FR" dirty="0"/>
          </a:p>
        </p:txBody>
      </p:sp>
      <p:sp>
        <p:nvSpPr>
          <p:cNvPr id="5" name="Sous-titre 4"/>
          <p:cNvSpPr>
            <a:spLocks noGrp="1"/>
          </p:cNvSpPr>
          <p:nvPr>
            <p:ph type="subTitle" idx="1"/>
          </p:nvPr>
        </p:nvSpPr>
        <p:spPr/>
        <p:txBody>
          <a:bodyPr/>
          <a:lstStyle/>
          <a:p>
            <a:r>
              <a:rPr lang="fr-FR" dirty="0" smtClean="0"/>
              <a:t>Les fonctions</a:t>
            </a:r>
            <a:endParaRPr lang="fr-FR" dirty="0"/>
          </a:p>
        </p:txBody>
      </p:sp>
    </p:spTree>
    <p:extLst>
      <p:ext uri="{BB962C8B-B14F-4D97-AF65-F5344CB8AC3E}">
        <p14:creationId xmlns:p14="http://schemas.microsoft.com/office/powerpoint/2010/main" val="3440286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Fonction sans valeur de retour ni paramètre</a:t>
            </a:r>
          </a:p>
        </p:txBody>
      </p:sp>
      <p:sp>
        <p:nvSpPr>
          <p:cNvPr id="3" name="Espace réservé du contenu 2"/>
          <p:cNvSpPr>
            <a:spLocks noGrp="1"/>
          </p:cNvSpPr>
          <p:nvPr>
            <p:ph idx="1"/>
          </p:nvPr>
        </p:nvSpPr>
        <p:spPr/>
        <p:txBody>
          <a:bodyPr/>
          <a:lstStyle/>
          <a:p>
            <a:r>
              <a:rPr lang="fr-FR" dirty="0"/>
              <a:t>on utilise le mot-clé fun et c’est le premier mot de la définition de fonction</a:t>
            </a:r>
          </a:p>
        </p:txBody>
      </p:sp>
      <p:pic>
        <p:nvPicPr>
          <p:cNvPr id="4" name="Image 3"/>
          <p:cNvPicPr>
            <a:picLocks noChangeAspect="1"/>
          </p:cNvPicPr>
          <p:nvPr/>
        </p:nvPicPr>
        <p:blipFill>
          <a:blip r:embed="rId2"/>
          <a:stretch>
            <a:fillRect/>
          </a:stretch>
        </p:blipFill>
        <p:spPr>
          <a:xfrm>
            <a:off x="2833413" y="2845675"/>
            <a:ext cx="5918200" cy="2951745"/>
          </a:xfrm>
          <a:prstGeom prst="rect">
            <a:avLst/>
          </a:prstGeom>
        </p:spPr>
      </p:pic>
    </p:spTree>
    <p:extLst>
      <p:ext uri="{BB962C8B-B14F-4D97-AF65-F5344CB8AC3E}">
        <p14:creationId xmlns:p14="http://schemas.microsoft.com/office/powerpoint/2010/main" val="9532104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Fonction sans valeur de retour mais avec paramètre</a:t>
            </a:r>
          </a:p>
        </p:txBody>
      </p:sp>
      <p:sp>
        <p:nvSpPr>
          <p:cNvPr id="3" name="Espace réservé du contenu 2"/>
          <p:cNvSpPr>
            <a:spLocks noGrp="1"/>
          </p:cNvSpPr>
          <p:nvPr>
            <p:ph idx="1"/>
          </p:nvPr>
        </p:nvSpPr>
        <p:spPr/>
        <p:txBody>
          <a:bodyPr/>
          <a:lstStyle/>
          <a:p>
            <a:pPr algn="justLow">
              <a:lnSpc>
                <a:spcPct val="150000"/>
              </a:lnSpc>
            </a:pPr>
            <a:r>
              <a:rPr lang="fr-FR" dirty="0"/>
              <a:t>pour chaque paramètre de la fonction, il faut faire attention à préciser sous la forme nom: </a:t>
            </a:r>
            <a:r>
              <a:rPr lang="fr-FR" dirty="0" smtClean="0"/>
              <a:t>type:</a:t>
            </a:r>
            <a:endParaRPr lang="fr-FR" dirty="0"/>
          </a:p>
        </p:txBody>
      </p:sp>
      <p:pic>
        <p:nvPicPr>
          <p:cNvPr id="4" name="Image 3"/>
          <p:cNvPicPr>
            <a:picLocks noChangeAspect="1"/>
          </p:cNvPicPr>
          <p:nvPr/>
        </p:nvPicPr>
        <p:blipFill>
          <a:blip r:embed="rId2"/>
          <a:stretch>
            <a:fillRect/>
          </a:stretch>
        </p:blipFill>
        <p:spPr>
          <a:xfrm>
            <a:off x="2935944" y="3394327"/>
            <a:ext cx="6659563" cy="2777873"/>
          </a:xfrm>
          <a:prstGeom prst="rect">
            <a:avLst/>
          </a:prstGeom>
        </p:spPr>
      </p:pic>
    </p:spTree>
    <p:extLst>
      <p:ext uri="{BB962C8B-B14F-4D97-AF65-F5344CB8AC3E}">
        <p14:creationId xmlns:p14="http://schemas.microsoft.com/office/powerpoint/2010/main" val="22008280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Fonction avec un paramètre ayant une valeur par défaut</a:t>
            </a:r>
          </a:p>
        </p:txBody>
      </p:sp>
      <p:sp>
        <p:nvSpPr>
          <p:cNvPr id="3" name="Espace réservé du contenu 2"/>
          <p:cNvSpPr>
            <a:spLocks noGrp="1"/>
          </p:cNvSpPr>
          <p:nvPr>
            <p:ph idx="1"/>
          </p:nvPr>
        </p:nvSpPr>
        <p:spPr/>
        <p:txBody>
          <a:bodyPr/>
          <a:lstStyle/>
          <a:p>
            <a:pPr algn="just">
              <a:lnSpc>
                <a:spcPct val="150000"/>
              </a:lnSpc>
            </a:pPr>
            <a:r>
              <a:rPr lang="fr-FR" dirty="0"/>
              <a:t>En fait, on peut définir autant de paramètre avec valeur par défaut que souhaité (même si le nombre de paramètres d’une fonction doit toujours rester raisonnable) mais il faut veiller à toujours les placer en dernier dans la liste des paramètre.</a:t>
            </a:r>
          </a:p>
        </p:txBody>
      </p:sp>
      <p:pic>
        <p:nvPicPr>
          <p:cNvPr id="4" name="Image 3"/>
          <p:cNvPicPr>
            <a:picLocks noChangeAspect="1"/>
          </p:cNvPicPr>
          <p:nvPr/>
        </p:nvPicPr>
        <p:blipFill>
          <a:blip r:embed="rId2"/>
          <a:stretch>
            <a:fillRect/>
          </a:stretch>
        </p:blipFill>
        <p:spPr>
          <a:xfrm>
            <a:off x="3171946" y="3627882"/>
            <a:ext cx="5854204" cy="2571750"/>
          </a:xfrm>
          <a:prstGeom prst="rect">
            <a:avLst/>
          </a:prstGeom>
        </p:spPr>
      </p:pic>
    </p:spTree>
    <p:extLst>
      <p:ext uri="{BB962C8B-B14F-4D97-AF65-F5344CB8AC3E}">
        <p14:creationId xmlns:p14="http://schemas.microsoft.com/office/powerpoint/2010/main" val="16323612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Fonction avec une valeur de retour</a:t>
            </a:r>
          </a:p>
        </p:txBody>
      </p:sp>
      <p:sp>
        <p:nvSpPr>
          <p:cNvPr id="3" name="Espace réservé du contenu 2"/>
          <p:cNvSpPr>
            <a:spLocks noGrp="1"/>
          </p:cNvSpPr>
          <p:nvPr>
            <p:ph idx="1"/>
          </p:nvPr>
        </p:nvSpPr>
        <p:spPr>
          <a:xfrm>
            <a:off x="1426179" y="1749032"/>
            <a:ext cx="9603275" cy="4620237"/>
          </a:xfrm>
        </p:spPr>
        <p:txBody>
          <a:bodyPr>
            <a:noAutofit/>
          </a:bodyPr>
          <a:lstStyle/>
          <a:p>
            <a:pPr algn="just">
              <a:lnSpc>
                <a:spcPct val="200000"/>
              </a:lnSpc>
            </a:pPr>
            <a:r>
              <a:rPr lang="fr-FR" sz="1800" dirty="0"/>
              <a:t>Dans ce cas, il faut préciser le type de valeur de retour dans la signature de la fonction (c’est le type de retour associé aux éventuels paramètres de la fonction</a:t>
            </a:r>
            <a:r>
              <a:rPr lang="fr-FR" sz="1800" dirty="0" smtClean="0"/>
              <a:t>).</a:t>
            </a:r>
          </a:p>
          <a:p>
            <a:pPr algn="just">
              <a:lnSpc>
                <a:spcPct val="200000"/>
              </a:lnSpc>
            </a:pPr>
            <a:endParaRPr lang="fr-FR" sz="1800" dirty="0"/>
          </a:p>
          <a:p>
            <a:pPr algn="just">
              <a:lnSpc>
                <a:spcPct val="200000"/>
              </a:lnSpc>
            </a:pPr>
            <a:endParaRPr lang="fr-FR" sz="1800" dirty="0" smtClean="0"/>
          </a:p>
          <a:p>
            <a:pPr algn="just">
              <a:lnSpc>
                <a:spcPct val="200000"/>
              </a:lnSpc>
            </a:pPr>
            <a:endParaRPr lang="fr-FR" sz="1800" dirty="0"/>
          </a:p>
          <a:p>
            <a:pPr algn="just">
              <a:lnSpc>
                <a:spcPct val="200000"/>
              </a:lnSpc>
            </a:pPr>
            <a:r>
              <a:rPr lang="fr-FR" sz="1800" dirty="0" smtClean="0"/>
              <a:t>pour </a:t>
            </a:r>
            <a:r>
              <a:rPr lang="fr-FR" sz="1800" dirty="0"/>
              <a:t>une fonction sans valeur de retour, on peut très bien préciser le type </a:t>
            </a:r>
            <a:r>
              <a:rPr lang="fr-FR" sz="1800" b="1" dirty="0"/>
              <a:t>Unit</a:t>
            </a:r>
            <a:r>
              <a:rPr lang="fr-FR" sz="1800" dirty="0"/>
              <a:t>, équivalent de </a:t>
            </a:r>
            <a:r>
              <a:rPr lang="fr-FR" sz="1800" b="1" dirty="0" err="1"/>
              <a:t>void</a:t>
            </a:r>
            <a:r>
              <a:rPr lang="fr-FR" sz="1800" dirty="0"/>
              <a:t> en Java/C++,</a:t>
            </a:r>
          </a:p>
        </p:txBody>
      </p:sp>
      <p:pic>
        <p:nvPicPr>
          <p:cNvPr id="4" name="Image 3"/>
          <p:cNvPicPr>
            <a:picLocks noChangeAspect="1"/>
          </p:cNvPicPr>
          <p:nvPr/>
        </p:nvPicPr>
        <p:blipFill>
          <a:blip r:embed="rId2"/>
          <a:stretch>
            <a:fillRect/>
          </a:stretch>
        </p:blipFill>
        <p:spPr>
          <a:xfrm>
            <a:off x="3145139" y="3092362"/>
            <a:ext cx="6165354" cy="1933575"/>
          </a:xfrm>
          <a:prstGeom prst="rect">
            <a:avLst/>
          </a:prstGeom>
        </p:spPr>
      </p:pic>
    </p:spTree>
    <p:extLst>
      <p:ext uri="{BB962C8B-B14F-4D97-AF65-F5344CB8AC3E}">
        <p14:creationId xmlns:p14="http://schemas.microsoft.com/office/powerpoint/2010/main" val="83159242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La valeur de retour est une simple expression</a:t>
            </a:r>
          </a:p>
        </p:txBody>
      </p:sp>
      <p:sp>
        <p:nvSpPr>
          <p:cNvPr id="3" name="Espace réservé du contenu 2"/>
          <p:cNvSpPr>
            <a:spLocks noGrp="1"/>
          </p:cNvSpPr>
          <p:nvPr>
            <p:ph idx="1"/>
          </p:nvPr>
        </p:nvSpPr>
        <p:spPr/>
        <p:txBody>
          <a:bodyPr/>
          <a:lstStyle/>
          <a:p>
            <a:r>
              <a:rPr lang="fr-FR" dirty="0"/>
              <a:t>Si la valeur de retour est une expression, alors on peut utiliser la syntaxe simplifiée</a:t>
            </a:r>
          </a:p>
        </p:txBody>
      </p:sp>
      <p:pic>
        <p:nvPicPr>
          <p:cNvPr id="4" name="Image 3"/>
          <p:cNvPicPr>
            <a:picLocks noChangeAspect="1"/>
          </p:cNvPicPr>
          <p:nvPr/>
        </p:nvPicPr>
        <p:blipFill>
          <a:blip r:embed="rId2"/>
          <a:stretch>
            <a:fillRect/>
          </a:stretch>
        </p:blipFill>
        <p:spPr>
          <a:xfrm>
            <a:off x="3155950" y="2744787"/>
            <a:ext cx="6534156" cy="544513"/>
          </a:xfrm>
          <a:prstGeom prst="rect">
            <a:avLst/>
          </a:prstGeom>
        </p:spPr>
      </p:pic>
    </p:spTree>
    <p:extLst>
      <p:ext uri="{BB962C8B-B14F-4D97-AF65-F5344CB8AC3E}">
        <p14:creationId xmlns:p14="http://schemas.microsoft.com/office/powerpoint/2010/main" val="319668085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Appel avec un ordre de paramètres différent</a:t>
            </a:r>
          </a:p>
        </p:txBody>
      </p:sp>
      <p:sp>
        <p:nvSpPr>
          <p:cNvPr id="3" name="Espace réservé du contenu 2"/>
          <p:cNvSpPr>
            <a:spLocks noGrp="1"/>
          </p:cNvSpPr>
          <p:nvPr>
            <p:ph idx="1"/>
          </p:nvPr>
        </p:nvSpPr>
        <p:spPr/>
        <p:txBody>
          <a:bodyPr>
            <a:normAutofit fontScale="92500"/>
          </a:bodyPr>
          <a:lstStyle/>
          <a:p>
            <a:pPr>
              <a:lnSpc>
                <a:spcPct val="150000"/>
              </a:lnSpc>
            </a:pPr>
            <a:r>
              <a:rPr lang="fr-FR" dirty="0"/>
              <a:t>Rien ne nous empêche d’appeler une fonction avec un ordre de paramètres </a:t>
            </a:r>
            <a:r>
              <a:rPr lang="fr-FR" dirty="0" smtClean="0"/>
              <a:t>différent</a:t>
            </a:r>
          </a:p>
          <a:p>
            <a:pPr>
              <a:lnSpc>
                <a:spcPct val="150000"/>
              </a:lnSpc>
            </a:pPr>
            <a:endParaRPr lang="fr-FR" dirty="0"/>
          </a:p>
          <a:p>
            <a:pPr>
              <a:lnSpc>
                <a:spcPct val="150000"/>
              </a:lnSpc>
            </a:pPr>
            <a:endParaRPr lang="fr-FR" dirty="0" smtClean="0"/>
          </a:p>
          <a:p>
            <a:pPr>
              <a:lnSpc>
                <a:spcPct val="150000"/>
              </a:lnSpc>
            </a:pPr>
            <a:endParaRPr lang="fr-FR" dirty="0"/>
          </a:p>
          <a:p>
            <a:pPr>
              <a:lnSpc>
                <a:spcPct val="150000"/>
              </a:lnSpc>
            </a:pPr>
            <a:endParaRPr lang="fr-FR" dirty="0" smtClean="0"/>
          </a:p>
          <a:p>
            <a:pPr>
              <a:lnSpc>
                <a:spcPct val="150000"/>
              </a:lnSpc>
            </a:pPr>
            <a:endParaRPr lang="fr-FR" dirty="0"/>
          </a:p>
          <a:p>
            <a:pPr>
              <a:lnSpc>
                <a:spcPct val="150000"/>
              </a:lnSpc>
            </a:pPr>
            <a:r>
              <a:rPr lang="fr-FR" dirty="0"/>
              <a:t>Vous pouvez remarquer l’inversion des paramètres de l’appel à la fonction soustraire.</a:t>
            </a:r>
          </a:p>
        </p:txBody>
      </p:sp>
      <p:pic>
        <p:nvPicPr>
          <p:cNvPr id="4" name="Image 3"/>
          <p:cNvPicPr>
            <a:picLocks noChangeAspect="1"/>
          </p:cNvPicPr>
          <p:nvPr/>
        </p:nvPicPr>
        <p:blipFill>
          <a:blip r:embed="rId2"/>
          <a:stretch>
            <a:fillRect/>
          </a:stretch>
        </p:blipFill>
        <p:spPr>
          <a:xfrm>
            <a:off x="1901698" y="2906330"/>
            <a:ext cx="8394700" cy="2101850"/>
          </a:xfrm>
          <a:prstGeom prst="rect">
            <a:avLst/>
          </a:prstGeom>
        </p:spPr>
      </p:pic>
    </p:spTree>
    <p:extLst>
      <p:ext uri="{BB962C8B-B14F-4D97-AF65-F5344CB8AC3E}">
        <p14:creationId xmlns:p14="http://schemas.microsoft.com/office/powerpoint/2010/main" val="32178071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Fonction dans une fonction</a:t>
            </a:r>
          </a:p>
        </p:txBody>
      </p:sp>
      <p:sp>
        <p:nvSpPr>
          <p:cNvPr id="3" name="Espace réservé du contenu 2"/>
          <p:cNvSpPr>
            <a:spLocks noGrp="1"/>
          </p:cNvSpPr>
          <p:nvPr>
            <p:ph idx="1"/>
          </p:nvPr>
        </p:nvSpPr>
        <p:spPr/>
        <p:txBody>
          <a:bodyPr/>
          <a:lstStyle/>
          <a:p>
            <a:r>
              <a:rPr lang="fr-FR" dirty="0"/>
              <a:t>En </a:t>
            </a:r>
            <a:r>
              <a:rPr lang="fr-FR" dirty="0" err="1"/>
              <a:t>Kotlin</a:t>
            </a:r>
            <a:r>
              <a:rPr lang="fr-FR" dirty="0"/>
              <a:t>, il est aussi possible de déclarer une fonction à l’intérieur d’une fonction.</a:t>
            </a:r>
          </a:p>
        </p:txBody>
      </p:sp>
      <p:pic>
        <p:nvPicPr>
          <p:cNvPr id="4" name="Image 3"/>
          <p:cNvPicPr>
            <a:picLocks noChangeAspect="1"/>
          </p:cNvPicPr>
          <p:nvPr/>
        </p:nvPicPr>
        <p:blipFill>
          <a:blip r:embed="rId2"/>
          <a:stretch>
            <a:fillRect/>
          </a:stretch>
        </p:blipFill>
        <p:spPr>
          <a:xfrm>
            <a:off x="3241785" y="2819654"/>
            <a:ext cx="6813550" cy="2654300"/>
          </a:xfrm>
          <a:prstGeom prst="rect">
            <a:avLst/>
          </a:prstGeom>
        </p:spPr>
      </p:pic>
    </p:spTree>
    <p:extLst>
      <p:ext uri="{BB962C8B-B14F-4D97-AF65-F5344CB8AC3E}">
        <p14:creationId xmlns:p14="http://schemas.microsoft.com/office/powerpoint/2010/main" val="38242237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Fonctions </a:t>
            </a:r>
            <a:r>
              <a:rPr lang="fr-FR" dirty="0" err="1"/>
              <a:t>variadiques</a:t>
            </a:r>
            <a:endParaRPr lang="fr-FR" dirty="0"/>
          </a:p>
        </p:txBody>
      </p:sp>
      <p:sp>
        <p:nvSpPr>
          <p:cNvPr id="3" name="Espace réservé du contenu 2"/>
          <p:cNvSpPr>
            <a:spLocks noGrp="1"/>
          </p:cNvSpPr>
          <p:nvPr>
            <p:ph idx="1"/>
          </p:nvPr>
        </p:nvSpPr>
        <p:spPr/>
        <p:txBody>
          <a:bodyPr/>
          <a:lstStyle/>
          <a:p>
            <a:pPr algn="just">
              <a:lnSpc>
                <a:spcPct val="150000"/>
              </a:lnSpc>
            </a:pPr>
            <a:r>
              <a:rPr lang="fr-FR" dirty="0"/>
              <a:t>Il est également possible de définir des fonctions avec un nombre variable </a:t>
            </a:r>
            <a:r>
              <a:rPr lang="fr-FR" dirty="0" smtClean="0"/>
              <a:t>d’arguments.</a:t>
            </a:r>
          </a:p>
          <a:p>
            <a:pPr algn="just"/>
            <a:r>
              <a:rPr lang="fr-FR" dirty="0"/>
              <a:t>En fait grâce au mot-clé </a:t>
            </a:r>
            <a:r>
              <a:rPr lang="fr-FR" b="1" dirty="0" err="1"/>
              <a:t>vararg</a:t>
            </a:r>
            <a:r>
              <a:rPr lang="fr-FR" dirty="0"/>
              <a:t> que le paramètre </a:t>
            </a:r>
            <a:r>
              <a:rPr lang="fr-FR" b="1" dirty="0" err="1"/>
              <a:t>params</a:t>
            </a:r>
            <a:r>
              <a:rPr lang="fr-FR" dirty="0"/>
              <a:t> </a:t>
            </a:r>
            <a:r>
              <a:rPr lang="fr-FR" dirty="0" err="1"/>
              <a:t>accèpte</a:t>
            </a:r>
            <a:r>
              <a:rPr lang="fr-FR" dirty="0"/>
              <a:t> en fait un nombre indéterminé de valeurs. Ainsi </a:t>
            </a:r>
            <a:r>
              <a:rPr lang="fr-FR" b="1" dirty="0" err="1"/>
              <a:t>params</a:t>
            </a:r>
            <a:r>
              <a:rPr lang="fr-FR" dirty="0"/>
              <a:t> sera en quelque sorte un </a:t>
            </a:r>
            <a:r>
              <a:rPr lang="fr-FR" dirty="0" err="1" smtClean="0"/>
              <a:t>Array</a:t>
            </a:r>
            <a:r>
              <a:rPr lang="fr-FR" dirty="0" smtClean="0"/>
              <a:t>&lt;&gt;. </a:t>
            </a:r>
            <a:r>
              <a:rPr lang="fr-FR" dirty="0"/>
              <a:t>La conséquence directe est qu’on ne peut utiliser qu’un paramètre </a:t>
            </a:r>
            <a:r>
              <a:rPr lang="fr-FR" b="1" dirty="0" err="1"/>
              <a:t>variadique</a:t>
            </a:r>
            <a:r>
              <a:rPr lang="fr-FR" dirty="0"/>
              <a:t> par fonction (mais il ne doit pas forcément être déclaré en dernier).</a:t>
            </a:r>
          </a:p>
        </p:txBody>
      </p:sp>
      <p:pic>
        <p:nvPicPr>
          <p:cNvPr id="4" name="Image 3"/>
          <p:cNvPicPr>
            <a:picLocks noChangeAspect="1"/>
          </p:cNvPicPr>
          <p:nvPr/>
        </p:nvPicPr>
        <p:blipFill>
          <a:blip r:embed="rId2"/>
          <a:stretch>
            <a:fillRect/>
          </a:stretch>
        </p:blipFill>
        <p:spPr>
          <a:xfrm>
            <a:off x="2255710" y="4455510"/>
            <a:ext cx="7686675" cy="2146300"/>
          </a:xfrm>
          <a:prstGeom prst="rect">
            <a:avLst/>
          </a:prstGeom>
        </p:spPr>
      </p:pic>
    </p:spTree>
    <p:extLst>
      <p:ext uri="{BB962C8B-B14F-4D97-AF65-F5344CB8AC3E}">
        <p14:creationId xmlns:p14="http://schemas.microsoft.com/office/powerpoint/2010/main" val="28161492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87270" y="0"/>
            <a:ext cx="10515600" cy="1045029"/>
          </a:xfrm>
        </p:spPr>
        <p:txBody>
          <a:bodyPr/>
          <a:lstStyle/>
          <a:p>
            <a:r>
              <a:rPr lang="fr-FR" dirty="0" smtClean="0"/>
              <a:t>Développement Mobile</a:t>
            </a:r>
            <a:endParaRPr lang="fr-FR" dirty="0"/>
          </a:p>
        </p:txBody>
      </p:sp>
      <p:pic>
        <p:nvPicPr>
          <p:cNvPr id="4" name="Image 3"/>
          <p:cNvPicPr>
            <a:picLocks noChangeAspect="1"/>
          </p:cNvPicPr>
          <p:nvPr/>
        </p:nvPicPr>
        <p:blipFill>
          <a:blip r:embed="rId2"/>
          <a:stretch>
            <a:fillRect/>
          </a:stretch>
        </p:blipFill>
        <p:spPr>
          <a:xfrm>
            <a:off x="487270" y="953589"/>
            <a:ext cx="10982325" cy="56170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681232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Codage d’une fonction d’ordre supérieur</a:t>
            </a:r>
          </a:p>
        </p:txBody>
      </p:sp>
      <p:sp>
        <p:nvSpPr>
          <p:cNvPr id="3" name="Espace réservé du contenu 2"/>
          <p:cNvSpPr>
            <a:spLocks noGrp="1"/>
          </p:cNvSpPr>
          <p:nvPr>
            <p:ph idx="1"/>
          </p:nvPr>
        </p:nvSpPr>
        <p:spPr/>
        <p:txBody>
          <a:bodyPr/>
          <a:lstStyle/>
          <a:p>
            <a:pPr algn="just">
              <a:lnSpc>
                <a:spcPct val="150000"/>
              </a:lnSpc>
            </a:pPr>
            <a:r>
              <a:rPr lang="fr-FR" dirty="0"/>
              <a:t>Je souhaite par exemple effectuer un calcul entre deux nombres, mais je veux, dans ma fonction de calcul, laisser à l’utilisateur le soin de préciser le calcul à effectuer.</a:t>
            </a:r>
          </a:p>
        </p:txBody>
      </p:sp>
      <p:pic>
        <p:nvPicPr>
          <p:cNvPr id="4" name="Image 3"/>
          <p:cNvPicPr>
            <a:picLocks noChangeAspect="1"/>
          </p:cNvPicPr>
          <p:nvPr/>
        </p:nvPicPr>
        <p:blipFill>
          <a:blip r:embed="rId2"/>
          <a:stretch>
            <a:fillRect/>
          </a:stretch>
        </p:blipFill>
        <p:spPr>
          <a:xfrm>
            <a:off x="2503486" y="3159398"/>
            <a:ext cx="7416251" cy="3392488"/>
          </a:xfrm>
          <a:prstGeom prst="rect">
            <a:avLst/>
          </a:prstGeom>
        </p:spPr>
      </p:pic>
    </p:spTree>
    <p:extLst>
      <p:ext uri="{BB962C8B-B14F-4D97-AF65-F5344CB8AC3E}">
        <p14:creationId xmlns:p14="http://schemas.microsoft.com/office/powerpoint/2010/main" val="391245319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Fonction anonyme</a:t>
            </a:r>
          </a:p>
        </p:txBody>
      </p:sp>
      <p:sp>
        <p:nvSpPr>
          <p:cNvPr id="3" name="Espace réservé du contenu 2"/>
          <p:cNvSpPr>
            <a:spLocks noGrp="1"/>
          </p:cNvSpPr>
          <p:nvPr>
            <p:ph idx="1"/>
          </p:nvPr>
        </p:nvSpPr>
        <p:spPr/>
        <p:txBody>
          <a:bodyPr/>
          <a:lstStyle/>
          <a:p>
            <a:pPr algn="just">
              <a:lnSpc>
                <a:spcPct val="150000"/>
              </a:lnSpc>
            </a:pPr>
            <a:r>
              <a:rPr lang="fr-FR" dirty="0"/>
              <a:t>Une fonction anonyme est une fonction qui, comme son nom l’indique, ne se voit pas attribuer d’identité, de nom.</a:t>
            </a:r>
          </a:p>
        </p:txBody>
      </p:sp>
      <p:pic>
        <p:nvPicPr>
          <p:cNvPr id="4" name="Image 3"/>
          <p:cNvPicPr>
            <a:picLocks noChangeAspect="1"/>
          </p:cNvPicPr>
          <p:nvPr/>
        </p:nvPicPr>
        <p:blipFill>
          <a:blip r:embed="rId2"/>
          <a:stretch>
            <a:fillRect/>
          </a:stretch>
        </p:blipFill>
        <p:spPr>
          <a:xfrm>
            <a:off x="1565148" y="3183382"/>
            <a:ext cx="9563100" cy="3016250"/>
          </a:xfrm>
          <a:prstGeom prst="rect">
            <a:avLst/>
          </a:prstGeom>
        </p:spPr>
      </p:pic>
    </p:spTree>
    <p:extLst>
      <p:ext uri="{BB962C8B-B14F-4D97-AF65-F5344CB8AC3E}">
        <p14:creationId xmlns:p14="http://schemas.microsoft.com/office/powerpoint/2010/main" val="401214168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a:t>Jetpack</a:t>
            </a:r>
            <a:r>
              <a:rPr lang="fr-FR" dirty="0"/>
              <a:t> Compose</a:t>
            </a:r>
          </a:p>
        </p:txBody>
      </p:sp>
      <p:sp>
        <p:nvSpPr>
          <p:cNvPr id="3" name="Espace réservé du contenu 2"/>
          <p:cNvSpPr>
            <a:spLocks noGrp="1"/>
          </p:cNvSpPr>
          <p:nvPr>
            <p:ph idx="1"/>
          </p:nvPr>
        </p:nvSpPr>
        <p:spPr/>
        <p:txBody>
          <a:bodyPr>
            <a:normAutofit/>
          </a:bodyPr>
          <a:lstStyle/>
          <a:p>
            <a:pPr algn="just">
              <a:lnSpc>
                <a:spcPct val="150000"/>
              </a:lnSpc>
            </a:pPr>
            <a:r>
              <a:rPr lang="fr-FR" sz="3200" dirty="0"/>
              <a:t>est actuellement </a:t>
            </a:r>
            <a:r>
              <a:rPr lang="fr-FR" sz="3200" b="1" dirty="0"/>
              <a:t>la solution recommandée par Google</a:t>
            </a:r>
            <a:r>
              <a:rPr lang="fr-FR" sz="3200" dirty="0"/>
              <a:t> pour le développement d'interfaces utilisateur Android. Cependant, il existe encore d'autres alternatives selon le contexte et les besoins du projet.</a:t>
            </a:r>
          </a:p>
        </p:txBody>
      </p:sp>
    </p:spTree>
    <p:extLst>
      <p:ext uri="{BB962C8B-B14F-4D97-AF65-F5344CB8AC3E}">
        <p14:creationId xmlns:p14="http://schemas.microsoft.com/office/powerpoint/2010/main" val="28532854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848" y="0"/>
            <a:ext cx="10058400" cy="918499"/>
          </a:xfrm>
        </p:spPr>
        <p:txBody>
          <a:bodyPr/>
          <a:lstStyle/>
          <a:p>
            <a:pPr algn="ctr"/>
            <a:r>
              <a:rPr lang="fr-FR" dirty="0"/>
              <a:t>Avantages</a:t>
            </a:r>
          </a:p>
        </p:txBody>
      </p:sp>
      <p:sp>
        <p:nvSpPr>
          <p:cNvPr id="3" name="Espace réservé du contenu 2"/>
          <p:cNvSpPr>
            <a:spLocks noGrp="1"/>
          </p:cNvSpPr>
          <p:nvPr>
            <p:ph idx="1"/>
          </p:nvPr>
        </p:nvSpPr>
        <p:spPr>
          <a:xfrm>
            <a:off x="378372" y="918499"/>
            <a:ext cx="10749876" cy="5261584"/>
          </a:xfrm>
        </p:spPr>
        <p:txBody>
          <a:bodyPr>
            <a:noAutofit/>
          </a:bodyPr>
          <a:lstStyle/>
          <a:p>
            <a:pPr marL="0" indent="0">
              <a:lnSpc>
                <a:spcPct val="150000"/>
              </a:lnSpc>
              <a:buNone/>
            </a:pPr>
            <a:r>
              <a:rPr lang="fr-FR" sz="2400" dirty="0"/>
              <a:t>✔ </a:t>
            </a:r>
            <a:r>
              <a:rPr lang="fr-FR" sz="2400" dirty="0">
                <a:solidFill>
                  <a:srgbClr val="FF0000"/>
                </a:solidFill>
              </a:rPr>
              <a:t>Déclaratif et moderne </a:t>
            </a:r>
            <a:r>
              <a:rPr lang="fr-FR" sz="2400" dirty="0"/>
              <a:t>: UI basée sur des fonctions </a:t>
            </a:r>
            <a:r>
              <a:rPr lang="fr-FR" sz="2400" dirty="0" err="1"/>
              <a:t>Kotlin</a:t>
            </a:r>
            <a:r>
              <a:rPr lang="fr-FR" sz="2400" dirty="0"/>
              <a:t>, plus intuitive que XML</a:t>
            </a:r>
            <a:r>
              <a:rPr lang="fr-FR" sz="2400" dirty="0" smtClean="0"/>
              <a:t>.</a:t>
            </a:r>
            <a:endParaRPr lang="ar-SA" sz="2400" dirty="0" smtClean="0"/>
          </a:p>
          <a:p>
            <a:pPr marL="0" indent="0">
              <a:lnSpc>
                <a:spcPct val="150000"/>
              </a:lnSpc>
              <a:buNone/>
            </a:pPr>
            <a:r>
              <a:rPr lang="fr-FR" sz="2400" dirty="0" smtClean="0"/>
              <a:t>✔ </a:t>
            </a:r>
            <a:r>
              <a:rPr lang="fr-FR" sz="2400" dirty="0">
                <a:solidFill>
                  <a:srgbClr val="FF0000"/>
                </a:solidFill>
              </a:rPr>
              <a:t>Réduction du code </a:t>
            </a:r>
            <a:r>
              <a:rPr lang="fr-FR" sz="2400" dirty="0" err="1">
                <a:solidFill>
                  <a:srgbClr val="FF0000"/>
                </a:solidFill>
              </a:rPr>
              <a:t>boilerplate</a:t>
            </a:r>
            <a:r>
              <a:rPr lang="fr-FR" sz="2400" dirty="0">
                <a:solidFill>
                  <a:srgbClr val="FF0000"/>
                </a:solidFill>
              </a:rPr>
              <a:t> </a:t>
            </a:r>
            <a:r>
              <a:rPr lang="fr-FR" sz="2400" dirty="0"/>
              <a:t>: Moins de code que les vues XML classiques</a:t>
            </a:r>
            <a:r>
              <a:rPr lang="fr-FR" sz="2400" dirty="0" smtClean="0"/>
              <a:t>.</a:t>
            </a:r>
            <a:endParaRPr lang="ar-SA" sz="2400" dirty="0" smtClean="0"/>
          </a:p>
          <a:p>
            <a:pPr marL="0" indent="0">
              <a:lnSpc>
                <a:spcPct val="150000"/>
              </a:lnSpc>
              <a:buNone/>
            </a:pPr>
            <a:r>
              <a:rPr lang="fr-FR" sz="2400" dirty="0" smtClean="0"/>
              <a:t>✔ </a:t>
            </a:r>
            <a:r>
              <a:rPr lang="fr-FR" sz="2400" dirty="0">
                <a:solidFill>
                  <a:srgbClr val="FF0000"/>
                </a:solidFill>
              </a:rPr>
              <a:t>Meilleure gestion de l'état </a:t>
            </a:r>
            <a:r>
              <a:rPr lang="fr-FR" sz="2400" dirty="0"/>
              <a:t>: Utilise State et </a:t>
            </a:r>
            <a:r>
              <a:rPr lang="fr-FR" sz="2400" dirty="0" err="1"/>
              <a:t>remember</a:t>
            </a:r>
            <a:r>
              <a:rPr lang="fr-FR" sz="2400" dirty="0"/>
              <a:t> pour un UI réactif</a:t>
            </a:r>
            <a:r>
              <a:rPr lang="fr-FR" sz="2400" dirty="0" smtClean="0"/>
              <a:t>.</a:t>
            </a:r>
            <a:endParaRPr lang="ar-SA" sz="2400" dirty="0" smtClean="0"/>
          </a:p>
          <a:p>
            <a:pPr marL="0" indent="0">
              <a:lnSpc>
                <a:spcPct val="150000"/>
              </a:lnSpc>
              <a:buNone/>
            </a:pPr>
            <a:r>
              <a:rPr lang="fr-FR" sz="2400" dirty="0" smtClean="0"/>
              <a:t>✔ </a:t>
            </a:r>
            <a:r>
              <a:rPr lang="fr-FR" sz="2400" dirty="0">
                <a:solidFill>
                  <a:srgbClr val="FF0000"/>
                </a:solidFill>
              </a:rPr>
              <a:t>Intégration fluide avec d'autres API </a:t>
            </a:r>
            <a:r>
              <a:rPr lang="fr-FR" sz="2400" dirty="0"/>
              <a:t>(Navigation, </a:t>
            </a:r>
            <a:r>
              <a:rPr lang="fr-FR" sz="2400" dirty="0" err="1"/>
              <a:t>Coroutines</a:t>
            </a:r>
            <a:r>
              <a:rPr lang="fr-FR" sz="2400" dirty="0"/>
              <a:t>, </a:t>
            </a:r>
            <a:r>
              <a:rPr lang="fr-FR" sz="2400" dirty="0" err="1"/>
              <a:t>LiveData</a:t>
            </a:r>
            <a:r>
              <a:rPr lang="fr-FR" sz="2400" dirty="0"/>
              <a:t>, Flow, etc</a:t>
            </a:r>
            <a:r>
              <a:rPr lang="fr-FR" sz="2400" dirty="0" smtClean="0"/>
              <a:t>.).</a:t>
            </a:r>
            <a:endParaRPr lang="ar-SA" sz="2400" dirty="0" smtClean="0"/>
          </a:p>
          <a:p>
            <a:pPr marL="0" indent="0">
              <a:lnSpc>
                <a:spcPct val="150000"/>
              </a:lnSpc>
              <a:buNone/>
            </a:pPr>
            <a:r>
              <a:rPr lang="fr-FR" sz="2400" dirty="0" smtClean="0">
                <a:solidFill>
                  <a:srgbClr val="FF0000"/>
                </a:solidFill>
              </a:rPr>
              <a:t>✔ </a:t>
            </a:r>
            <a:r>
              <a:rPr lang="fr-FR" sz="2400" dirty="0">
                <a:solidFill>
                  <a:srgbClr val="FF0000"/>
                </a:solidFill>
              </a:rPr>
              <a:t>Support officiel par Google </a:t>
            </a:r>
            <a:r>
              <a:rPr lang="fr-FR" sz="2400" dirty="0"/>
              <a:t>: Évolution constante et adoption par la communauté.</a:t>
            </a:r>
          </a:p>
        </p:txBody>
      </p:sp>
    </p:spTree>
    <p:extLst>
      <p:ext uri="{BB962C8B-B14F-4D97-AF65-F5344CB8AC3E}">
        <p14:creationId xmlns:p14="http://schemas.microsoft.com/office/powerpoint/2010/main" val="26129092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Inconvénients</a:t>
            </a:r>
          </a:p>
        </p:txBody>
      </p:sp>
      <p:sp>
        <p:nvSpPr>
          <p:cNvPr id="3" name="Espace réservé du contenu 2"/>
          <p:cNvSpPr>
            <a:spLocks noGrp="1"/>
          </p:cNvSpPr>
          <p:nvPr>
            <p:ph idx="1"/>
          </p:nvPr>
        </p:nvSpPr>
        <p:spPr/>
        <p:txBody>
          <a:bodyPr>
            <a:normAutofit/>
          </a:bodyPr>
          <a:lstStyle/>
          <a:p>
            <a:pPr marL="0" indent="0" algn="just">
              <a:lnSpc>
                <a:spcPct val="200000"/>
              </a:lnSpc>
              <a:buNone/>
            </a:pPr>
            <a:r>
              <a:rPr lang="fr-FR" sz="2400" dirty="0"/>
              <a:t>✖ </a:t>
            </a:r>
            <a:r>
              <a:rPr lang="fr-FR" sz="2400" b="1" dirty="0"/>
              <a:t>Nouvelle approche</a:t>
            </a:r>
            <a:r>
              <a:rPr lang="fr-FR" sz="2400" dirty="0"/>
              <a:t> : Nécessite d'apprendre un nouveau paradigme.</a:t>
            </a:r>
            <a:br>
              <a:rPr lang="fr-FR" sz="2400" dirty="0"/>
            </a:br>
            <a:r>
              <a:rPr lang="fr-FR" sz="2400" dirty="0"/>
              <a:t>✖ </a:t>
            </a:r>
            <a:r>
              <a:rPr lang="fr-FR" sz="2400" b="1" dirty="0"/>
              <a:t>Moins de documentation et d'exemples pour certaines fonctionnalités avancées</a:t>
            </a:r>
            <a:r>
              <a:rPr lang="fr-FR" sz="2400" dirty="0"/>
              <a:t>.</a:t>
            </a:r>
            <a:br>
              <a:rPr lang="fr-FR" sz="2400" dirty="0"/>
            </a:br>
            <a:r>
              <a:rPr lang="fr-FR" sz="2400" dirty="0"/>
              <a:t>✖ </a:t>
            </a:r>
            <a:r>
              <a:rPr lang="fr-FR" sz="2400" b="1" dirty="0"/>
              <a:t>Migration progressive nécessaire</a:t>
            </a:r>
            <a:r>
              <a:rPr lang="fr-FR" sz="2400" dirty="0"/>
              <a:t> si ton projet utilise encore XML et </a:t>
            </a:r>
            <a:r>
              <a:rPr lang="fr-FR" sz="2400" dirty="0" err="1"/>
              <a:t>View-based</a:t>
            </a:r>
            <a:r>
              <a:rPr lang="fr-FR" sz="2400" dirty="0"/>
              <a:t> UI.</a:t>
            </a:r>
          </a:p>
        </p:txBody>
      </p:sp>
    </p:spTree>
    <p:extLst>
      <p:ext uri="{BB962C8B-B14F-4D97-AF65-F5344CB8AC3E}">
        <p14:creationId xmlns:p14="http://schemas.microsoft.com/office/powerpoint/2010/main" val="21996465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69848" y="311212"/>
            <a:ext cx="10058400" cy="729313"/>
          </a:xfrm>
        </p:spPr>
        <p:txBody>
          <a:bodyPr>
            <a:normAutofit/>
          </a:bodyPr>
          <a:lstStyle/>
          <a:p>
            <a:pPr algn="ctr"/>
            <a:r>
              <a:rPr lang="fr-FR" sz="3600" dirty="0"/>
              <a:t>Android </a:t>
            </a:r>
            <a:r>
              <a:rPr lang="fr-FR" sz="3600" dirty="0" err="1"/>
              <a:t>Views</a:t>
            </a:r>
            <a:r>
              <a:rPr lang="fr-FR" sz="3600" dirty="0"/>
              <a:t> (XML + </a:t>
            </a:r>
            <a:r>
              <a:rPr lang="fr-FR" sz="3600" dirty="0" err="1"/>
              <a:t>ViewSystem</a:t>
            </a:r>
            <a:r>
              <a:rPr lang="fr-FR" sz="3600" dirty="0"/>
              <a:t>)</a:t>
            </a:r>
          </a:p>
        </p:txBody>
      </p:sp>
      <p:sp>
        <p:nvSpPr>
          <p:cNvPr id="3" name="Espace réservé du contenu 2"/>
          <p:cNvSpPr>
            <a:spLocks noGrp="1"/>
          </p:cNvSpPr>
          <p:nvPr>
            <p:ph idx="1"/>
          </p:nvPr>
        </p:nvSpPr>
        <p:spPr>
          <a:xfrm>
            <a:off x="1069848" y="1324303"/>
            <a:ext cx="10058400" cy="4847897"/>
          </a:xfrm>
        </p:spPr>
        <p:txBody>
          <a:bodyPr>
            <a:normAutofit fontScale="92500" lnSpcReduction="20000"/>
          </a:bodyPr>
          <a:lstStyle/>
          <a:p>
            <a:pPr marL="0" indent="0" algn="just">
              <a:lnSpc>
                <a:spcPct val="150000"/>
              </a:lnSpc>
              <a:buNone/>
            </a:pPr>
            <a:r>
              <a:rPr lang="fr-FR" dirty="0"/>
              <a:t>✅ </a:t>
            </a:r>
            <a:r>
              <a:rPr lang="fr-FR" b="1" dirty="0"/>
              <a:t>Avantages </a:t>
            </a:r>
            <a:r>
              <a:rPr lang="fr-FR" b="1" dirty="0" smtClean="0"/>
              <a:t>:</a:t>
            </a:r>
            <a:endParaRPr lang="ar-SA" b="1" dirty="0" smtClean="0"/>
          </a:p>
          <a:p>
            <a:pPr marL="0" indent="0" algn="just">
              <a:lnSpc>
                <a:spcPct val="150000"/>
              </a:lnSpc>
              <a:buNone/>
            </a:pPr>
            <a:r>
              <a:rPr lang="ar-SA" b="1" dirty="0"/>
              <a:t>	</a:t>
            </a:r>
            <a:r>
              <a:rPr lang="fr-FR" dirty="0"/>
              <a:t>✔ </a:t>
            </a:r>
            <a:r>
              <a:rPr lang="fr-FR" b="1" dirty="0"/>
              <a:t>Solution mature et stable</a:t>
            </a:r>
            <a:r>
              <a:rPr lang="fr-FR" dirty="0"/>
              <a:t> : Utilisée depuis des années.</a:t>
            </a:r>
            <a:br>
              <a:rPr lang="fr-FR" dirty="0"/>
            </a:br>
            <a:r>
              <a:rPr lang="ar-SA" dirty="0" smtClean="0"/>
              <a:t>	</a:t>
            </a:r>
            <a:r>
              <a:rPr lang="fr-FR" dirty="0" smtClean="0"/>
              <a:t>✔ </a:t>
            </a:r>
            <a:r>
              <a:rPr lang="fr-FR" b="1" dirty="0"/>
              <a:t>Supportée par tous les outils et bibliothèques Android</a:t>
            </a:r>
            <a:r>
              <a:rPr lang="fr-FR" dirty="0"/>
              <a:t>.</a:t>
            </a:r>
            <a:br>
              <a:rPr lang="fr-FR" dirty="0"/>
            </a:br>
            <a:r>
              <a:rPr lang="ar-SA" dirty="0" smtClean="0"/>
              <a:t>	</a:t>
            </a:r>
            <a:r>
              <a:rPr lang="fr-FR" dirty="0" smtClean="0"/>
              <a:t>✔ </a:t>
            </a:r>
            <a:r>
              <a:rPr lang="fr-FR" b="1" dirty="0"/>
              <a:t>Compatible avec du code existant</a:t>
            </a:r>
            <a:r>
              <a:rPr lang="fr-FR" dirty="0"/>
              <a:t> sans nécessiter une refonte complète</a:t>
            </a:r>
            <a:r>
              <a:rPr lang="fr-FR" dirty="0" smtClean="0"/>
              <a:t>.</a:t>
            </a:r>
            <a:endParaRPr lang="ar-SA" dirty="0" smtClean="0"/>
          </a:p>
          <a:p>
            <a:pPr marL="0" indent="0" algn="just">
              <a:lnSpc>
                <a:spcPct val="150000"/>
              </a:lnSpc>
              <a:buNone/>
            </a:pPr>
            <a:r>
              <a:rPr lang="fr-FR" dirty="0"/>
              <a:t>❌ </a:t>
            </a:r>
            <a:r>
              <a:rPr lang="fr-FR" b="1" dirty="0"/>
              <a:t>Inconvénients </a:t>
            </a:r>
            <a:r>
              <a:rPr lang="fr-FR" b="1" dirty="0" smtClean="0"/>
              <a:t>:</a:t>
            </a:r>
            <a:endParaRPr lang="ar-SA" b="1" dirty="0" smtClean="0"/>
          </a:p>
          <a:p>
            <a:pPr marL="0" indent="0" algn="just">
              <a:lnSpc>
                <a:spcPct val="150000"/>
              </a:lnSpc>
              <a:buNone/>
            </a:pPr>
            <a:r>
              <a:rPr lang="ar-SA" b="1" dirty="0"/>
              <a:t>	</a:t>
            </a:r>
            <a:r>
              <a:rPr lang="fr-FR" b="1" dirty="0"/>
              <a:t>✖ Verbosité : Beaucoup de code XML et </a:t>
            </a:r>
            <a:r>
              <a:rPr lang="fr-FR" b="1" dirty="0" err="1"/>
              <a:t>findViewById</a:t>
            </a:r>
            <a:r>
              <a:rPr lang="fr-FR" b="1" dirty="0" smtClean="0"/>
              <a:t>.</a:t>
            </a:r>
            <a:endParaRPr lang="ar-SA" b="1" dirty="0" smtClean="0"/>
          </a:p>
          <a:p>
            <a:pPr marL="0" indent="0" algn="just">
              <a:lnSpc>
                <a:spcPct val="150000"/>
              </a:lnSpc>
              <a:buNone/>
            </a:pPr>
            <a:r>
              <a:rPr lang="ar-SA" b="1" dirty="0"/>
              <a:t>	</a:t>
            </a:r>
            <a:r>
              <a:rPr lang="fr-FR" b="1" dirty="0" smtClean="0"/>
              <a:t>✖ </a:t>
            </a:r>
            <a:r>
              <a:rPr lang="fr-FR" b="1" dirty="0"/>
              <a:t>Moins flexible pour des mises à jour dynamiques</a:t>
            </a:r>
            <a:r>
              <a:rPr lang="fr-FR" b="1" dirty="0" smtClean="0"/>
              <a:t>.</a:t>
            </a:r>
            <a:endParaRPr lang="ar-SA" b="1" dirty="0" smtClean="0"/>
          </a:p>
          <a:p>
            <a:pPr marL="0" indent="0" algn="just">
              <a:lnSpc>
                <a:spcPct val="150000"/>
              </a:lnSpc>
              <a:buNone/>
            </a:pPr>
            <a:r>
              <a:rPr lang="ar-SA" b="1" dirty="0"/>
              <a:t>	</a:t>
            </a:r>
            <a:r>
              <a:rPr lang="fr-FR" b="1" dirty="0" smtClean="0"/>
              <a:t>✖ </a:t>
            </a:r>
            <a:r>
              <a:rPr lang="fr-FR" b="1" dirty="0"/>
              <a:t>Gestion de l’état plus compliquée comparée à </a:t>
            </a:r>
            <a:r>
              <a:rPr lang="fr-FR" b="1" dirty="0" err="1"/>
              <a:t>Jetpack</a:t>
            </a:r>
            <a:r>
              <a:rPr lang="fr-FR" b="1" dirty="0"/>
              <a:t> Compose</a:t>
            </a:r>
            <a:r>
              <a:rPr lang="fr-FR" b="1" dirty="0" smtClean="0"/>
              <a:t>.</a:t>
            </a:r>
            <a:endParaRPr lang="ar-SA" b="1" dirty="0" smtClean="0"/>
          </a:p>
          <a:p>
            <a:pPr marL="0" indent="0" algn="just">
              <a:lnSpc>
                <a:spcPct val="150000"/>
              </a:lnSpc>
              <a:buNone/>
            </a:pPr>
            <a:r>
              <a:rPr lang="ar-SA" b="1" dirty="0"/>
              <a:t>	</a:t>
            </a:r>
            <a:r>
              <a:rPr lang="fr-FR" b="1" dirty="0" smtClean="0"/>
              <a:t>✖ </a:t>
            </a:r>
            <a:r>
              <a:rPr lang="fr-FR" b="1" dirty="0"/>
              <a:t>Obsolescence à long terme : Google encourage la transition vers </a:t>
            </a:r>
            <a:r>
              <a:rPr lang="ar-SA" b="1" dirty="0" smtClean="0"/>
              <a:t>  	   	    </a:t>
            </a:r>
            <a:r>
              <a:rPr lang="fr-FR" b="1" dirty="0" smtClean="0"/>
              <a:t>Compose</a:t>
            </a:r>
            <a:r>
              <a:rPr lang="fr-FR" b="1" dirty="0"/>
              <a:t>.</a:t>
            </a:r>
            <a:endParaRPr lang="fr-FR" dirty="0"/>
          </a:p>
        </p:txBody>
      </p:sp>
    </p:spTree>
    <p:extLst>
      <p:ext uri="{BB962C8B-B14F-4D97-AF65-F5344CB8AC3E}">
        <p14:creationId xmlns:p14="http://schemas.microsoft.com/office/powerpoint/2010/main" val="3799558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a:t>Frameworks</a:t>
            </a:r>
            <a:r>
              <a:rPr lang="fr-FR" dirty="0"/>
              <a:t> </a:t>
            </a:r>
            <a:r>
              <a:rPr lang="fr-FR" dirty="0" err="1"/>
              <a:t>Multi-plateformes</a:t>
            </a:r>
            <a:endParaRPr lang="fr-FR" dirty="0"/>
          </a:p>
        </p:txBody>
      </p:sp>
      <p:sp>
        <p:nvSpPr>
          <p:cNvPr id="3" name="Espace réservé du contenu 2"/>
          <p:cNvSpPr>
            <a:spLocks noGrp="1"/>
          </p:cNvSpPr>
          <p:nvPr>
            <p:ph idx="1"/>
          </p:nvPr>
        </p:nvSpPr>
        <p:spPr/>
        <p:txBody>
          <a:bodyPr>
            <a:normAutofit/>
          </a:bodyPr>
          <a:lstStyle/>
          <a:p>
            <a:pPr algn="just">
              <a:lnSpc>
                <a:spcPct val="150000"/>
              </a:lnSpc>
            </a:pPr>
            <a:r>
              <a:rPr lang="fr-FR" sz="3200" dirty="0"/>
              <a:t>Si tu veux développer pour </a:t>
            </a:r>
            <a:r>
              <a:rPr lang="fr-FR" sz="3200" b="1" dirty="0"/>
              <a:t>Android et iOS</a:t>
            </a:r>
            <a:r>
              <a:rPr lang="fr-FR" sz="3200" dirty="0"/>
              <a:t> avec un seul </a:t>
            </a:r>
            <a:r>
              <a:rPr lang="fr-FR" sz="3200" dirty="0" err="1"/>
              <a:t>codebase</a:t>
            </a:r>
            <a:r>
              <a:rPr lang="fr-FR" sz="3200" dirty="0"/>
              <a:t>, voici les alternatives </a:t>
            </a:r>
            <a:r>
              <a:rPr lang="fr-FR" sz="3200" dirty="0" smtClean="0"/>
              <a:t>:</a:t>
            </a:r>
            <a:endParaRPr lang="ar-SA" sz="3200" dirty="0" smtClean="0"/>
          </a:p>
          <a:p>
            <a:pPr lvl="1" algn="just">
              <a:lnSpc>
                <a:spcPct val="150000"/>
              </a:lnSpc>
            </a:pPr>
            <a:r>
              <a:rPr lang="fr-FR" sz="2800" b="1" dirty="0" smtClean="0"/>
              <a:t>Flutter</a:t>
            </a:r>
            <a:endParaRPr lang="ar-SA" sz="2800" b="1" dirty="0" smtClean="0"/>
          </a:p>
          <a:p>
            <a:pPr lvl="1" algn="just">
              <a:lnSpc>
                <a:spcPct val="150000"/>
              </a:lnSpc>
            </a:pPr>
            <a:r>
              <a:rPr lang="fr-FR" sz="2800" b="1" dirty="0" err="1"/>
              <a:t>Kotlin</a:t>
            </a:r>
            <a:r>
              <a:rPr lang="fr-FR" sz="2800" b="1" dirty="0"/>
              <a:t> </a:t>
            </a:r>
            <a:r>
              <a:rPr lang="fr-FR" sz="2800" b="1" dirty="0" err="1"/>
              <a:t>Multiplatform</a:t>
            </a:r>
            <a:r>
              <a:rPr lang="fr-FR" sz="2800" b="1" dirty="0"/>
              <a:t> Mobile (KMM</a:t>
            </a:r>
            <a:r>
              <a:rPr lang="fr-FR" sz="2800" b="1" dirty="0" smtClean="0"/>
              <a:t>)</a:t>
            </a:r>
            <a:endParaRPr lang="ar-SA" sz="2800" b="1" dirty="0" smtClean="0"/>
          </a:p>
          <a:p>
            <a:pPr lvl="1" algn="just">
              <a:lnSpc>
                <a:spcPct val="150000"/>
              </a:lnSpc>
            </a:pPr>
            <a:r>
              <a:rPr lang="fr-FR" sz="2800" b="1" dirty="0" err="1"/>
              <a:t>React</a:t>
            </a:r>
            <a:r>
              <a:rPr lang="fr-FR" sz="2800" b="1" dirty="0"/>
              <a:t> Native</a:t>
            </a:r>
          </a:p>
        </p:txBody>
      </p:sp>
    </p:spTree>
    <p:extLst>
      <p:ext uri="{BB962C8B-B14F-4D97-AF65-F5344CB8AC3E}">
        <p14:creationId xmlns:p14="http://schemas.microsoft.com/office/powerpoint/2010/main" val="31567146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Flutter</a:t>
            </a:r>
          </a:p>
        </p:txBody>
      </p:sp>
      <p:sp>
        <p:nvSpPr>
          <p:cNvPr id="3" name="Espace réservé du contenu 2"/>
          <p:cNvSpPr>
            <a:spLocks noGrp="1"/>
          </p:cNvSpPr>
          <p:nvPr>
            <p:ph idx="1"/>
          </p:nvPr>
        </p:nvSpPr>
        <p:spPr/>
        <p:txBody>
          <a:bodyPr>
            <a:normAutofit/>
          </a:bodyPr>
          <a:lstStyle/>
          <a:p>
            <a:pPr algn="just">
              <a:lnSpc>
                <a:spcPct val="150000"/>
              </a:lnSpc>
            </a:pPr>
            <a:r>
              <a:rPr lang="fr-FR" sz="2400" dirty="0"/>
              <a:t>UI déclarative basée sur </a:t>
            </a:r>
            <a:r>
              <a:rPr lang="fr-FR" sz="2400" dirty="0" err="1"/>
              <a:t>Dart</a:t>
            </a:r>
            <a:r>
              <a:rPr lang="fr-FR" sz="2400" dirty="0" smtClean="0"/>
              <a:t>.</a:t>
            </a:r>
            <a:endParaRPr lang="ar-SA" sz="2400" dirty="0" smtClean="0"/>
          </a:p>
          <a:p>
            <a:pPr algn="just">
              <a:lnSpc>
                <a:spcPct val="150000"/>
              </a:lnSpc>
            </a:pPr>
            <a:r>
              <a:rPr lang="fr-FR" sz="2400" dirty="0" smtClean="0"/>
              <a:t>Très </a:t>
            </a:r>
            <a:r>
              <a:rPr lang="fr-FR" sz="2400" dirty="0"/>
              <a:t>performant (compilé en natif</a:t>
            </a:r>
            <a:r>
              <a:rPr lang="fr-FR" sz="2400" dirty="0" smtClean="0"/>
              <a:t>).</a:t>
            </a:r>
            <a:endParaRPr lang="ar-SA" sz="2400" dirty="0" smtClean="0"/>
          </a:p>
          <a:p>
            <a:pPr algn="just">
              <a:lnSpc>
                <a:spcPct val="150000"/>
              </a:lnSpc>
            </a:pPr>
            <a:r>
              <a:rPr lang="fr-FR" sz="2400" dirty="0" smtClean="0"/>
              <a:t>Utilisé </a:t>
            </a:r>
            <a:r>
              <a:rPr lang="fr-FR" sz="2400" dirty="0"/>
              <a:t>par Google et de nombreuses entreprises</a:t>
            </a:r>
            <a:r>
              <a:rPr lang="fr-FR" sz="2400" dirty="0" smtClean="0"/>
              <a:t>.</a:t>
            </a:r>
            <a:endParaRPr lang="ar-SA" sz="2400" dirty="0" smtClean="0"/>
          </a:p>
          <a:p>
            <a:pPr algn="just">
              <a:lnSpc>
                <a:spcPct val="150000"/>
              </a:lnSpc>
            </a:pPr>
            <a:r>
              <a:rPr lang="fr-FR" sz="2400" dirty="0" smtClean="0"/>
              <a:t>Comparaison </a:t>
            </a:r>
            <a:r>
              <a:rPr lang="fr-FR" sz="2400" dirty="0"/>
              <a:t>avec Compose : Similaire, mais </a:t>
            </a:r>
            <a:r>
              <a:rPr lang="fr-FR" sz="2400" dirty="0" err="1"/>
              <a:t>Dart</a:t>
            </a:r>
            <a:r>
              <a:rPr lang="fr-FR" sz="2400" dirty="0"/>
              <a:t> est moins utilisé que </a:t>
            </a:r>
            <a:r>
              <a:rPr lang="fr-FR" sz="2400" dirty="0" err="1"/>
              <a:t>Kotlin</a:t>
            </a:r>
            <a:r>
              <a:rPr lang="fr-FR" sz="2400" dirty="0"/>
              <a:t> par les développeurs Android.</a:t>
            </a:r>
          </a:p>
        </p:txBody>
      </p:sp>
    </p:spTree>
    <p:extLst>
      <p:ext uri="{BB962C8B-B14F-4D97-AF65-F5344CB8AC3E}">
        <p14:creationId xmlns:p14="http://schemas.microsoft.com/office/powerpoint/2010/main" val="31812775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4000" dirty="0" err="1"/>
              <a:t>Kotlin</a:t>
            </a:r>
            <a:r>
              <a:rPr lang="fr-FR" sz="4000" dirty="0"/>
              <a:t> </a:t>
            </a:r>
            <a:r>
              <a:rPr lang="fr-FR" sz="4000" dirty="0" err="1"/>
              <a:t>Multiplatform</a:t>
            </a:r>
            <a:r>
              <a:rPr lang="fr-FR" sz="4000" dirty="0"/>
              <a:t> Mobile (KMM)</a:t>
            </a:r>
          </a:p>
        </p:txBody>
      </p:sp>
      <p:sp>
        <p:nvSpPr>
          <p:cNvPr id="3" name="Espace réservé du contenu 2"/>
          <p:cNvSpPr>
            <a:spLocks noGrp="1"/>
          </p:cNvSpPr>
          <p:nvPr>
            <p:ph idx="1"/>
          </p:nvPr>
        </p:nvSpPr>
        <p:spPr/>
        <p:txBody>
          <a:bodyPr>
            <a:normAutofit/>
          </a:bodyPr>
          <a:lstStyle/>
          <a:p>
            <a:pPr algn="just">
              <a:lnSpc>
                <a:spcPct val="200000"/>
              </a:lnSpc>
            </a:pPr>
            <a:r>
              <a:rPr lang="fr-FR" sz="2800" dirty="0"/>
              <a:t>Partage du code business entre Android et iOS tout en utilisant Compose côté Android et </a:t>
            </a:r>
            <a:r>
              <a:rPr lang="fr-FR" sz="2800" dirty="0" err="1"/>
              <a:t>SwiftUI</a:t>
            </a:r>
            <a:r>
              <a:rPr lang="fr-FR" sz="2800" dirty="0"/>
              <a:t> côté iOS</a:t>
            </a:r>
            <a:r>
              <a:rPr lang="fr-FR" sz="2800" dirty="0" smtClean="0"/>
              <a:t>.</a:t>
            </a:r>
            <a:endParaRPr lang="ar-SA" sz="2800" dirty="0" smtClean="0"/>
          </a:p>
          <a:p>
            <a:pPr algn="just">
              <a:lnSpc>
                <a:spcPct val="200000"/>
              </a:lnSpc>
            </a:pPr>
            <a:r>
              <a:rPr lang="fr-FR" sz="2800" dirty="0" smtClean="0"/>
              <a:t>Avantage </a:t>
            </a:r>
            <a:r>
              <a:rPr lang="fr-FR" sz="2800" dirty="0"/>
              <a:t>: Réutilisation de la logique métier sans compromettre l'UI native.</a:t>
            </a:r>
          </a:p>
        </p:txBody>
      </p:sp>
    </p:spTree>
    <p:extLst>
      <p:ext uri="{BB962C8B-B14F-4D97-AF65-F5344CB8AC3E}">
        <p14:creationId xmlns:p14="http://schemas.microsoft.com/office/powerpoint/2010/main" val="921326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a:t>React</a:t>
            </a:r>
            <a:r>
              <a:rPr lang="fr-FR" dirty="0"/>
              <a:t> Native</a:t>
            </a:r>
          </a:p>
        </p:txBody>
      </p:sp>
      <p:sp>
        <p:nvSpPr>
          <p:cNvPr id="3" name="Espace réservé du contenu 2"/>
          <p:cNvSpPr>
            <a:spLocks noGrp="1"/>
          </p:cNvSpPr>
          <p:nvPr>
            <p:ph idx="1"/>
          </p:nvPr>
        </p:nvSpPr>
        <p:spPr/>
        <p:txBody>
          <a:bodyPr>
            <a:normAutofit/>
          </a:bodyPr>
          <a:lstStyle/>
          <a:p>
            <a:pPr algn="just">
              <a:lnSpc>
                <a:spcPct val="150000"/>
              </a:lnSpc>
            </a:pPr>
            <a:r>
              <a:rPr lang="fr-FR" sz="3200" dirty="0"/>
              <a:t>Développé par Facebook, basé sur JavaScript</a:t>
            </a:r>
            <a:r>
              <a:rPr lang="fr-FR" sz="3200" dirty="0" smtClean="0"/>
              <a:t>.</a:t>
            </a:r>
            <a:endParaRPr lang="ar-SA" sz="3200" dirty="0" smtClean="0"/>
          </a:p>
          <a:p>
            <a:pPr algn="just">
              <a:lnSpc>
                <a:spcPct val="150000"/>
              </a:lnSpc>
            </a:pPr>
            <a:r>
              <a:rPr lang="fr-FR" sz="3200" dirty="0" smtClean="0"/>
              <a:t>Bonne </a:t>
            </a:r>
            <a:r>
              <a:rPr lang="fr-FR" sz="3200" dirty="0"/>
              <a:t>adoption, mais performances moindres que Compose ou Flutter pour les UI complexes.</a:t>
            </a:r>
          </a:p>
        </p:txBody>
      </p:sp>
    </p:spTree>
    <p:extLst>
      <p:ext uri="{BB962C8B-B14F-4D97-AF65-F5344CB8AC3E}">
        <p14:creationId xmlns:p14="http://schemas.microsoft.com/office/powerpoint/2010/main" val="1039404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33475" y="182881"/>
            <a:ext cx="10515600" cy="940526"/>
          </a:xfrm>
        </p:spPr>
        <p:txBody>
          <a:bodyPr/>
          <a:lstStyle/>
          <a:p>
            <a:r>
              <a:rPr lang="fr-FR" dirty="0" smtClean="0"/>
              <a:t>ANDROID</a:t>
            </a:r>
            <a:endParaRPr lang="fr-FR" dirty="0"/>
          </a:p>
        </p:txBody>
      </p:sp>
      <p:pic>
        <p:nvPicPr>
          <p:cNvPr id="4" name="Image 3"/>
          <p:cNvPicPr>
            <a:picLocks noChangeAspect="1"/>
          </p:cNvPicPr>
          <p:nvPr/>
        </p:nvPicPr>
        <p:blipFill>
          <a:blip r:embed="rId2"/>
          <a:stretch>
            <a:fillRect/>
          </a:stretch>
        </p:blipFill>
        <p:spPr>
          <a:xfrm>
            <a:off x="862012" y="1018903"/>
            <a:ext cx="11058525" cy="5473337"/>
          </a:xfrm>
          <a:prstGeom prst="rect">
            <a:avLst/>
          </a:prstGeom>
        </p:spPr>
      </p:pic>
    </p:spTree>
    <p:extLst>
      <p:ext uri="{BB962C8B-B14F-4D97-AF65-F5344CB8AC3E}">
        <p14:creationId xmlns:p14="http://schemas.microsoft.com/office/powerpoint/2010/main" val="22386921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en-US" sz="3600" dirty="0" err="1"/>
              <a:t>WebView</a:t>
            </a:r>
            <a:r>
              <a:rPr lang="en-US" sz="3600" dirty="0"/>
              <a:t> / Progressive Web App (PWA)</a:t>
            </a:r>
            <a:endParaRPr lang="fr-FR" sz="3600" dirty="0"/>
          </a:p>
        </p:txBody>
      </p:sp>
      <p:sp>
        <p:nvSpPr>
          <p:cNvPr id="3" name="Espace réservé du contenu 2"/>
          <p:cNvSpPr>
            <a:spLocks noGrp="1"/>
          </p:cNvSpPr>
          <p:nvPr>
            <p:ph idx="1"/>
          </p:nvPr>
        </p:nvSpPr>
        <p:spPr/>
        <p:txBody>
          <a:bodyPr>
            <a:normAutofit/>
          </a:bodyPr>
          <a:lstStyle/>
          <a:p>
            <a:pPr algn="just">
              <a:lnSpc>
                <a:spcPct val="150000"/>
              </a:lnSpc>
            </a:pPr>
            <a:r>
              <a:rPr lang="fr-FR" sz="2800" dirty="0"/>
              <a:t>Si l’application ne nécessite pas de performances élevées, on peut utiliser </a:t>
            </a:r>
            <a:r>
              <a:rPr lang="fr-FR" sz="2800" dirty="0" smtClean="0"/>
              <a:t>:</a:t>
            </a:r>
            <a:endParaRPr lang="ar-SA" sz="2800" dirty="0" smtClean="0"/>
          </a:p>
          <a:p>
            <a:pPr lvl="1" algn="just">
              <a:lnSpc>
                <a:spcPct val="150000"/>
              </a:lnSpc>
            </a:pPr>
            <a:r>
              <a:rPr lang="fr-FR" sz="2400" b="1" dirty="0" err="1"/>
              <a:t>WebView</a:t>
            </a:r>
            <a:r>
              <a:rPr lang="fr-FR" sz="2400" dirty="0"/>
              <a:t> pour afficher une interface web dans une </a:t>
            </a:r>
            <a:r>
              <a:rPr lang="fr-FR" sz="2400" dirty="0" err="1"/>
              <a:t>app</a:t>
            </a:r>
            <a:r>
              <a:rPr lang="fr-FR" sz="2400" dirty="0"/>
              <a:t> native</a:t>
            </a:r>
            <a:r>
              <a:rPr lang="fr-FR" sz="2400" dirty="0" smtClean="0"/>
              <a:t>.</a:t>
            </a:r>
            <a:endParaRPr lang="ar-SA" sz="2400" dirty="0" smtClean="0"/>
          </a:p>
          <a:p>
            <a:pPr lvl="1" algn="just">
              <a:lnSpc>
                <a:spcPct val="150000"/>
              </a:lnSpc>
            </a:pPr>
            <a:r>
              <a:rPr lang="fr-FR" sz="2400" b="1" dirty="0" smtClean="0"/>
              <a:t>PWA</a:t>
            </a:r>
            <a:r>
              <a:rPr lang="fr-FR" sz="2400" dirty="0" smtClean="0"/>
              <a:t> </a:t>
            </a:r>
            <a:r>
              <a:rPr lang="fr-FR" sz="2400" dirty="0"/>
              <a:t>pour proposer une expérience proche d’une </a:t>
            </a:r>
            <a:r>
              <a:rPr lang="fr-FR" sz="2400" dirty="0" err="1"/>
              <a:t>app</a:t>
            </a:r>
            <a:r>
              <a:rPr lang="fr-FR" sz="2400" dirty="0"/>
              <a:t>, mais via un navigateur.</a:t>
            </a:r>
          </a:p>
        </p:txBody>
      </p:sp>
    </p:spTree>
    <p:extLst>
      <p:ext uri="{BB962C8B-B14F-4D97-AF65-F5344CB8AC3E}">
        <p14:creationId xmlns:p14="http://schemas.microsoft.com/office/powerpoint/2010/main" val="4602545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dirty="0"/>
              <a:t>Conclusion : Quelle solution choisir en 2025 ?</a:t>
            </a:r>
          </a:p>
        </p:txBody>
      </p:sp>
      <p:pic>
        <p:nvPicPr>
          <p:cNvPr id="4" name="Espace réservé du contenu 3"/>
          <p:cNvPicPr>
            <a:picLocks noGrp="1" noChangeAspect="1"/>
          </p:cNvPicPr>
          <p:nvPr>
            <p:ph idx="1"/>
          </p:nvPr>
        </p:nvPicPr>
        <p:blipFill>
          <a:blip r:embed="rId2"/>
          <a:stretch>
            <a:fillRect/>
          </a:stretch>
        </p:blipFill>
        <p:spPr>
          <a:xfrm>
            <a:off x="1355833" y="2270234"/>
            <a:ext cx="9506607" cy="37994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771677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Recommandation</a:t>
            </a:r>
            <a:endParaRPr lang="fr-FR" dirty="0"/>
          </a:p>
        </p:txBody>
      </p:sp>
      <p:sp>
        <p:nvSpPr>
          <p:cNvPr id="3" name="Espace réservé du contenu 2"/>
          <p:cNvSpPr>
            <a:spLocks noGrp="1"/>
          </p:cNvSpPr>
          <p:nvPr>
            <p:ph idx="1"/>
          </p:nvPr>
        </p:nvSpPr>
        <p:spPr/>
        <p:txBody>
          <a:bodyPr>
            <a:noAutofit/>
          </a:bodyPr>
          <a:lstStyle/>
          <a:p>
            <a:pPr algn="just">
              <a:lnSpc>
                <a:spcPct val="200000"/>
              </a:lnSpc>
            </a:pPr>
            <a:r>
              <a:rPr lang="fr-FR" sz="2800" dirty="0"/>
              <a:t>Si tu développes une </a:t>
            </a:r>
            <a:r>
              <a:rPr lang="fr-FR" sz="2800" b="1" dirty="0"/>
              <a:t>nouvelle application Android</a:t>
            </a:r>
            <a:r>
              <a:rPr lang="fr-FR" sz="2800" dirty="0"/>
              <a:t>, </a:t>
            </a:r>
            <a:r>
              <a:rPr lang="fr-FR" sz="2800" b="1" dirty="0" err="1"/>
              <a:t>Jetpack</a:t>
            </a:r>
            <a:r>
              <a:rPr lang="fr-FR" sz="2800" b="1" dirty="0"/>
              <a:t> Compose</a:t>
            </a:r>
            <a:r>
              <a:rPr lang="fr-FR" sz="2800" dirty="0"/>
              <a:t> est clairement la meilleure option, car Google investit énormément dedans. Mais si tu travailles sur un </a:t>
            </a:r>
            <a:r>
              <a:rPr lang="fr-FR" sz="2800" b="1" dirty="0"/>
              <a:t>projet existant basé sur XML</a:t>
            </a:r>
            <a:r>
              <a:rPr lang="fr-FR" sz="2800" dirty="0"/>
              <a:t>, une migration progressive vers Compose peut être plus stratégique.</a:t>
            </a:r>
          </a:p>
        </p:txBody>
      </p:sp>
    </p:spTree>
    <p:extLst>
      <p:ext uri="{BB962C8B-B14F-4D97-AF65-F5344CB8AC3E}">
        <p14:creationId xmlns:p14="http://schemas.microsoft.com/office/powerpoint/2010/main" val="2028058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90897" y="169183"/>
            <a:ext cx="10515600" cy="653778"/>
          </a:xfrm>
        </p:spPr>
        <p:txBody>
          <a:bodyPr>
            <a:normAutofit fontScale="90000"/>
          </a:bodyPr>
          <a:lstStyle/>
          <a:p>
            <a:r>
              <a:rPr lang="fr-FR" dirty="0" smtClean="0"/>
              <a:t>Architecture Android</a:t>
            </a:r>
            <a:endParaRPr lang="fr-FR" dirty="0"/>
          </a:p>
        </p:txBody>
      </p:sp>
      <p:pic>
        <p:nvPicPr>
          <p:cNvPr id="5" name="Image 4"/>
          <p:cNvPicPr>
            <a:picLocks noChangeAspect="1"/>
          </p:cNvPicPr>
          <p:nvPr/>
        </p:nvPicPr>
        <p:blipFill>
          <a:blip r:embed="rId2"/>
          <a:stretch>
            <a:fillRect/>
          </a:stretch>
        </p:blipFill>
        <p:spPr>
          <a:xfrm>
            <a:off x="457200" y="989647"/>
            <a:ext cx="11515997" cy="5594033"/>
          </a:xfrm>
          <a:prstGeom prst="rect">
            <a:avLst/>
          </a:prstGeom>
        </p:spPr>
      </p:pic>
    </p:spTree>
    <p:extLst>
      <p:ext uri="{BB962C8B-B14F-4D97-AF65-F5344CB8AC3E}">
        <p14:creationId xmlns:p14="http://schemas.microsoft.com/office/powerpoint/2010/main" val="1632706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71809" y="101595"/>
            <a:ext cx="9307338" cy="825868"/>
          </a:xfrm>
        </p:spPr>
        <p:txBody>
          <a:bodyPr>
            <a:noAutofit/>
          </a:bodyPr>
          <a:lstStyle/>
          <a:p>
            <a:pPr algn="ctr"/>
            <a:r>
              <a:rPr lang="fr-FR" sz="3200" dirty="0" smtClean="0"/>
              <a:t>Composants d’une application Android</a:t>
            </a:r>
            <a:endParaRPr lang="fr-FR" sz="3200" dirty="0"/>
          </a:p>
        </p:txBody>
      </p:sp>
      <p:pic>
        <p:nvPicPr>
          <p:cNvPr id="4" name="Image 3"/>
          <p:cNvPicPr>
            <a:picLocks noChangeAspect="1"/>
          </p:cNvPicPr>
          <p:nvPr/>
        </p:nvPicPr>
        <p:blipFill>
          <a:blip r:embed="rId2"/>
          <a:stretch>
            <a:fillRect/>
          </a:stretch>
        </p:blipFill>
        <p:spPr>
          <a:xfrm>
            <a:off x="871809" y="927463"/>
            <a:ext cx="11153775" cy="5734594"/>
          </a:xfrm>
          <a:prstGeom prst="rect">
            <a:avLst/>
          </a:prstGeom>
        </p:spPr>
      </p:pic>
    </p:spTree>
    <p:extLst>
      <p:ext uri="{BB962C8B-B14F-4D97-AF65-F5344CB8AC3E}">
        <p14:creationId xmlns:p14="http://schemas.microsoft.com/office/powerpoint/2010/main" val="11444059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smtClean="0"/>
              <a:t>Kotlin</a:t>
            </a:r>
            <a:r>
              <a:rPr lang="fr-FR" dirty="0" smtClean="0"/>
              <a:t> – Dates -</a:t>
            </a:r>
            <a:endParaRPr lang="fr-FR" dirty="0"/>
          </a:p>
        </p:txBody>
      </p:sp>
      <p:sp>
        <p:nvSpPr>
          <p:cNvPr id="3" name="Espace réservé du contenu 2"/>
          <p:cNvSpPr>
            <a:spLocks noGrp="1"/>
          </p:cNvSpPr>
          <p:nvPr>
            <p:ph idx="1"/>
          </p:nvPr>
        </p:nvSpPr>
        <p:spPr/>
        <p:txBody>
          <a:bodyPr>
            <a:noAutofit/>
          </a:bodyPr>
          <a:lstStyle/>
          <a:p>
            <a:pPr algn="just">
              <a:lnSpc>
                <a:spcPct val="150000"/>
              </a:lnSpc>
            </a:pPr>
            <a:r>
              <a:rPr lang="fr-FR" sz="2800" b="1" dirty="0"/>
              <a:t>Google</a:t>
            </a:r>
            <a:r>
              <a:rPr lang="fr-FR" sz="2800" dirty="0"/>
              <a:t> annonce pendant la conférence </a:t>
            </a:r>
            <a:r>
              <a:rPr lang="fr-FR" sz="2800" b="1" dirty="0"/>
              <a:t>Google I/O 2017 </a:t>
            </a:r>
            <a:r>
              <a:rPr lang="fr-FR" sz="2800" dirty="0"/>
              <a:t>que </a:t>
            </a:r>
            <a:r>
              <a:rPr lang="fr-FR" sz="2800" b="1" dirty="0" err="1"/>
              <a:t>Kotlin</a:t>
            </a:r>
            <a:r>
              <a:rPr lang="fr-FR" sz="2800" dirty="0"/>
              <a:t> devient </a:t>
            </a:r>
            <a:r>
              <a:rPr lang="fr-FR" sz="2800" dirty="0" smtClean="0"/>
              <a:t>le second </a:t>
            </a:r>
            <a:r>
              <a:rPr lang="fr-FR" sz="2800" dirty="0"/>
              <a:t>langage de programmation officiellement pris en charge par </a:t>
            </a:r>
            <a:r>
              <a:rPr lang="fr-FR" sz="2800" b="1" dirty="0"/>
              <a:t>Android</a:t>
            </a:r>
            <a:r>
              <a:rPr lang="fr-FR" sz="2800" dirty="0"/>
              <a:t> </a:t>
            </a:r>
            <a:r>
              <a:rPr lang="fr-FR" sz="2800" dirty="0" smtClean="0"/>
              <a:t>après </a:t>
            </a:r>
            <a:r>
              <a:rPr lang="fr-FR" sz="2800" b="1" dirty="0" smtClean="0"/>
              <a:t>Java</a:t>
            </a:r>
            <a:r>
              <a:rPr lang="fr-FR" sz="2800" dirty="0"/>
              <a:t>. Au cours de cette même conférence en 2019, la société </a:t>
            </a:r>
            <a:r>
              <a:rPr lang="fr-FR" sz="2800" b="1" dirty="0"/>
              <a:t>Google</a:t>
            </a:r>
            <a:r>
              <a:rPr lang="fr-FR" sz="2800" dirty="0"/>
              <a:t> </a:t>
            </a:r>
            <a:r>
              <a:rPr lang="fr-FR" sz="2800" dirty="0" smtClean="0"/>
              <a:t>nous communique </a:t>
            </a:r>
            <a:r>
              <a:rPr lang="fr-FR" sz="2800" dirty="0"/>
              <a:t>que le développement d'applications Android deviendra de plus en </a:t>
            </a:r>
            <a:r>
              <a:rPr lang="fr-FR" sz="2800" dirty="0" smtClean="0"/>
              <a:t>plus "</a:t>
            </a:r>
            <a:r>
              <a:rPr lang="fr-FR" sz="2800" b="1" dirty="0" err="1"/>
              <a:t>Kotlin</a:t>
            </a:r>
            <a:r>
              <a:rPr lang="fr-FR" sz="2800" b="1" dirty="0"/>
              <a:t>-first</a:t>
            </a:r>
            <a:r>
              <a:rPr lang="fr-FR" sz="2800" dirty="0"/>
              <a:t>".</a:t>
            </a:r>
          </a:p>
        </p:txBody>
      </p:sp>
    </p:spTree>
    <p:extLst>
      <p:ext uri="{BB962C8B-B14F-4D97-AF65-F5344CB8AC3E}">
        <p14:creationId xmlns:p14="http://schemas.microsoft.com/office/powerpoint/2010/main" val="14474917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Type de bois</Template>
  <TotalTime>160</TotalTime>
  <Words>2290</Words>
  <Application>Microsoft Office PowerPoint</Application>
  <PresentationFormat>Grand écran</PresentationFormat>
  <Paragraphs>174</Paragraphs>
  <Slides>62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62</vt:i4>
      </vt:variant>
    </vt:vector>
  </HeadingPairs>
  <TitlesOfParts>
    <vt:vector size="69" baseType="lpstr">
      <vt:lpstr>Arial</vt:lpstr>
      <vt:lpstr>Calibri</vt:lpstr>
      <vt:lpstr>Georgia</vt:lpstr>
      <vt:lpstr>Tahoma</vt:lpstr>
      <vt:lpstr>Trebuchet MS</vt:lpstr>
      <vt:lpstr>Wingdings</vt:lpstr>
      <vt:lpstr>Type de bois</vt:lpstr>
      <vt:lpstr>Développement Mobile </vt:lpstr>
      <vt:lpstr>Versions Android</vt:lpstr>
      <vt:lpstr>SDK</vt:lpstr>
      <vt:lpstr>Nouveautés Android 15</vt:lpstr>
      <vt:lpstr>Développement Mobile</vt:lpstr>
      <vt:lpstr>ANDROID</vt:lpstr>
      <vt:lpstr>Architecture Android</vt:lpstr>
      <vt:lpstr>Composants d’une application Android</vt:lpstr>
      <vt:lpstr>Kotlin – Dates -</vt:lpstr>
      <vt:lpstr>Caractéristiques du langage</vt:lpstr>
      <vt:lpstr>Site Officiel</vt:lpstr>
      <vt:lpstr>Avantages</vt:lpstr>
      <vt:lpstr>architecture</vt:lpstr>
      <vt:lpstr>Architecture Mobile</vt:lpstr>
      <vt:lpstr>Cohabitation java &amp; kotlin</vt:lpstr>
      <vt:lpstr>Pour Quoi kotline</vt:lpstr>
      <vt:lpstr>1. Fonctions d'extension</vt:lpstr>
      <vt:lpstr>2. Taille du code et vitesse de programmation</vt:lpstr>
      <vt:lpstr>3. Sécurité nulle</vt:lpstr>
      <vt:lpstr>4. Performances des applications</vt:lpstr>
      <vt:lpstr>5. Assistance coroutine</vt:lpstr>
      <vt:lpstr>Coroutine suite</vt:lpstr>
      <vt:lpstr>Présentation PowerPoint</vt:lpstr>
      <vt:lpstr>6. Castings intelligents</vt:lpstr>
      <vt:lpstr>Exemple </vt:lpstr>
      <vt:lpstr>7. Catégories de données</vt:lpstr>
      <vt:lpstr>Exemple</vt:lpstr>
      <vt:lpstr>8. Caractères génériques</vt:lpstr>
      <vt:lpstr>Exemple</vt:lpstr>
      <vt:lpstr>9. Surcharge du lanceur</vt:lpstr>
      <vt:lpstr>Exemple</vt:lpstr>
      <vt:lpstr>Java ou Kotlin ?</vt:lpstr>
      <vt:lpstr>Atelier n° 1 : Environnement de travail</vt:lpstr>
      <vt:lpstr>Ateliers</vt:lpstr>
      <vt:lpstr>Atelier N° 1</vt:lpstr>
      <vt:lpstr>Atelier N° 2</vt:lpstr>
      <vt:lpstr>Atelier N° 3</vt:lpstr>
      <vt:lpstr>Atelier N° 4</vt:lpstr>
      <vt:lpstr>Atelier 5</vt:lpstr>
      <vt:lpstr>La syntaxe kotlin</vt:lpstr>
      <vt:lpstr>Kotlin</vt:lpstr>
      <vt:lpstr>Fonction sans valeur de retour ni paramètre</vt:lpstr>
      <vt:lpstr>Fonction sans valeur de retour mais avec paramètre</vt:lpstr>
      <vt:lpstr>Fonction avec un paramètre ayant une valeur par défaut</vt:lpstr>
      <vt:lpstr>Fonction avec une valeur de retour</vt:lpstr>
      <vt:lpstr>La valeur de retour est une simple expression</vt:lpstr>
      <vt:lpstr>Appel avec un ordre de paramètres différent</vt:lpstr>
      <vt:lpstr>Fonction dans une fonction</vt:lpstr>
      <vt:lpstr>Fonctions variadiques</vt:lpstr>
      <vt:lpstr>Codage d’une fonction d’ordre supérieur</vt:lpstr>
      <vt:lpstr>Fonction anonyme</vt:lpstr>
      <vt:lpstr>Jetpack Compose</vt:lpstr>
      <vt:lpstr>Avantages</vt:lpstr>
      <vt:lpstr>Inconvénients</vt:lpstr>
      <vt:lpstr>Android Views (XML + ViewSystem)</vt:lpstr>
      <vt:lpstr>Frameworks Multi-plateformes</vt:lpstr>
      <vt:lpstr>Flutter</vt:lpstr>
      <vt:lpstr>Kotlin Multiplatform Mobile (KMM)</vt:lpstr>
      <vt:lpstr>React Native</vt:lpstr>
      <vt:lpstr>WebView / Progressive Web App (PWA)</vt:lpstr>
      <vt:lpstr>Conclusion : Quelle solution choisir en 2025 ?</vt:lpstr>
      <vt:lpstr>Recommandation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Développement Mobile </dc:title>
  <dc:creator>admin</dc:creator>
  <cp:lastModifiedBy>admin</cp:lastModifiedBy>
  <cp:revision>19</cp:revision>
  <dcterms:created xsi:type="dcterms:W3CDTF">2025-03-05T14:42:51Z</dcterms:created>
  <dcterms:modified xsi:type="dcterms:W3CDTF">2025-03-06T13:22:42Z</dcterms:modified>
</cp:coreProperties>
</file>