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318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262" r:id="rId13"/>
    <p:sldId id="263" r:id="rId14"/>
    <p:sldId id="267" r:id="rId15"/>
    <p:sldId id="268" r:id="rId16"/>
    <p:sldId id="269" r:id="rId17"/>
    <p:sldId id="270" r:id="rId18"/>
    <p:sldId id="287" r:id="rId19"/>
    <p:sldId id="288" r:id="rId20"/>
    <p:sldId id="289" r:id="rId21"/>
    <p:sldId id="290" r:id="rId22"/>
    <p:sldId id="291" r:id="rId23"/>
    <p:sldId id="292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317" r:id="rId35"/>
    <p:sldId id="294" r:id="rId36"/>
    <p:sldId id="328" r:id="rId37"/>
    <p:sldId id="329" r:id="rId38"/>
    <p:sldId id="330" r:id="rId39"/>
    <p:sldId id="332" r:id="rId40"/>
    <p:sldId id="331" r:id="rId41"/>
    <p:sldId id="333" r:id="rId42"/>
    <p:sldId id="334" r:id="rId43"/>
    <p:sldId id="335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48" d="100"/>
          <a:sy n="48" d="100"/>
        </p:scale>
        <p:origin x="82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F60A-713C-41BA-9788-4C493DDC0A9C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0FA7-C445-42F7-AF66-A4F5A6FC8A9C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C5C5-1A57-4420-8AFB-CE41693A794B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8AF-84E6-4329-8E67-FEA434B47075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F6EE328-6AFF-436B-881F-213D56084544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069A-09EE-4C7C-86A4-2314A404921D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E7F1-171E-411F-96CA-A251A21496E7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98D-A273-4547-9B92-97D7769F71A6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CD67-0644-446C-B2AD-1C09BF34F286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828-6983-48AD-9E27-CBD3696F837E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FB91-0324-450E-B17F-36DC0ECCE413}" type="datetimeFigureOut">
              <a:rPr lang="en-US" dirty="0"/>
              <a:t>3/19/2025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2E37674-C1BA-4107-9B06-6D4CAC3A3DF5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sz="6000" dirty="0" smtClean="0"/>
              <a:t>Développement Mobile </a:t>
            </a:r>
            <a:endParaRPr lang="fr-FR" sz="6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KOTLIN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381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Codage d’une fonction d’ordre supérieur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fr-FR" dirty="0"/>
              <a:t>Je souhaite par exemple effectuer un calcul entre deux nombres, mais je veux, dans ma fonction de calcul, laisser à l’utilisateur le soin de préciser le calcul à effectuer.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486" y="3159398"/>
            <a:ext cx="7416251" cy="3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0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Fonction anonyme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fr-FR" dirty="0"/>
              <a:t>Une fonction anonyme est une fonction qui, comme son nom l’indique, ne se voit pas attribuer d’identité, de nom.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148" y="3183382"/>
            <a:ext cx="9563100" cy="301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96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90897" y="169183"/>
            <a:ext cx="10515600" cy="653778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Architecture Android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89647"/>
            <a:ext cx="11515997" cy="559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70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71809" y="101595"/>
            <a:ext cx="9307338" cy="825868"/>
          </a:xfrm>
        </p:spPr>
        <p:txBody>
          <a:bodyPr>
            <a:noAutofit/>
          </a:bodyPr>
          <a:lstStyle/>
          <a:p>
            <a:pPr algn="ctr"/>
            <a:r>
              <a:rPr lang="fr-FR" sz="3200" dirty="0" smtClean="0"/>
              <a:t>Composants d’une application Android</a:t>
            </a:r>
            <a:endParaRPr lang="fr-FR" sz="32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809" y="927463"/>
            <a:ext cx="11153775" cy="573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40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Avantages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43277"/>
            <a:ext cx="9603275" cy="38530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539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architecture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2042455"/>
            <a:ext cx="9603275" cy="38065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55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Architecture Mobile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0" y="2265362"/>
            <a:ext cx="7988300" cy="320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32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Cohabitation java &amp; </a:t>
            </a:r>
            <a:r>
              <a:rPr lang="fr-FR" dirty="0" err="1" smtClean="0"/>
              <a:t>kotlin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700" y="2319337"/>
            <a:ext cx="5118100" cy="281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81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5992" y="285443"/>
            <a:ext cx="8911687" cy="64044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Java ou </a:t>
            </a:r>
            <a:r>
              <a:rPr lang="fr-FR" dirty="0" err="1"/>
              <a:t>Kotlin</a:t>
            </a:r>
            <a:r>
              <a:rPr lang="fr-FR" dirty="0"/>
              <a:t>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5466" y="1196821"/>
            <a:ext cx="11870267" cy="377762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fr-FR" dirty="0"/>
              <a:t>Du point de vue du Google Play Store, </a:t>
            </a:r>
            <a:r>
              <a:rPr lang="fr-FR" b="1" dirty="0" err="1"/>
              <a:t>Kotlin</a:t>
            </a:r>
            <a:r>
              <a:rPr lang="fr-FR" dirty="0"/>
              <a:t> est le langage de programmation officiel pour le développement d'applications Android. La plupart des développeurs souhaitent utiliser </a:t>
            </a:r>
            <a:r>
              <a:rPr lang="fr-FR" b="1" dirty="0" err="1"/>
              <a:t>Kotlin</a:t>
            </a:r>
            <a:r>
              <a:rPr lang="fr-FR" dirty="0"/>
              <a:t> pour que leur application soit acceptée dans le Play Store.</a:t>
            </a:r>
          </a:p>
          <a:p>
            <a:pPr algn="just">
              <a:lnSpc>
                <a:spcPct val="150000"/>
              </a:lnSpc>
            </a:pPr>
            <a:r>
              <a:rPr lang="fr-FR" dirty="0" smtClean="0"/>
              <a:t>Cependant</a:t>
            </a:r>
            <a:r>
              <a:rPr lang="fr-FR" dirty="0"/>
              <a:t>, </a:t>
            </a:r>
            <a:r>
              <a:rPr lang="fr-FR" b="1" dirty="0"/>
              <a:t>Java</a:t>
            </a:r>
            <a:r>
              <a:rPr lang="fr-FR" dirty="0"/>
              <a:t> reste le langage de programmation à usage général pour Android et d'autres plates-formes. Enfin, le niveau de confort du développeur et la stratégie marketing du sponsor détermineront quel langage de programmation est </a:t>
            </a:r>
            <a:r>
              <a:rPr lang="fr-FR" dirty="0" smtClean="0"/>
              <a:t>approprié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39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Atelier n° 1 : Environnement de travail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481263"/>
            <a:ext cx="2682876" cy="1341438"/>
          </a:xfrm>
          <a:prstGeom prst="rect">
            <a:avLst/>
          </a:prstGeom>
        </p:spPr>
      </p:pic>
      <p:pic>
        <p:nvPicPr>
          <p:cNvPr id="1026" name="Picture 2" descr="Eclipse SDK pour Windows - Téléchargez-le gratuitement à partir d'Uptodow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481264"/>
            <a:ext cx="2657475" cy="134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9754" y="2481264"/>
            <a:ext cx="2705100" cy="134143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0275" y="4136578"/>
            <a:ext cx="265747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8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Fonction sans valeur de retour ni paramètre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utilise le mot-clé fun et c’est le premier mot de la définition de fonction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413" y="2845675"/>
            <a:ext cx="5918200" cy="295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40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Ateliers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Développement Mobile Android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193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Atelier N°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200000"/>
              </a:lnSpc>
            </a:pPr>
            <a:r>
              <a:rPr lang="fr-FR" sz="2800" dirty="0" smtClean="0"/>
              <a:t>Configuration de l’environnement de travail:</a:t>
            </a:r>
          </a:p>
          <a:p>
            <a:pPr lvl="1">
              <a:lnSpc>
                <a:spcPct val="200000"/>
              </a:lnSpc>
            </a:pPr>
            <a:r>
              <a:rPr lang="fr-FR" sz="2400" dirty="0" smtClean="0"/>
              <a:t>Installation Android Studio,</a:t>
            </a:r>
          </a:p>
          <a:p>
            <a:pPr lvl="1">
              <a:lnSpc>
                <a:spcPct val="200000"/>
              </a:lnSpc>
            </a:pPr>
            <a:r>
              <a:rPr lang="fr-FR" sz="2400" dirty="0" smtClean="0"/>
              <a:t>Installation SDK</a:t>
            </a:r>
          </a:p>
          <a:p>
            <a:pPr lvl="1">
              <a:lnSpc>
                <a:spcPct val="200000"/>
              </a:lnSpc>
            </a:pPr>
            <a:r>
              <a:rPr lang="fr-FR" sz="2400" dirty="0" smtClean="0"/>
              <a:t>Installation Emulateur</a:t>
            </a:r>
          </a:p>
          <a:p>
            <a:pPr lvl="2">
              <a:lnSpc>
                <a:spcPct val="200000"/>
              </a:lnSpc>
            </a:pPr>
            <a:r>
              <a:rPr lang="fr-FR" sz="2200" dirty="0" smtClean="0"/>
              <a:t>Intégrer à Android Studio</a:t>
            </a:r>
          </a:p>
          <a:p>
            <a:pPr lvl="2">
              <a:lnSpc>
                <a:spcPct val="200000"/>
              </a:lnSpc>
            </a:pPr>
            <a:r>
              <a:rPr lang="fr-FR" sz="2200" dirty="0" smtClean="0"/>
              <a:t>Externe : </a:t>
            </a:r>
            <a:r>
              <a:rPr lang="fr-FR" sz="2200" dirty="0" err="1" smtClean="0"/>
              <a:t>Nox</a:t>
            </a:r>
            <a:r>
              <a:rPr lang="fr-FR" sz="2200" dirty="0"/>
              <a:t> : </a:t>
            </a:r>
            <a:r>
              <a:rPr lang="fr-FR" sz="2300" b="1" dirty="0">
                <a:solidFill>
                  <a:srgbClr val="0070C0"/>
                </a:solidFill>
              </a:rPr>
              <a:t>https://www.bignox.com/</a:t>
            </a:r>
            <a:endParaRPr lang="fr-FR" sz="2300" b="1" dirty="0" smtClean="0">
              <a:solidFill>
                <a:srgbClr val="0070C0"/>
              </a:solidFill>
            </a:endParaRPr>
          </a:p>
          <a:p>
            <a:pPr lvl="2">
              <a:lnSpc>
                <a:spcPct val="200000"/>
              </a:lnSpc>
            </a:pPr>
            <a:r>
              <a:rPr lang="fr-FR" sz="2200" dirty="0" smtClean="0"/>
              <a:t>Physique votre Smart Phone</a:t>
            </a: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359544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429768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Atelier N°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69848" y="1298448"/>
            <a:ext cx="10058400" cy="4050792"/>
          </a:xfrm>
        </p:spPr>
        <p:txBody>
          <a:bodyPr>
            <a:noAutofit/>
          </a:bodyPr>
          <a:lstStyle/>
          <a:p>
            <a:pPr>
              <a:lnSpc>
                <a:spcPct val="300000"/>
              </a:lnSpc>
            </a:pPr>
            <a:r>
              <a:rPr lang="fr-FR" sz="2800" b="1" dirty="0" smtClean="0"/>
              <a:t>Mise en place de l’émulateur:</a:t>
            </a:r>
          </a:p>
          <a:p>
            <a:pPr lvl="1">
              <a:lnSpc>
                <a:spcPct val="300000"/>
              </a:lnSpc>
            </a:pPr>
            <a:r>
              <a:rPr lang="fr-FR" sz="2400" b="1" dirty="0" smtClean="0"/>
              <a:t>Par Android Studio</a:t>
            </a:r>
          </a:p>
          <a:p>
            <a:pPr lvl="1">
              <a:lnSpc>
                <a:spcPct val="300000"/>
              </a:lnSpc>
            </a:pPr>
            <a:r>
              <a:rPr lang="fr-FR" sz="2400" b="1" dirty="0" smtClean="0"/>
              <a:t>Par NOX</a:t>
            </a:r>
          </a:p>
          <a:p>
            <a:pPr lvl="1">
              <a:lnSpc>
                <a:spcPct val="300000"/>
              </a:lnSpc>
            </a:pPr>
            <a:r>
              <a:rPr lang="fr-FR" sz="2400" b="1" dirty="0" smtClean="0"/>
              <a:t>Par votre Smart phone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142960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560397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Atelier N° 3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69848" y="1416013"/>
            <a:ext cx="10058400" cy="4050792"/>
          </a:xfrm>
        </p:spPr>
        <p:txBody>
          <a:bodyPr/>
          <a:lstStyle/>
          <a:p>
            <a:pPr>
              <a:lnSpc>
                <a:spcPct val="300000"/>
              </a:lnSpc>
            </a:pPr>
            <a:r>
              <a:rPr lang="fr-FR" dirty="0" smtClean="0"/>
              <a:t>Créer une nouvelle Application à la base d’une activité vierge</a:t>
            </a:r>
          </a:p>
          <a:p>
            <a:pPr lvl="1">
              <a:lnSpc>
                <a:spcPct val="300000"/>
              </a:lnSpc>
            </a:pPr>
            <a:r>
              <a:rPr lang="fr-FR" dirty="0" err="1" smtClean="0"/>
              <a:t>NameApp</a:t>
            </a:r>
            <a:r>
              <a:rPr lang="fr-FR" dirty="0" smtClean="0"/>
              <a:t> : </a:t>
            </a:r>
            <a:r>
              <a:rPr lang="fr-FR" b="1" dirty="0" err="1" smtClean="0"/>
              <a:t>MyFirstApp</a:t>
            </a:r>
            <a:endParaRPr lang="fr-FR" b="1" dirty="0" smtClean="0"/>
          </a:p>
          <a:p>
            <a:pPr lvl="1">
              <a:lnSpc>
                <a:spcPct val="300000"/>
              </a:lnSpc>
            </a:pPr>
            <a:r>
              <a:rPr lang="fr-FR" dirty="0" err="1" smtClean="0"/>
              <a:t>TextApp</a:t>
            </a:r>
            <a:r>
              <a:rPr lang="fr-FR" dirty="0" smtClean="0"/>
              <a:t> : </a:t>
            </a:r>
            <a:r>
              <a:rPr lang="fr-FR" b="1" dirty="0" err="1" smtClean="0"/>
              <a:t>Suptech</a:t>
            </a:r>
            <a:endParaRPr lang="fr-FR" b="1" dirty="0" smtClean="0"/>
          </a:p>
          <a:p>
            <a:pPr>
              <a:lnSpc>
                <a:spcPct val="300000"/>
              </a:lnSpc>
            </a:pPr>
            <a:r>
              <a:rPr lang="fr-FR" dirty="0" smtClean="0"/>
              <a:t>Exécuter l’application sous votre émulateur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437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Jetpack</a:t>
            </a:r>
            <a:r>
              <a:rPr lang="fr-FR" dirty="0"/>
              <a:t> Compose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fr-FR" sz="3200" dirty="0"/>
              <a:t>est actuellement </a:t>
            </a:r>
            <a:r>
              <a:rPr lang="fr-FR" sz="3200" b="1" dirty="0"/>
              <a:t>la solution recommandée par Google</a:t>
            </a:r>
            <a:r>
              <a:rPr lang="fr-FR" sz="3200" dirty="0"/>
              <a:t> pour le développement d'interfaces utilisateur Android. Cependant, il existe encore d'autres alternatives selon le contexte et les besoins du projet.</a:t>
            </a:r>
          </a:p>
        </p:txBody>
      </p:sp>
    </p:spTree>
    <p:extLst>
      <p:ext uri="{BB962C8B-B14F-4D97-AF65-F5344CB8AC3E}">
        <p14:creationId xmlns:p14="http://schemas.microsoft.com/office/powerpoint/2010/main" val="28532854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918499"/>
          </a:xfrm>
        </p:spPr>
        <p:txBody>
          <a:bodyPr/>
          <a:lstStyle/>
          <a:p>
            <a:pPr algn="ctr"/>
            <a:r>
              <a:rPr lang="fr-FR" dirty="0"/>
              <a:t>Avantages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78372" y="918499"/>
            <a:ext cx="10749876" cy="526158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2400" dirty="0"/>
              <a:t>✔ </a:t>
            </a:r>
            <a:r>
              <a:rPr lang="fr-FR" sz="2400" dirty="0">
                <a:solidFill>
                  <a:srgbClr val="FF0000"/>
                </a:solidFill>
              </a:rPr>
              <a:t>Déclaratif et moderne </a:t>
            </a:r>
            <a:r>
              <a:rPr lang="fr-FR" sz="2400" dirty="0"/>
              <a:t>: UI basée sur des fonctions </a:t>
            </a:r>
            <a:r>
              <a:rPr lang="fr-FR" sz="2400" dirty="0" err="1"/>
              <a:t>Kotlin</a:t>
            </a:r>
            <a:r>
              <a:rPr lang="fr-FR" sz="2400" dirty="0"/>
              <a:t>, plus intuitive que XML</a:t>
            </a:r>
            <a:r>
              <a:rPr lang="fr-FR" sz="2400" dirty="0" smtClean="0"/>
              <a:t>.</a:t>
            </a:r>
            <a:endParaRPr lang="ar-SA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 smtClean="0"/>
              <a:t>✔ </a:t>
            </a:r>
            <a:r>
              <a:rPr lang="fr-FR" sz="2400" dirty="0">
                <a:solidFill>
                  <a:srgbClr val="FF0000"/>
                </a:solidFill>
              </a:rPr>
              <a:t>Réduction du code </a:t>
            </a:r>
            <a:r>
              <a:rPr lang="fr-FR" sz="2400" dirty="0" err="1">
                <a:solidFill>
                  <a:srgbClr val="FF0000"/>
                </a:solidFill>
              </a:rPr>
              <a:t>boilerplate</a:t>
            </a:r>
            <a:r>
              <a:rPr lang="fr-FR" sz="2400" dirty="0">
                <a:solidFill>
                  <a:srgbClr val="FF0000"/>
                </a:solidFill>
              </a:rPr>
              <a:t> </a:t>
            </a:r>
            <a:r>
              <a:rPr lang="fr-FR" sz="2400" dirty="0"/>
              <a:t>: Moins de code que les vues XML classiques</a:t>
            </a:r>
            <a:r>
              <a:rPr lang="fr-FR" sz="2400" dirty="0" smtClean="0"/>
              <a:t>.</a:t>
            </a:r>
            <a:endParaRPr lang="ar-SA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 smtClean="0"/>
              <a:t>✔ </a:t>
            </a:r>
            <a:r>
              <a:rPr lang="fr-FR" sz="2400" dirty="0">
                <a:solidFill>
                  <a:srgbClr val="FF0000"/>
                </a:solidFill>
              </a:rPr>
              <a:t>Meilleure gestion de l'état </a:t>
            </a:r>
            <a:r>
              <a:rPr lang="fr-FR" sz="2400" dirty="0"/>
              <a:t>: Utilise State et </a:t>
            </a:r>
            <a:r>
              <a:rPr lang="fr-FR" sz="2400" dirty="0" err="1"/>
              <a:t>remember</a:t>
            </a:r>
            <a:r>
              <a:rPr lang="fr-FR" sz="2400" dirty="0"/>
              <a:t> pour un UI réactif</a:t>
            </a:r>
            <a:r>
              <a:rPr lang="fr-FR" sz="2400" dirty="0" smtClean="0"/>
              <a:t>.</a:t>
            </a:r>
            <a:endParaRPr lang="ar-SA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 smtClean="0"/>
              <a:t>✔ </a:t>
            </a:r>
            <a:r>
              <a:rPr lang="fr-FR" sz="2400" dirty="0">
                <a:solidFill>
                  <a:srgbClr val="FF0000"/>
                </a:solidFill>
              </a:rPr>
              <a:t>Intégration fluide avec d'autres API </a:t>
            </a:r>
            <a:r>
              <a:rPr lang="fr-FR" sz="2400" dirty="0"/>
              <a:t>(Navigation, </a:t>
            </a:r>
            <a:r>
              <a:rPr lang="fr-FR" sz="2400" dirty="0" err="1"/>
              <a:t>Coroutines</a:t>
            </a:r>
            <a:r>
              <a:rPr lang="fr-FR" sz="2400" dirty="0"/>
              <a:t>, </a:t>
            </a:r>
            <a:r>
              <a:rPr lang="fr-FR" sz="2400" dirty="0" err="1"/>
              <a:t>LiveData</a:t>
            </a:r>
            <a:r>
              <a:rPr lang="fr-FR" sz="2400" dirty="0"/>
              <a:t>, Flow, etc</a:t>
            </a:r>
            <a:r>
              <a:rPr lang="fr-FR" sz="2400" dirty="0" smtClean="0"/>
              <a:t>.).</a:t>
            </a:r>
            <a:endParaRPr lang="ar-SA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 smtClean="0">
                <a:solidFill>
                  <a:srgbClr val="FF0000"/>
                </a:solidFill>
              </a:rPr>
              <a:t>✔ </a:t>
            </a:r>
            <a:r>
              <a:rPr lang="fr-FR" sz="2400" dirty="0">
                <a:solidFill>
                  <a:srgbClr val="FF0000"/>
                </a:solidFill>
              </a:rPr>
              <a:t>Support officiel par Google </a:t>
            </a:r>
            <a:r>
              <a:rPr lang="fr-FR" sz="2400" dirty="0"/>
              <a:t>: Évolution constante et adoption par la communauté.</a:t>
            </a:r>
          </a:p>
        </p:txBody>
      </p:sp>
    </p:spTree>
    <p:extLst>
      <p:ext uri="{BB962C8B-B14F-4D97-AF65-F5344CB8AC3E}">
        <p14:creationId xmlns:p14="http://schemas.microsoft.com/office/powerpoint/2010/main" val="26129092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Inconvénients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fr-FR" sz="2400" dirty="0"/>
              <a:t>✖ </a:t>
            </a:r>
            <a:r>
              <a:rPr lang="fr-FR" sz="2400" b="1" dirty="0"/>
              <a:t>Nouvelle approche</a:t>
            </a:r>
            <a:r>
              <a:rPr lang="fr-FR" sz="2400" dirty="0"/>
              <a:t> : Nécessite d'apprendre un nouveau paradigme.</a:t>
            </a:r>
            <a:br>
              <a:rPr lang="fr-FR" sz="2400" dirty="0"/>
            </a:br>
            <a:r>
              <a:rPr lang="fr-FR" sz="2400" dirty="0"/>
              <a:t>✖ </a:t>
            </a:r>
            <a:r>
              <a:rPr lang="fr-FR" sz="2400" b="1" dirty="0"/>
              <a:t>Moins de documentation et d'exemples pour certaines fonctionnalités avancées</a:t>
            </a:r>
            <a:r>
              <a:rPr lang="fr-FR" sz="2400" dirty="0"/>
              <a:t>.</a:t>
            </a:r>
            <a:br>
              <a:rPr lang="fr-FR" sz="2400" dirty="0"/>
            </a:br>
            <a:r>
              <a:rPr lang="fr-FR" sz="2400" dirty="0"/>
              <a:t>✖ </a:t>
            </a:r>
            <a:r>
              <a:rPr lang="fr-FR" sz="2400" b="1" dirty="0"/>
              <a:t>Migration progressive nécessaire</a:t>
            </a:r>
            <a:r>
              <a:rPr lang="fr-FR" sz="2400" dirty="0"/>
              <a:t> si ton projet utilise encore XML et </a:t>
            </a:r>
            <a:r>
              <a:rPr lang="fr-FR" sz="2400" dirty="0" err="1"/>
              <a:t>View-based</a:t>
            </a:r>
            <a:r>
              <a:rPr lang="fr-FR" sz="2400" dirty="0"/>
              <a:t> UI.</a:t>
            </a:r>
          </a:p>
        </p:txBody>
      </p:sp>
    </p:spTree>
    <p:extLst>
      <p:ext uri="{BB962C8B-B14F-4D97-AF65-F5344CB8AC3E}">
        <p14:creationId xmlns:p14="http://schemas.microsoft.com/office/powerpoint/2010/main" val="21996465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48" y="311212"/>
            <a:ext cx="10058400" cy="729313"/>
          </a:xfrm>
        </p:spPr>
        <p:txBody>
          <a:bodyPr>
            <a:normAutofit/>
          </a:bodyPr>
          <a:lstStyle/>
          <a:p>
            <a:pPr algn="ctr"/>
            <a:r>
              <a:rPr lang="fr-FR" sz="3600" dirty="0"/>
              <a:t>Android </a:t>
            </a:r>
            <a:r>
              <a:rPr lang="fr-FR" sz="3600" dirty="0" err="1"/>
              <a:t>Views</a:t>
            </a:r>
            <a:r>
              <a:rPr lang="fr-FR" sz="3600" dirty="0"/>
              <a:t> (XML + </a:t>
            </a:r>
            <a:r>
              <a:rPr lang="fr-FR" sz="3600" dirty="0" err="1"/>
              <a:t>ViewSystem</a:t>
            </a:r>
            <a:r>
              <a:rPr lang="fr-FR" sz="3600" dirty="0"/>
              <a:t>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69848" y="1324303"/>
            <a:ext cx="10058400" cy="4847897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fr-FR" dirty="0"/>
              <a:t>✅ </a:t>
            </a:r>
            <a:r>
              <a:rPr lang="fr-FR" b="1" dirty="0"/>
              <a:t>Avantages </a:t>
            </a:r>
            <a:r>
              <a:rPr lang="fr-FR" b="1" dirty="0" smtClean="0"/>
              <a:t>:</a:t>
            </a:r>
            <a:endParaRPr lang="ar-SA" b="1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ar-SA" b="1" dirty="0"/>
              <a:t>	</a:t>
            </a:r>
            <a:r>
              <a:rPr lang="fr-FR" dirty="0"/>
              <a:t>✔ </a:t>
            </a:r>
            <a:r>
              <a:rPr lang="fr-FR" b="1" dirty="0"/>
              <a:t>Solution mature et stable</a:t>
            </a:r>
            <a:r>
              <a:rPr lang="fr-FR" dirty="0"/>
              <a:t> : Utilisée depuis des années.</a:t>
            </a:r>
            <a:br>
              <a:rPr lang="fr-FR" dirty="0"/>
            </a:br>
            <a:r>
              <a:rPr lang="ar-SA" dirty="0" smtClean="0"/>
              <a:t>	</a:t>
            </a:r>
            <a:r>
              <a:rPr lang="fr-FR" dirty="0" smtClean="0"/>
              <a:t>✔ </a:t>
            </a:r>
            <a:r>
              <a:rPr lang="fr-FR" b="1" dirty="0"/>
              <a:t>Supportée par tous les outils et bibliothèques Android</a:t>
            </a:r>
            <a:r>
              <a:rPr lang="fr-FR" dirty="0"/>
              <a:t>.</a:t>
            </a:r>
            <a:br>
              <a:rPr lang="fr-FR" dirty="0"/>
            </a:br>
            <a:r>
              <a:rPr lang="ar-SA" dirty="0" smtClean="0"/>
              <a:t>	</a:t>
            </a:r>
            <a:r>
              <a:rPr lang="fr-FR" dirty="0" smtClean="0"/>
              <a:t>✔ </a:t>
            </a:r>
            <a:r>
              <a:rPr lang="fr-FR" b="1" dirty="0"/>
              <a:t>Compatible avec du code existant</a:t>
            </a:r>
            <a:r>
              <a:rPr lang="fr-FR" dirty="0"/>
              <a:t> sans nécessiter une refonte complète</a:t>
            </a:r>
            <a:r>
              <a:rPr lang="fr-FR" dirty="0" smtClean="0"/>
              <a:t>.</a:t>
            </a:r>
            <a:endParaRPr lang="ar-SA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fr-FR" dirty="0"/>
              <a:t>❌ </a:t>
            </a:r>
            <a:r>
              <a:rPr lang="fr-FR" b="1" dirty="0"/>
              <a:t>Inconvénients </a:t>
            </a:r>
            <a:r>
              <a:rPr lang="fr-FR" b="1" dirty="0" smtClean="0"/>
              <a:t>:</a:t>
            </a:r>
            <a:endParaRPr lang="ar-SA" b="1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ar-SA" b="1" dirty="0"/>
              <a:t>	</a:t>
            </a:r>
            <a:r>
              <a:rPr lang="fr-FR" b="1" dirty="0"/>
              <a:t>✖ Verbosité : Beaucoup de code XML et </a:t>
            </a:r>
            <a:r>
              <a:rPr lang="fr-FR" b="1" dirty="0" err="1"/>
              <a:t>findViewById</a:t>
            </a:r>
            <a:r>
              <a:rPr lang="fr-FR" b="1" dirty="0" smtClean="0"/>
              <a:t>.</a:t>
            </a:r>
            <a:endParaRPr lang="ar-SA" b="1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ar-SA" b="1" dirty="0"/>
              <a:t>	</a:t>
            </a:r>
            <a:r>
              <a:rPr lang="fr-FR" b="1" dirty="0" smtClean="0"/>
              <a:t>✖ </a:t>
            </a:r>
            <a:r>
              <a:rPr lang="fr-FR" b="1" dirty="0"/>
              <a:t>Moins flexible pour des mises à jour dynamiques</a:t>
            </a:r>
            <a:r>
              <a:rPr lang="fr-FR" b="1" dirty="0" smtClean="0"/>
              <a:t>.</a:t>
            </a:r>
            <a:endParaRPr lang="ar-SA" b="1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ar-SA" b="1" dirty="0"/>
              <a:t>	</a:t>
            </a:r>
            <a:r>
              <a:rPr lang="fr-FR" b="1" dirty="0" smtClean="0"/>
              <a:t>✖ </a:t>
            </a:r>
            <a:r>
              <a:rPr lang="fr-FR" b="1" dirty="0"/>
              <a:t>Gestion de l’état plus compliquée comparée à </a:t>
            </a:r>
            <a:r>
              <a:rPr lang="fr-FR" b="1" dirty="0" err="1"/>
              <a:t>Jetpack</a:t>
            </a:r>
            <a:r>
              <a:rPr lang="fr-FR" b="1" dirty="0"/>
              <a:t> Compose</a:t>
            </a:r>
            <a:r>
              <a:rPr lang="fr-FR" b="1" dirty="0" smtClean="0"/>
              <a:t>.</a:t>
            </a:r>
            <a:endParaRPr lang="ar-SA" b="1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ar-SA" b="1" dirty="0"/>
              <a:t>	</a:t>
            </a:r>
            <a:r>
              <a:rPr lang="fr-FR" b="1" dirty="0" smtClean="0"/>
              <a:t>✖ </a:t>
            </a:r>
            <a:r>
              <a:rPr lang="fr-FR" b="1" dirty="0"/>
              <a:t>Obsolescence à long terme : Google encourage la transition vers </a:t>
            </a:r>
            <a:r>
              <a:rPr lang="ar-SA" b="1" dirty="0" smtClean="0"/>
              <a:t>  	   	    </a:t>
            </a:r>
            <a:r>
              <a:rPr lang="fr-FR" b="1" dirty="0" smtClean="0"/>
              <a:t>Compose</a:t>
            </a:r>
            <a:r>
              <a:rPr lang="fr-FR" b="1" dirty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9558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Frameworks</a:t>
            </a:r>
            <a:r>
              <a:rPr lang="fr-FR" dirty="0"/>
              <a:t> </a:t>
            </a:r>
            <a:r>
              <a:rPr lang="fr-FR" dirty="0" err="1"/>
              <a:t>Multi-plateformes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fr-FR" sz="3200" dirty="0"/>
              <a:t>Si tu veux développer pour </a:t>
            </a:r>
            <a:r>
              <a:rPr lang="fr-FR" sz="3200" b="1" dirty="0"/>
              <a:t>Android et iOS</a:t>
            </a:r>
            <a:r>
              <a:rPr lang="fr-FR" sz="3200" dirty="0"/>
              <a:t> avec un seul </a:t>
            </a:r>
            <a:r>
              <a:rPr lang="fr-FR" sz="3200" dirty="0" err="1"/>
              <a:t>codebase</a:t>
            </a:r>
            <a:r>
              <a:rPr lang="fr-FR" sz="3200" dirty="0"/>
              <a:t>, voici les alternatives </a:t>
            </a:r>
            <a:r>
              <a:rPr lang="fr-FR" sz="3200" dirty="0" smtClean="0"/>
              <a:t>:</a:t>
            </a:r>
            <a:endParaRPr lang="ar-SA" sz="3200" dirty="0" smtClean="0"/>
          </a:p>
          <a:p>
            <a:pPr lvl="1" algn="just">
              <a:lnSpc>
                <a:spcPct val="150000"/>
              </a:lnSpc>
            </a:pPr>
            <a:r>
              <a:rPr lang="fr-FR" sz="2800" b="1" dirty="0" smtClean="0"/>
              <a:t>Flutter</a:t>
            </a:r>
            <a:endParaRPr lang="ar-SA" sz="2800" b="1" dirty="0" smtClean="0"/>
          </a:p>
          <a:p>
            <a:pPr lvl="1" algn="just">
              <a:lnSpc>
                <a:spcPct val="150000"/>
              </a:lnSpc>
            </a:pPr>
            <a:r>
              <a:rPr lang="fr-FR" sz="2800" b="1" dirty="0" err="1"/>
              <a:t>Kotlin</a:t>
            </a:r>
            <a:r>
              <a:rPr lang="fr-FR" sz="2800" b="1" dirty="0"/>
              <a:t> </a:t>
            </a:r>
            <a:r>
              <a:rPr lang="fr-FR" sz="2800" b="1" dirty="0" err="1"/>
              <a:t>Multiplatform</a:t>
            </a:r>
            <a:r>
              <a:rPr lang="fr-FR" sz="2800" b="1" dirty="0"/>
              <a:t> Mobile (KMM</a:t>
            </a:r>
            <a:r>
              <a:rPr lang="fr-FR" sz="2800" b="1" dirty="0" smtClean="0"/>
              <a:t>)</a:t>
            </a:r>
            <a:endParaRPr lang="ar-SA" sz="2800" b="1" dirty="0" smtClean="0"/>
          </a:p>
          <a:p>
            <a:pPr lvl="1" algn="just">
              <a:lnSpc>
                <a:spcPct val="150000"/>
              </a:lnSpc>
            </a:pPr>
            <a:r>
              <a:rPr lang="fr-FR" sz="2800" b="1" dirty="0" err="1"/>
              <a:t>React</a:t>
            </a:r>
            <a:r>
              <a:rPr lang="fr-FR" sz="2800" b="1" dirty="0"/>
              <a:t> Native</a:t>
            </a:r>
          </a:p>
        </p:txBody>
      </p:sp>
    </p:spTree>
    <p:extLst>
      <p:ext uri="{BB962C8B-B14F-4D97-AF65-F5344CB8AC3E}">
        <p14:creationId xmlns:p14="http://schemas.microsoft.com/office/powerpoint/2010/main" val="31567146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Flutter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fr-FR" sz="2400" dirty="0"/>
              <a:t>UI déclarative basée sur </a:t>
            </a:r>
            <a:r>
              <a:rPr lang="fr-FR" sz="2400" dirty="0" err="1"/>
              <a:t>Dart</a:t>
            </a:r>
            <a:r>
              <a:rPr lang="fr-FR" sz="2400" dirty="0" smtClean="0"/>
              <a:t>.</a:t>
            </a:r>
            <a:endParaRPr lang="ar-SA" sz="2400" dirty="0" smtClean="0"/>
          </a:p>
          <a:p>
            <a:pPr algn="just">
              <a:lnSpc>
                <a:spcPct val="150000"/>
              </a:lnSpc>
            </a:pPr>
            <a:r>
              <a:rPr lang="fr-FR" sz="2400" dirty="0" smtClean="0"/>
              <a:t>Très </a:t>
            </a:r>
            <a:r>
              <a:rPr lang="fr-FR" sz="2400" dirty="0"/>
              <a:t>performant (compilé en natif</a:t>
            </a:r>
            <a:r>
              <a:rPr lang="fr-FR" sz="2400" dirty="0" smtClean="0"/>
              <a:t>).</a:t>
            </a:r>
            <a:endParaRPr lang="ar-SA" sz="2400" dirty="0" smtClean="0"/>
          </a:p>
          <a:p>
            <a:pPr algn="just">
              <a:lnSpc>
                <a:spcPct val="150000"/>
              </a:lnSpc>
            </a:pPr>
            <a:r>
              <a:rPr lang="fr-FR" sz="2400" dirty="0" smtClean="0"/>
              <a:t>Utilisé </a:t>
            </a:r>
            <a:r>
              <a:rPr lang="fr-FR" sz="2400" dirty="0"/>
              <a:t>par Google et de nombreuses entreprises</a:t>
            </a:r>
            <a:r>
              <a:rPr lang="fr-FR" sz="2400" dirty="0" smtClean="0"/>
              <a:t>.</a:t>
            </a:r>
            <a:endParaRPr lang="ar-SA" sz="2400" dirty="0" smtClean="0"/>
          </a:p>
          <a:p>
            <a:pPr algn="just">
              <a:lnSpc>
                <a:spcPct val="150000"/>
              </a:lnSpc>
            </a:pPr>
            <a:r>
              <a:rPr lang="fr-FR" sz="2400" dirty="0" smtClean="0"/>
              <a:t>Comparaison </a:t>
            </a:r>
            <a:r>
              <a:rPr lang="fr-FR" sz="2400" dirty="0"/>
              <a:t>avec Compose : Similaire, mais </a:t>
            </a:r>
            <a:r>
              <a:rPr lang="fr-FR" sz="2400" dirty="0" err="1"/>
              <a:t>Dart</a:t>
            </a:r>
            <a:r>
              <a:rPr lang="fr-FR" sz="2400" dirty="0"/>
              <a:t> est moins utilisé que </a:t>
            </a:r>
            <a:r>
              <a:rPr lang="fr-FR" sz="2400" dirty="0" err="1"/>
              <a:t>Kotlin</a:t>
            </a:r>
            <a:r>
              <a:rPr lang="fr-FR" sz="2400" dirty="0"/>
              <a:t> par les développeurs Android.</a:t>
            </a:r>
          </a:p>
        </p:txBody>
      </p:sp>
    </p:spTree>
    <p:extLst>
      <p:ext uri="{BB962C8B-B14F-4D97-AF65-F5344CB8AC3E}">
        <p14:creationId xmlns:p14="http://schemas.microsoft.com/office/powerpoint/2010/main" val="3181277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Fonction sans valeur de retour mais avec paramètre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Low">
              <a:lnSpc>
                <a:spcPct val="150000"/>
              </a:lnSpc>
            </a:pPr>
            <a:r>
              <a:rPr lang="fr-FR" dirty="0"/>
              <a:t>pour chaque paramètre de la fonction, il faut faire attention à préciser sous la forme nom: </a:t>
            </a:r>
            <a:r>
              <a:rPr lang="fr-FR" dirty="0" smtClean="0"/>
              <a:t>type: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944" y="3394327"/>
            <a:ext cx="6659563" cy="277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96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dirty="0" err="1"/>
              <a:t>Kotlin</a:t>
            </a:r>
            <a:r>
              <a:rPr lang="fr-FR" sz="4000" dirty="0"/>
              <a:t> </a:t>
            </a:r>
            <a:r>
              <a:rPr lang="fr-FR" sz="4000" dirty="0" err="1"/>
              <a:t>Multiplatform</a:t>
            </a:r>
            <a:r>
              <a:rPr lang="fr-FR" sz="4000" dirty="0"/>
              <a:t> Mobile (KMM)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fr-FR" sz="2800" dirty="0"/>
              <a:t>Partage du code business entre Android et iOS tout en utilisant Compose côté Android et </a:t>
            </a:r>
            <a:r>
              <a:rPr lang="fr-FR" sz="2800" dirty="0" err="1"/>
              <a:t>SwiftUI</a:t>
            </a:r>
            <a:r>
              <a:rPr lang="fr-FR" sz="2800" dirty="0"/>
              <a:t> côté iOS</a:t>
            </a:r>
            <a:r>
              <a:rPr lang="fr-FR" sz="2800" dirty="0" smtClean="0"/>
              <a:t>.</a:t>
            </a:r>
            <a:endParaRPr lang="ar-SA" sz="2800" dirty="0" smtClean="0"/>
          </a:p>
          <a:p>
            <a:pPr algn="just">
              <a:lnSpc>
                <a:spcPct val="200000"/>
              </a:lnSpc>
            </a:pPr>
            <a:r>
              <a:rPr lang="fr-FR" sz="2800" dirty="0" smtClean="0"/>
              <a:t>Avantage </a:t>
            </a:r>
            <a:r>
              <a:rPr lang="fr-FR" sz="2800" dirty="0"/>
              <a:t>: Réutilisation de la logique métier sans compromettre l'UI native.</a:t>
            </a:r>
          </a:p>
        </p:txBody>
      </p:sp>
    </p:spTree>
    <p:extLst>
      <p:ext uri="{BB962C8B-B14F-4D97-AF65-F5344CB8AC3E}">
        <p14:creationId xmlns:p14="http://schemas.microsoft.com/office/powerpoint/2010/main" val="921326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React</a:t>
            </a:r>
            <a:r>
              <a:rPr lang="fr-FR" dirty="0"/>
              <a:t> Native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fr-FR" sz="3200" dirty="0"/>
              <a:t>Développé par Facebook, basé sur JavaScript</a:t>
            </a:r>
            <a:r>
              <a:rPr lang="fr-FR" sz="3200" dirty="0" smtClean="0"/>
              <a:t>.</a:t>
            </a:r>
            <a:endParaRPr lang="ar-SA" sz="3200" dirty="0" smtClean="0"/>
          </a:p>
          <a:p>
            <a:pPr algn="just">
              <a:lnSpc>
                <a:spcPct val="150000"/>
              </a:lnSpc>
            </a:pPr>
            <a:r>
              <a:rPr lang="fr-FR" sz="3200" dirty="0" smtClean="0"/>
              <a:t>Bonne </a:t>
            </a:r>
            <a:r>
              <a:rPr lang="fr-FR" sz="3200" dirty="0"/>
              <a:t>adoption, mais performances moindres que Compose ou Flutter pour les UI complexes.</a:t>
            </a:r>
          </a:p>
        </p:txBody>
      </p:sp>
    </p:spTree>
    <p:extLst>
      <p:ext uri="{BB962C8B-B14F-4D97-AF65-F5344CB8AC3E}">
        <p14:creationId xmlns:p14="http://schemas.microsoft.com/office/powerpoint/2010/main" val="10394040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err="1"/>
              <a:t>WebView</a:t>
            </a:r>
            <a:r>
              <a:rPr lang="en-US" sz="3600" dirty="0"/>
              <a:t> / Progressive Web App (PWA)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fr-FR" sz="2800" dirty="0"/>
              <a:t>Si l’application ne nécessite pas de performances élevées, on peut utiliser </a:t>
            </a:r>
            <a:r>
              <a:rPr lang="fr-FR" sz="2800" dirty="0" smtClean="0"/>
              <a:t>:</a:t>
            </a:r>
            <a:endParaRPr lang="ar-SA" sz="2800" dirty="0" smtClean="0"/>
          </a:p>
          <a:p>
            <a:pPr lvl="1" algn="just">
              <a:lnSpc>
                <a:spcPct val="150000"/>
              </a:lnSpc>
            </a:pPr>
            <a:r>
              <a:rPr lang="fr-FR" sz="2400" b="1" dirty="0" err="1"/>
              <a:t>WebView</a:t>
            </a:r>
            <a:r>
              <a:rPr lang="fr-FR" sz="2400" dirty="0"/>
              <a:t> pour afficher une interface web dans une </a:t>
            </a:r>
            <a:r>
              <a:rPr lang="fr-FR" sz="2400" dirty="0" err="1"/>
              <a:t>app</a:t>
            </a:r>
            <a:r>
              <a:rPr lang="fr-FR" sz="2400" dirty="0"/>
              <a:t> native</a:t>
            </a:r>
            <a:r>
              <a:rPr lang="fr-FR" sz="2400" dirty="0" smtClean="0"/>
              <a:t>.</a:t>
            </a:r>
            <a:endParaRPr lang="ar-SA" sz="2400" dirty="0" smtClean="0"/>
          </a:p>
          <a:p>
            <a:pPr lvl="1" algn="just">
              <a:lnSpc>
                <a:spcPct val="150000"/>
              </a:lnSpc>
            </a:pPr>
            <a:r>
              <a:rPr lang="fr-FR" sz="2400" b="1" dirty="0" smtClean="0"/>
              <a:t>PWA</a:t>
            </a:r>
            <a:r>
              <a:rPr lang="fr-FR" sz="2400" dirty="0" smtClean="0"/>
              <a:t> </a:t>
            </a:r>
            <a:r>
              <a:rPr lang="fr-FR" sz="2400" dirty="0"/>
              <a:t>pour proposer une expérience proche d’une </a:t>
            </a:r>
            <a:r>
              <a:rPr lang="fr-FR" sz="2400" dirty="0" err="1"/>
              <a:t>app</a:t>
            </a:r>
            <a:r>
              <a:rPr lang="fr-FR" sz="2400" dirty="0"/>
              <a:t>, mais via un navigateur.</a:t>
            </a:r>
          </a:p>
        </p:txBody>
      </p:sp>
    </p:spTree>
    <p:extLst>
      <p:ext uri="{BB962C8B-B14F-4D97-AF65-F5344CB8AC3E}">
        <p14:creationId xmlns:p14="http://schemas.microsoft.com/office/powerpoint/2010/main" val="4602545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200" dirty="0"/>
              <a:t>Conclusion : Quelle solution choisir en 2025 ?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5833" y="2270234"/>
            <a:ext cx="9506607" cy="37994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71677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Recommandation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200000"/>
              </a:lnSpc>
            </a:pPr>
            <a:r>
              <a:rPr lang="fr-FR" sz="2800" dirty="0"/>
              <a:t>Si tu développes une </a:t>
            </a:r>
            <a:r>
              <a:rPr lang="fr-FR" sz="2800" b="1" dirty="0"/>
              <a:t>nouvelle application Android</a:t>
            </a:r>
            <a:r>
              <a:rPr lang="fr-FR" sz="2800" dirty="0"/>
              <a:t>, </a:t>
            </a:r>
            <a:r>
              <a:rPr lang="fr-FR" sz="2800" b="1" dirty="0" err="1"/>
              <a:t>Jetpack</a:t>
            </a:r>
            <a:r>
              <a:rPr lang="fr-FR" sz="2800" b="1" dirty="0"/>
              <a:t> Compose</a:t>
            </a:r>
            <a:r>
              <a:rPr lang="fr-FR" sz="2800" dirty="0"/>
              <a:t> est clairement la meilleure option, car Google investit énormément dedans. Mais si tu travailles sur un </a:t>
            </a:r>
            <a:r>
              <a:rPr lang="fr-FR" sz="2800" b="1" dirty="0"/>
              <a:t>projet existant basé sur XML</a:t>
            </a:r>
            <a:r>
              <a:rPr lang="fr-FR" sz="2800" dirty="0"/>
              <a:t>, une migration progressive vers Compose peut être plus stratégique.</a:t>
            </a:r>
          </a:p>
        </p:txBody>
      </p:sp>
    </p:spTree>
    <p:extLst>
      <p:ext uri="{BB962C8B-B14F-4D97-AF65-F5344CB8AC3E}">
        <p14:creationId xmlns:p14="http://schemas.microsoft.com/office/powerpoint/2010/main" val="202805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Atelier 5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300000"/>
              </a:lnSpc>
            </a:pPr>
            <a:r>
              <a:rPr lang="fr-FR" sz="2400" dirty="0" smtClean="0"/>
              <a:t>Ajouter un bouton </a:t>
            </a:r>
            <a:r>
              <a:rPr lang="fr-FR" sz="2400" b="1" dirty="0" err="1" smtClean="0"/>
              <a:t>MyButton</a:t>
            </a:r>
            <a:endParaRPr lang="fr-FR" sz="2400" b="1" dirty="0" smtClean="0"/>
          </a:p>
          <a:p>
            <a:pPr lvl="1">
              <a:lnSpc>
                <a:spcPct val="300000"/>
              </a:lnSpc>
            </a:pPr>
            <a:r>
              <a:rPr lang="fr-FR" sz="2000" dirty="0" smtClean="0"/>
              <a:t>Affecter une action au </a:t>
            </a:r>
            <a:r>
              <a:rPr lang="fr-FR" sz="2000" b="1" dirty="0" err="1" smtClean="0"/>
              <a:t>MyButton</a:t>
            </a:r>
            <a:r>
              <a:rPr lang="fr-FR" sz="2000" dirty="0" smtClean="0"/>
              <a:t> afin d’afficher le message </a:t>
            </a:r>
            <a:r>
              <a:rPr lang="fr-FR" sz="2000" b="1" dirty="0" err="1" smtClean="0"/>
              <a:t>TestAction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175044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Mise en place du </a:t>
            </a:r>
            <a:r>
              <a:rPr lang="fr-FR" dirty="0" err="1" smtClean="0"/>
              <a:t>Boutton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0373" y="2233748"/>
            <a:ext cx="8177349" cy="308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32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Intégration d’événement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2938" y="2093977"/>
            <a:ext cx="7903027" cy="105417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938" y="3555617"/>
            <a:ext cx="7903028" cy="203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63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974" y="223375"/>
            <a:ext cx="10058400" cy="913094"/>
          </a:xfrm>
        </p:spPr>
        <p:txBody>
          <a:bodyPr/>
          <a:lstStyle/>
          <a:p>
            <a:pPr algn="ctr"/>
            <a:r>
              <a:rPr lang="fr-FR" dirty="0" smtClean="0"/>
              <a:t>Mise en Forme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080" y="1254033"/>
            <a:ext cx="10358845" cy="546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40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OutlinedTextField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7929" y="2279925"/>
            <a:ext cx="3856383" cy="43461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4586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Fonction avec un paramètre ayant une valeur par défaut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fr-FR" dirty="0"/>
              <a:t>En fait, on peut définir autant de paramètre avec valeur par défaut que souhaité (même si le nombre de paramètres d’une fonction doit toujours rester raisonnable) mais il faut veiller à toujours les placer en dernier dans la liste des paramètre.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449" y="3627882"/>
            <a:ext cx="5854204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47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3343" y="285849"/>
            <a:ext cx="10058400" cy="50928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Ajouter </a:t>
            </a:r>
            <a:r>
              <a:rPr lang="fr-FR" dirty="0"/>
              <a:t>un </a:t>
            </a:r>
            <a:r>
              <a:rPr lang="fr-FR" dirty="0" err="1"/>
              <a:t>OutlinedTextField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2438401"/>
            <a:ext cx="7659755" cy="79513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1085552"/>
            <a:ext cx="7659755" cy="119382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3584670"/>
            <a:ext cx="7659755" cy="298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9918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Mise à jour de l’événement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Customiser le bouton pour afficher le contenu du champ de texte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27614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dirty="0" smtClean="0"/>
              <a:t>Bouton Annuler pour vider le champ</a:t>
            </a:r>
            <a:endParaRPr lang="fr-FR" sz="4000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9548" y="2372139"/>
            <a:ext cx="5989981" cy="40816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07751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Interface de calcule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6665" y="1762672"/>
            <a:ext cx="4664765" cy="42670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5919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Fonction avec une valeur de retour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26179" y="1749032"/>
            <a:ext cx="9603275" cy="4620237"/>
          </a:xfrm>
        </p:spPr>
        <p:txBody>
          <a:bodyPr>
            <a:noAutofit/>
          </a:bodyPr>
          <a:lstStyle/>
          <a:p>
            <a:pPr algn="just">
              <a:lnSpc>
                <a:spcPct val="200000"/>
              </a:lnSpc>
            </a:pPr>
            <a:r>
              <a:rPr lang="fr-FR" sz="1800" dirty="0"/>
              <a:t>Dans ce cas, il faut préciser le type de valeur de retour dans la signature de la fonction (c’est le type de retour associé aux éventuels paramètres de la fonction</a:t>
            </a:r>
            <a:r>
              <a:rPr lang="fr-FR" sz="1800" dirty="0" smtClean="0"/>
              <a:t>).</a:t>
            </a:r>
          </a:p>
          <a:p>
            <a:pPr algn="just">
              <a:lnSpc>
                <a:spcPct val="200000"/>
              </a:lnSpc>
            </a:pPr>
            <a:endParaRPr lang="fr-FR" sz="1800" dirty="0"/>
          </a:p>
          <a:p>
            <a:pPr algn="just">
              <a:lnSpc>
                <a:spcPct val="200000"/>
              </a:lnSpc>
            </a:pPr>
            <a:endParaRPr lang="fr-FR" sz="1800" dirty="0" smtClean="0"/>
          </a:p>
          <a:p>
            <a:pPr algn="just">
              <a:lnSpc>
                <a:spcPct val="200000"/>
              </a:lnSpc>
            </a:pPr>
            <a:endParaRPr lang="fr-FR" sz="1800" dirty="0"/>
          </a:p>
          <a:p>
            <a:pPr algn="just">
              <a:lnSpc>
                <a:spcPct val="200000"/>
              </a:lnSpc>
            </a:pPr>
            <a:r>
              <a:rPr lang="fr-FR" sz="1800" dirty="0" smtClean="0"/>
              <a:t>pour </a:t>
            </a:r>
            <a:r>
              <a:rPr lang="fr-FR" sz="1800" dirty="0"/>
              <a:t>une fonction sans valeur de retour, on peut très bien préciser le type </a:t>
            </a:r>
            <a:r>
              <a:rPr lang="fr-FR" sz="1800" b="1" dirty="0"/>
              <a:t>Unit</a:t>
            </a:r>
            <a:r>
              <a:rPr lang="fr-FR" sz="1800" dirty="0"/>
              <a:t>, équivalent de </a:t>
            </a:r>
            <a:r>
              <a:rPr lang="fr-FR" sz="1800" b="1" dirty="0" err="1"/>
              <a:t>void</a:t>
            </a:r>
            <a:r>
              <a:rPr lang="fr-FR" sz="1800" dirty="0"/>
              <a:t> en Java/C++,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139" y="3092362"/>
            <a:ext cx="6165354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54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La valeur de retour est une simple expression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la valeur de retour est une expression, alors on peut utiliser la syntaxe simplifiée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950" y="2744787"/>
            <a:ext cx="6534156" cy="54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73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Appel avec un ordre de paramètres différent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fr-FR" dirty="0"/>
              <a:t>Rien ne nous empêche d’appeler une fonction avec un ordre de paramètres </a:t>
            </a:r>
            <a:r>
              <a:rPr lang="fr-FR" dirty="0" smtClean="0"/>
              <a:t>différent</a:t>
            </a:r>
          </a:p>
          <a:p>
            <a:pPr>
              <a:lnSpc>
                <a:spcPct val="150000"/>
              </a:lnSpc>
            </a:pPr>
            <a:endParaRPr lang="fr-FR" dirty="0"/>
          </a:p>
          <a:p>
            <a:pPr>
              <a:lnSpc>
                <a:spcPct val="150000"/>
              </a:lnSpc>
            </a:pPr>
            <a:endParaRPr lang="fr-FR" dirty="0" smtClean="0"/>
          </a:p>
          <a:p>
            <a:pPr>
              <a:lnSpc>
                <a:spcPct val="150000"/>
              </a:lnSpc>
            </a:pPr>
            <a:endParaRPr lang="fr-FR" dirty="0"/>
          </a:p>
          <a:p>
            <a:pPr>
              <a:lnSpc>
                <a:spcPct val="150000"/>
              </a:lnSpc>
            </a:pPr>
            <a:endParaRPr lang="fr-FR" dirty="0" smtClean="0"/>
          </a:p>
          <a:p>
            <a:pPr>
              <a:lnSpc>
                <a:spcPct val="150000"/>
              </a:lnSpc>
            </a:pPr>
            <a:endParaRPr lang="fr-FR" dirty="0"/>
          </a:p>
          <a:p>
            <a:pPr>
              <a:lnSpc>
                <a:spcPct val="150000"/>
              </a:lnSpc>
            </a:pPr>
            <a:r>
              <a:rPr lang="fr-FR" dirty="0"/>
              <a:t>Vous pouvez remarquer l’inversion des paramètres de l’appel à la fonction soustraire.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698" y="2906330"/>
            <a:ext cx="8394700" cy="210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59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Fonction dans une fonction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</a:t>
            </a:r>
            <a:r>
              <a:rPr lang="fr-FR" dirty="0" err="1"/>
              <a:t>Kotlin</a:t>
            </a:r>
            <a:r>
              <a:rPr lang="fr-FR" dirty="0"/>
              <a:t>, il est aussi possible de déclarer une fonction à l’intérieur d’une fonction.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785" y="2819654"/>
            <a:ext cx="681355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90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Fonctions </a:t>
            </a:r>
            <a:r>
              <a:rPr lang="fr-FR" dirty="0" err="1"/>
              <a:t>variadiques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fr-FR" dirty="0"/>
              <a:t>Il est également possible de définir des fonctions avec un nombre variable </a:t>
            </a:r>
            <a:r>
              <a:rPr lang="fr-FR" dirty="0" smtClean="0"/>
              <a:t>d’arguments.</a:t>
            </a:r>
          </a:p>
          <a:p>
            <a:pPr algn="just"/>
            <a:r>
              <a:rPr lang="fr-FR" dirty="0"/>
              <a:t>En fait grâce au mot-clé </a:t>
            </a:r>
            <a:r>
              <a:rPr lang="fr-FR" b="1" dirty="0" err="1"/>
              <a:t>vararg</a:t>
            </a:r>
            <a:r>
              <a:rPr lang="fr-FR" dirty="0"/>
              <a:t> que le paramètre </a:t>
            </a:r>
            <a:r>
              <a:rPr lang="fr-FR" b="1" dirty="0" err="1"/>
              <a:t>params</a:t>
            </a:r>
            <a:r>
              <a:rPr lang="fr-FR" dirty="0"/>
              <a:t> </a:t>
            </a:r>
            <a:r>
              <a:rPr lang="fr-FR" dirty="0" err="1"/>
              <a:t>accèpte</a:t>
            </a:r>
            <a:r>
              <a:rPr lang="fr-FR" dirty="0"/>
              <a:t> en fait un nombre indéterminé de valeurs. Ainsi </a:t>
            </a:r>
            <a:r>
              <a:rPr lang="fr-FR" b="1" dirty="0" err="1"/>
              <a:t>params</a:t>
            </a:r>
            <a:r>
              <a:rPr lang="fr-FR" dirty="0"/>
              <a:t> sera en quelque sorte un </a:t>
            </a:r>
            <a:r>
              <a:rPr lang="fr-FR" dirty="0" err="1" smtClean="0"/>
              <a:t>Array</a:t>
            </a:r>
            <a:r>
              <a:rPr lang="fr-FR" dirty="0" smtClean="0"/>
              <a:t>&lt;&gt;. </a:t>
            </a:r>
            <a:r>
              <a:rPr lang="fr-FR" dirty="0"/>
              <a:t>La conséquence directe est qu’on ne peut utiliser qu’un paramètre </a:t>
            </a:r>
            <a:r>
              <a:rPr lang="fr-FR" b="1" dirty="0" err="1"/>
              <a:t>variadique</a:t>
            </a:r>
            <a:r>
              <a:rPr lang="fr-FR" dirty="0"/>
              <a:t> par fonction (mais il ne doit pas forcément être déclaré en dernier).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710" y="4455510"/>
            <a:ext cx="7686675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29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e de bois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Type de bois</Template>
  <TotalTime>240</TotalTime>
  <Words>980</Words>
  <Application>Microsoft Office PowerPoint</Application>
  <PresentationFormat>Grand écran</PresentationFormat>
  <Paragraphs>116</Paragraphs>
  <Slides>43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43</vt:i4>
      </vt:variant>
    </vt:vector>
  </HeadingPairs>
  <TitlesOfParts>
    <vt:vector size="49" baseType="lpstr">
      <vt:lpstr>Arial</vt:lpstr>
      <vt:lpstr>Georgia</vt:lpstr>
      <vt:lpstr>Tahoma</vt:lpstr>
      <vt:lpstr>Trebuchet MS</vt:lpstr>
      <vt:lpstr>Wingdings</vt:lpstr>
      <vt:lpstr>Type de bois</vt:lpstr>
      <vt:lpstr>Développement Mobile </vt:lpstr>
      <vt:lpstr>Fonction sans valeur de retour ni paramètre</vt:lpstr>
      <vt:lpstr>Fonction sans valeur de retour mais avec paramètre</vt:lpstr>
      <vt:lpstr>Fonction avec un paramètre ayant une valeur par défaut</vt:lpstr>
      <vt:lpstr>Fonction avec une valeur de retour</vt:lpstr>
      <vt:lpstr>La valeur de retour est une simple expression</vt:lpstr>
      <vt:lpstr>Appel avec un ordre de paramètres différent</vt:lpstr>
      <vt:lpstr>Fonction dans une fonction</vt:lpstr>
      <vt:lpstr>Fonctions variadiques</vt:lpstr>
      <vt:lpstr>Codage d’une fonction d’ordre supérieur</vt:lpstr>
      <vt:lpstr>Fonction anonyme</vt:lpstr>
      <vt:lpstr>Architecture Android</vt:lpstr>
      <vt:lpstr>Composants d’une application Android</vt:lpstr>
      <vt:lpstr>Avantages</vt:lpstr>
      <vt:lpstr>architecture</vt:lpstr>
      <vt:lpstr>Architecture Mobile</vt:lpstr>
      <vt:lpstr>Cohabitation java &amp; kotlin</vt:lpstr>
      <vt:lpstr>Java ou Kotlin ?</vt:lpstr>
      <vt:lpstr>Atelier n° 1 : Environnement de travail</vt:lpstr>
      <vt:lpstr>Ateliers</vt:lpstr>
      <vt:lpstr>Atelier N° 1</vt:lpstr>
      <vt:lpstr>Atelier N° 2</vt:lpstr>
      <vt:lpstr>Atelier N° 3</vt:lpstr>
      <vt:lpstr>Jetpack Compose</vt:lpstr>
      <vt:lpstr>Avantages</vt:lpstr>
      <vt:lpstr>Inconvénients</vt:lpstr>
      <vt:lpstr>Android Views (XML + ViewSystem)</vt:lpstr>
      <vt:lpstr>Frameworks Multi-plateformes</vt:lpstr>
      <vt:lpstr>Flutter</vt:lpstr>
      <vt:lpstr>Kotlin Multiplatform Mobile (KMM)</vt:lpstr>
      <vt:lpstr>React Native</vt:lpstr>
      <vt:lpstr>WebView / Progressive Web App (PWA)</vt:lpstr>
      <vt:lpstr>Conclusion : Quelle solution choisir en 2025 ?</vt:lpstr>
      <vt:lpstr>Recommandation</vt:lpstr>
      <vt:lpstr>Atelier 5</vt:lpstr>
      <vt:lpstr>Mise en place du Boutton</vt:lpstr>
      <vt:lpstr>Intégration d’événement</vt:lpstr>
      <vt:lpstr>Mise en Forme</vt:lpstr>
      <vt:lpstr>OutlinedTextField</vt:lpstr>
      <vt:lpstr>Ajouter un OutlinedTextField</vt:lpstr>
      <vt:lpstr>Mise à jour de l’événement</vt:lpstr>
      <vt:lpstr>Bouton Annuler pour vider le champ</vt:lpstr>
      <vt:lpstr>Interface de calcule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Développement Mobile </dc:title>
  <dc:creator>admin</dc:creator>
  <cp:lastModifiedBy>admin</cp:lastModifiedBy>
  <cp:revision>27</cp:revision>
  <dcterms:created xsi:type="dcterms:W3CDTF">2025-03-05T14:42:51Z</dcterms:created>
  <dcterms:modified xsi:type="dcterms:W3CDTF">2025-03-19T18:52:23Z</dcterms:modified>
</cp:coreProperties>
</file>