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63" r:id="rId4"/>
    <p:sldId id="292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294" r:id="rId17"/>
    <p:sldId id="328" r:id="rId18"/>
    <p:sldId id="329" r:id="rId19"/>
    <p:sldId id="330" r:id="rId20"/>
    <p:sldId id="332" r:id="rId21"/>
    <p:sldId id="331" r:id="rId22"/>
    <p:sldId id="333" r:id="rId23"/>
    <p:sldId id="334" r:id="rId24"/>
    <p:sldId id="335" r:id="rId25"/>
    <p:sldId id="336" r:id="rId26"/>
    <p:sldId id="337" r:id="rId27"/>
    <p:sldId id="338" r:id="rId28"/>
    <p:sldId id="341" r:id="rId29"/>
    <p:sldId id="342" r:id="rId30"/>
    <p:sldId id="343" r:id="rId31"/>
    <p:sldId id="339" r:id="rId32"/>
    <p:sldId id="340" r:id="rId33"/>
    <p:sldId id="344" r:id="rId34"/>
    <p:sldId id="346" r:id="rId35"/>
    <p:sldId id="347" r:id="rId36"/>
    <p:sldId id="348" r:id="rId37"/>
    <p:sldId id="349" r:id="rId38"/>
    <p:sldId id="354" r:id="rId39"/>
    <p:sldId id="350" r:id="rId40"/>
    <p:sldId id="355" r:id="rId41"/>
    <p:sldId id="345" r:id="rId42"/>
    <p:sldId id="357" r:id="rId43"/>
    <p:sldId id="358" r:id="rId44"/>
    <p:sldId id="359" r:id="rId45"/>
    <p:sldId id="360" r:id="rId46"/>
    <p:sldId id="362" r:id="rId47"/>
    <p:sldId id="361" r:id="rId48"/>
    <p:sldId id="363" r:id="rId49"/>
    <p:sldId id="364" r:id="rId50"/>
    <p:sldId id="365" r:id="rId51"/>
    <p:sldId id="351" r:id="rId52"/>
    <p:sldId id="352" r:id="rId53"/>
    <p:sldId id="353" r:id="rId54"/>
    <p:sldId id="35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4/9/2025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Développement Mobile 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KOTLIN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8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Flutter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UI déclarative basée sur </a:t>
            </a:r>
            <a:r>
              <a:rPr lang="fr-FR" sz="2400" dirty="0" err="1"/>
              <a:t>Dart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Très </a:t>
            </a:r>
            <a:r>
              <a:rPr lang="fr-FR" sz="2400" dirty="0"/>
              <a:t>performant (compilé en natif</a:t>
            </a:r>
            <a:r>
              <a:rPr lang="fr-FR" sz="2400" dirty="0" smtClean="0"/>
              <a:t>).</a:t>
            </a:r>
            <a:endParaRPr lang="ar-SA" sz="2400" dirty="0" smtClean="0"/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Utilisé </a:t>
            </a:r>
            <a:r>
              <a:rPr lang="fr-FR" sz="2400" dirty="0"/>
              <a:t>par Google et de nombreuses entreprises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Comparaison </a:t>
            </a:r>
            <a:r>
              <a:rPr lang="fr-FR" sz="2400" dirty="0"/>
              <a:t>avec Compose : Similaire, mais </a:t>
            </a:r>
            <a:r>
              <a:rPr lang="fr-FR" sz="2400" dirty="0" err="1"/>
              <a:t>Dart</a:t>
            </a:r>
            <a:r>
              <a:rPr lang="fr-FR" sz="2400" dirty="0"/>
              <a:t> est moins utilisé que </a:t>
            </a:r>
            <a:r>
              <a:rPr lang="fr-FR" sz="2400" dirty="0" err="1"/>
              <a:t>Kotlin</a:t>
            </a:r>
            <a:r>
              <a:rPr lang="fr-FR" sz="2400" dirty="0"/>
              <a:t> par les développeurs Android.</a:t>
            </a:r>
          </a:p>
        </p:txBody>
      </p:sp>
    </p:spTree>
    <p:extLst>
      <p:ext uri="{BB962C8B-B14F-4D97-AF65-F5344CB8AC3E}">
        <p14:creationId xmlns:p14="http://schemas.microsoft.com/office/powerpoint/2010/main" val="31812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err="1"/>
              <a:t>Kotlin</a:t>
            </a:r>
            <a:r>
              <a:rPr lang="fr-FR" sz="4000" dirty="0"/>
              <a:t> </a:t>
            </a:r>
            <a:r>
              <a:rPr lang="fr-FR" sz="4000" dirty="0" err="1"/>
              <a:t>Multiplatform</a:t>
            </a:r>
            <a:r>
              <a:rPr lang="fr-FR" sz="4000" dirty="0"/>
              <a:t> Mobile (KMM)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Partage du code business entre Android et iOS tout en utilisant Compose côté Android et </a:t>
            </a:r>
            <a:r>
              <a:rPr lang="fr-FR" sz="2800" dirty="0" err="1"/>
              <a:t>SwiftUI</a:t>
            </a:r>
            <a:r>
              <a:rPr lang="fr-FR" sz="2800" dirty="0"/>
              <a:t> côté iOS</a:t>
            </a:r>
            <a:r>
              <a:rPr lang="fr-FR" sz="2800" dirty="0" smtClean="0"/>
              <a:t>.</a:t>
            </a:r>
            <a:endParaRPr lang="ar-SA" sz="2800" dirty="0" smtClean="0"/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Avantage </a:t>
            </a:r>
            <a:r>
              <a:rPr lang="fr-FR" sz="2800" dirty="0"/>
              <a:t>: Réutilisation de la logique métier sans compromettre l'UI native.</a:t>
            </a:r>
          </a:p>
        </p:txBody>
      </p:sp>
    </p:spTree>
    <p:extLst>
      <p:ext uri="{BB962C8B-B14F-4D97-AF65-F5344CB8AC3E}">
        <p14:creationId xmlns:p14="http://schemas.microsoft.com/office/powerpoint/2010/main" val="921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React</a:t>
            </a:r>
            <a:r>
              <a:rPr lang="fr-FR" dirty="0"/>
              <a:t> Native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Développé par Facebook, basé sur JavaScript</a:t>
            </a:r>
            <a:r>
              <a:rPr lang="fr-FR" sz="3200" dirty="0" smtClean="0"/>
              <a:t>.</a:t>
            </a:r>
            <a:endParaRPr lang="ar-SA" sz="3200" dirty="0" smtClean="0"/>
          </a:p>
          <a:p>
            <a:pPr algn="just">
              <a:lnSpc>
                <a:spcPct val="150000"/>
              </a:lnSpc>
            </a:pPr>
            <a:r>
              <a:rPr lang="fr-FR" sz="3200" dirty="0" smtClean="0"/>
              <a:t>Bonne </a:t>
            </a:r>
            <a:r>
              <a:rPr lang="fr-FR" sz="3200" dirty="0"/>
              <a:t>adoption, mais performances moindres que Compose ou Flutter pour les UI complexes.</a:t>
            </a:r>
          </a:p>
        </p:txBody>
      </p:sp>
    </p:spTree>
    <p:extLst>
      <p:ext uri="{BB962C8B-B14F-4D97-AF65-F5344CB8AC3E}">
        <p14:creationId xmlns:p14="http://schemas.microsoft.com/office/powerpoint/2010/main" val="10394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WebView</a:t>
            </a:r>
            <a:r>
              <a:rPr lang="en-US" sz="3600" dirty="0"/>
              <a:t> / Progressive Web App (PWA)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Si l’application ne nécessite pas de performances élevées, on peut utiliser </a:t>
            </a:r>
            <a:r>
              <a:rPr lang="fr-FR" sz="2800" dirty="0" smtClean="0"/>
              <a:t>:</a:t>
            </a:r>
            <a:endParaRPr lang="ar-SA" sz="2800" dirty="0" smtClean="0"/>
          </a:p>
          <a:p>
            <a:pPr lvl="1" algn="just">
              <a:lnSpc>
                <a:spcPct val="150000"/>
              </a:lnSpc>
            </a:pPr>
            <a:r>
              <a:rPr lang="fr-FR" sz="2400" b="1" dirty="0" err="1"/>
              <a:t>WebView</a:t>
            </a:r>
            <a:r>
              <a:rPr lang="fr-FR" sz="2400" dirty="0"/>
              <a:t> pour afficher une interface web dans une </a:t>
            </a:r>
            <a:r>
              <a:rPr lang="fr-FR" sz="2400" dirty="0" err="1"/>
              <a:t>app</a:t>
            </a:r>
            <a:r>
              <a:rPr lang="fr-FR" sz="2400" dirty="0"/>
              <a:t> native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lvl="1" algn="just">
              <a:lnSpc>
                <a:spcPct val="150000"/>
              </a:lnSpc>
            </a:pPr>
            <a:r>
              <a:rPr lang="fr-FR" sz="2400" b="1" dirty="0" smtClean="0"/>
              <a:t>PWA</a:t>
            </a:r>
            <a:r>
              <a:rPr lang="fr-FR" sz="2400" dirty="0" smtClean="0"/>
              <a:t> </a:t>
            </a:r>
            <a:r>
              <a:rPr lang="fr-FR" sz="2400" dirty="0"/>
              <a:t>pour proposer une expérience proche d’une </a:t>
            </a:r>
            <a:r>
              <a:rPr lang="fr-FR" sz="2400" dirty="0" err="1"/>
              <a:t>app</a:t>
            </a:r>
            <a:r>
              <a:rPr lang="fr-FR" sz="2400" dirty="0"/>
              <a:t>, mais via un navigateur.</a:t>
            </a:r>
          </a:p>
        </p:txBody>
      </p:sp>
    </p:spTree>
    <p:extLst>
      <p:ext uri="{BB962C8B-B14F-4D97-AF65-F5344CB8AC3E}">
        <p14:creationId xmlns:p14="http://schemas.microsoft.com/office/powerpoint/2010/main" val="4602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Conclusion : Quelle solution choisir en 2025 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833" y="2270234"/>
            <a:ext cx="9506607" cy="3799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1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Si tu développes une </a:t>
            </a:r>
            <a:r>
              <a:rPr lang="fr-FR" sz="2800" b="1" dirty="0"/>
              <a:t>nouvelle application Android</a:t>
            </a:r>
            <a:r>
              <a:rPr lang="fr-FR" sz="2800" dirty="0"/>
              <a:t>, </a:t>
            </a:r>
            <a:r>
              <a:rPr lang="fr-FR" sz="2800" b="1" dirty="0" err="1"/>
              <a:t>Jetpack</a:t>
            </a:r>
            <a:r>
              <a:rPr lang="fr-FR" sz="2800" b="1" dirty="0"/>
              <a:t> Compose</a:t>
            </a:r>
            <a:r>
              <a:rPr lang="fr-FR" sz="2800" dirty="0"/>
              <a:t> est clairement la meilleure option, car Google investit énormément dedans. Mais si tu travailles sur un </a:t>
            </a:r>
            <a:r>
              <a:rPr lang="fr-FR" sz="2800" b="1" dirty="0"/>
              <a:t>projet existant basé sur XML</a:t>
            </a:r>
            <a:r>
              <a:rPr lang="fr-FR" sz="2800" dirty="0"/>
              <a:t>, une migration progressive vers Compose peut être plus stratégique.</a:t>
            </a:r>
          </a:p>
        </p:txBody>
      </p:sp>
    </p:spTree>
    <p:extLst>
      <p:ext uri="{BB962C8B-B14F-4D97-AF65-F5344CB8AC3E}">
        <p14:creationId xmlns:p14="http://schemas.microsoft.com/office/powerpoint/2010/main" val="20280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2400" dirty="0" smtClean="0"/>
              <a:t>Ajouter un bouton </a:t>
            </a:r>
            <a:r>
              <a:rPr lang="fr-FR" sz="2400" b="1" dirty="0" err="1" smtClean="0"/>
              <a:t>MyButton</a:t>
            </a:r>
            <a:endParaRPr lang="fr-FR" sz="2400" b="1" dirty="0" smtClean="0"/>
          </a:p>
          <a:p>
            <a:pPr lvl="1">
              <a:lnSpc>
                <a:spcPct val="300000"/>
              </a:lnSpc>
            </a:pPr>
            <a:r>
              <a:rPr lang="fr-FR" sz="2000" dirty="0" smtClean="0"/>
              <a:t>Affecter une action au </a:t>
            </a:r>
            <a:r>
              <a:rPr lang="fr-FR" sz="2000" b="1" dirty="0" err="1" smtClean="0"/>
              <a:t>MyButton</a:t>
            </a:r>
            <a:r>
              <a:rPr lang="fr-FR" sz="2000" dirty="0" smtClean="0"/>
              <a:t> afin d’afficher le message </a:t>
            </a:r>
            <a:r>
              <a:rPr lang="fr-FR" sz="2000" b="1" dirty="0" err="1" smtClean="0"/>
              <a:t>TestAction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504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Mise en place du </a:t>
            </a:r>
            <a:r>
              <a:rPr lang="fr-FR" dirty="0" err="1" smtClean="0"/>
              <a:t>Boutton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373" y="2233748"/>
            <a:ext cx="8177349" cy="30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Intégration d’événement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938" y="2093977"/>
            <a:ext cx="7903027" cy="10541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38" y="3555617"/>
            <a:ext cx="7903028" cy="20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4" y="223375"/>
            <a:ext cx="10058400" cy="913094"/>
          </a:xfrm>
        </p:spPr>
        <p:txBody>
          <a:bodyPr/>
          <a:lstStyle/>
          <a:p>
            <a:pPr algn="ctr"/>
            <a:r>
              <a:rPr lang="fr-FR" dirty="0" smtClean="0"/>
              <a:t>Mise en Forme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1254033"/>
            <a:ext cx="10358845" cy="54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0897" y="169183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Android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9647"/>
            <a:ext cx="11515997" cy="55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OutlinedTextField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929" y="2279925"/>
            <a:ext cx="3856383" cy="4346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5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343" y="285849"/>
            <a:ext cx="10058400" cy="5092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Ajouter </a:t>
            </a:r>
            <a:r>
              <a:rPr lang="fr-FR" dirty="0"/>
              <a:t>un </a:t>
            </a:r>
            <a:r>
              <a:rPr lang="fr-FR" dirty="0" err="1"/>
              <a:t>OutlinedTextField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438401"/>
            <a:ext cx="7659755" cy="7951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85552"/>
            <a:ext cx="7659755" cy="1193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584670"/>
            <a:ext cx="7659755" cy="298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Mise à jour de l’événement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fr-FR" sz="3600" dirty="0" smtClean="0"/>
              <a:t>Customiser le bouton pour afficher le contenu du champ de texte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927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Bouton Annuler pour vider le champ</a:t>
            </a:r>
            <a:endParaRPr lang="fr-FR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548" y="2372139"/>
            <a:ext cx="5989981" cy="4081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07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de calcule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665" y="1762672"/>
            <a:ext cx="4664765" cy="4267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9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Mise en place des variables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4" y="2517912"/>
            <a:ext cx="8759687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206336"/>
            <a:ext cx="10058400" cy="761072"/>
          </a:xfrm>
        </p:spPr>
        <p:txBody>
          <a:bodyPr/>
          <a:lstStyle/>
          <a:p>
            <a:pPr algn="ctr"/>
            <a:r>
              <a:rPr lang="fr-FR" dirty="0" smtClean="0"/>
              <a:t>Mise en place des composants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1" y="1179443"/>
            <a:ext cx="8295861" cy="53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219588"/>
            <a:ext cx="10058400" cy="58879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Mise en place des événements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034" y="1245705"/>
            <a:ext cx="8613913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Customiser Annuler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Vérifier le focus ?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00405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Solution 1</a:t>
            </a:r>
            <a:br>
              <a:rPr lang="fr-FR" dirty="0" smtClean="0"/>
            </a:br>
            <a:r>
              <a:rPr lang="fr-FR" dirty="0" smtClean="0"/>
              <a:t>EFFACER LES FOCUS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Déclaration de </a:t>
            </a:r>
            <a:r>
              <a:rPr lang="fr-FR" b="1" dirty="0" err="1" smtClean="0"/>
              <a:t>FocusManager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r>
              <a:rPr lang="fr-FR" dirty="0" smtClean="0"/>
              <a:t>Effacer le focus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75" y="2121408"/>
            <a:ext cx="5034534" cy="608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75" y="3225460"/>
            <a:ext cx="5034534" cy="1969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53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1809" y="101595"/>
            <a:ext cx="9307338" cy="8258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Composants d’une application Android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09" y="927463"/>
            <a:ext cx="11153775" cy="5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74700"/>
            <a:ext cx="10058400" cy="999611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Solution 2</a:t>
            </a:r>
            <a:br>
              <a:rPr lang="fr-FR" sz="3600" dirty="0" smtClean="0"/>
            </a:br>
            <a:r>
              <a:rPr lang="fr-FR" sz="3600" dirty="0" smtClean="0"/>
              <a:t>activer le focus sur le premier champs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814022"/>
            <a:ext cx="4482813" cy="4050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/>
              <a:t>Instancier </a:t>
            </a:r>
            <a:r>
              <a:rPr lang="fr-FR" sz="2400" dirty="0" err="1" smtClean="0"/>
              <a:t>focusRequester</a:t>
            </a:r>
            <a:r>
              <a:rPr lang="fr-FR" sz="2400" dirty="0" smtClean="0"/>
              <a:t>()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Activer le focus sur le premier champ :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Customiser le bouton Annuler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930" y="1814022"/>
            <a:ext cx="5456318" cy="8364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30" y="3083729"/>
            <a:ext cx="5456318" cy="1511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930" y="4793107"/>
            <a:ext cx="5456318" cy="1687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123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Filtrer l'entrée utilisateur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700" y="2213113"/>
            <a:ext cx="7288695" cy="33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Traduction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200" b="1" dirty="0" smtClean="0"/>
              <a:t>Open </a:t>
            </a:r>
            <a:r>
              <a:rPr lang="fr-FR" sz="3200" b="1" dirty="0" err="1" smtClean="0"/>
              <a:t>Transaltions</a:t>
            </a:r>
            <a:r>
              <a:rPr lang="fr-FR" sz="3200" b="1" dirty="0" smtClean="0"/>
              <a:t> Editors</a:t>
            </a:r>
          </a:p>
          <a:p>
            <a:pPr>
              <a:lnSpc>
                <a:spcPct val="150000"/>
              </a:lnSpc>
            </a:pPr>
            <a:r>
              <a:rPr lang="fr-FR" sz="3200" dirty="0" smtClean="0"/>
              <a:t>Définir les </a:t>
            </a:r>
            <a:r>
              <a:rPr lang="fr-FR" sz="3200" b="1" dirty="0" smtClean="0"/>
              <a:t>étiquettes</a:t>
            </a:r>
            <a:r>
              <a:rPr lang="fr-FR" sz="3200" dirty="0" smtClean="0"/>
              <a:t> anglais par défaut et français</a:t>
            </a:r>
          </a:p>
          <a:p>
            <a:pPr>
              <a:lnSpc>
                <a:spcPct val="150000"/>
              </a:lnSpc>
            </a:pPr>
            <a:r>
              <a:rPr lang="fr-FR" sz="3200" dirty="0" smtClean="0"/>
              <a:t>Utilisation de </a:t>
            </a:r>
            <a:r>
              <a:rPr lang="fr-FR" sz="3200" b="1" dirty="0" err="1" smtClean="0"/>
              <a:t>stringResource</a:t>
            </a:r>
            <a:r>
              <a:rPr lang="fr-FR" sz="3200" dirty="0" smtClean="0"/>
              <a:t> : 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32" y="4905510"/>
            <a:ext cx="7715892" cy="9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9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Liens entre activités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Intents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325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Introduction aux </a:t>
            </a:r>
            <a:r>
              <a:rPr lang="fr-FR" sz="4000" dirty="0" err="1"/>
              <a:t>Intents</a:t>
            </a:r>
            <a:r>
              <a:rPr lang="fr-FR" sz="4000" dirty="0"/>
              <a:t> en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400" dirty="0"/>
              <a:t>Les </a:t>
            </a:r>
            <a:r>
              <a:rPr lang="fr-FR" sz="2400" b="1" dirty="0" err="1"/>
              <a:t>Intents</a:t>
            </a:r>
            <a:r>
              <a:rPr lang="fr-FR" sz="2400" dirty="0"/>
              <a:t> sont un mécanisme fondamental dans Android permettant la communication entre différentes </a:t>
            </a:r>
            <a:r>
              <a:rPr lang="fr-FR" sz="2400" b="1" dirty="0"/>
              <a:t>activités (Activity)</a:t>
            </a:r>
            <a:r>
              <a:rPr lang="fr-FR" sz="2400" dirty="0"/>
              <a:t>, </a:t>
            </a:r>
            <a:r>
              <a:rPr lang="fr-FR" sz="2400" b="1" dirty="0"/>
              <a:t>services (Service)</a:t>
            </a:r>
            <a:r>
              <a:rPr lang="fr-FR" sz="2400" dirty="0"/>
              <a:t> et </a:t>
            </a:r>
            <a:r>
              <a:rPr lang="fr-FR" sz="2400" b="1" dirty="0"/>
              <a:t>composants d’une application</a:t>
            </a:r>
            <a:r>
              <a:rPr lang="fr-FR" sz="2400" dirty="0"/>
              <a:t>. Ils facilitent la navigation et l’échange d’informations à l’intérieur d’une application ou entre différentes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91882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Types d’</a:t>
            </a:r>
            <a:r>
              <a:rPr lang="fr-FR" dirty="0" err="1"/>
              <a:t>Intents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err="1"/>
              <a:t>Intent</a:t>
            </a:r>
            <a:r>
              <a:rPr lang="fr-FR" sz="3200" b="1" dirty="0"/>
              <a:t> </a:t>
            </a:r>
            <a:r>
              <a:rPr lang="fr-FR" sz="3200" b="1" dirty="0" smtClean="0"/>
              <a:t>explicite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err="1"/>
              <a:t>Intent</a:t>
            </a:r>
            <a:r>
              <a:rPr lang="fr-FR" sz="3200" b="1" dirty="0"/>
              <a:t> implicite</a:t>
            </a:r>
          </a:p>
        </p:txBody>
      </p:sp>
    </p:spTree>
    <p:extLst>
      <p:ext uri="{BB962C8B-B14F-4D97-AF65-F5344CB8AC3E}">
        <p14:creationId xmlns:p14="http://schemas.microsoft.com/office/powerpoint/2010/main" val="254559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32841"/>
            <a:ext cx="10058400" cy="986359"/>
          </a:xfrm>
        </p:spPr>
        <p:txBody>
          <a:bodyPr/>
          <a:lstStyle/>
          <a:p>
            <a:pPr algn="ctr"/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smtClean="0"/>
              <a:t>explicite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92538"/>
            <a:ext cx="10058400" cy="4050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Utilisé pour lancer un composant spécifique (exemple : ouvrir une nouvelle activité</a:t>
            </a:r>
            <a:r>
              <a:rPr lang="fr-FR" sz="32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3200" dirty="0" smtClean="0"/>
              <a:t>On </a:t>
            </a:r>
            <a:r>
              <a:rPr lang="fr-FR" sz="3200" dirty="0"/>
              <a:t>précise directement la classe cible dans le code.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0679" y="3970653"/>
            <a:ext cx="7474225" cy="2363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860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19589"/>
            <a:ext cx="10058400" cy="933351"/>
          </a:xfrm>
        </p:spPr>
        <p:txBody>
          <a:bodyPr/>
          <a:lstStyle/>
          <a:p>
            <a:pPr algn="ctr"/>
            <a:r>
              <a:rPr lang="fr-FR" dirty="0" err="1"/>
              <a:t>Intent</a:t>
            </a:r>
            <a:r>
              <a:rPr lang="fr-FR" dirty="0"/>
              <a:t> implicite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458799"/>
            <a:ext cx="10058400" cy="405079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400" dirty="0"/>
              <a:t>Utilisé pour demander une action sans spécifier de composant précis (exemple : ouvrir une page web, prendre une photo</a:t>
            </a:r>
            <a:r>
              <a:rPr lang="fr-FR" sz="2400" dirty="0" smtClean="0"/>
              <a:t>).</a:t>
            </a:r>
          </a:p>
          <a:p>
            <a:pPr algn="just">
              <a:lnSpc>
                <a:spcPct val="200000"/>
              </a:lnSpc>
            </a:pPr>
            <a:r>
              <a:rPr lang="fr-FR" sz="2400" dirty="0" smtClean="0"/>
              <a:t>Android </a:t>
            </a:r>
            <a:r>
              <a:rPr lang="fr-FR" sz="2400" dirty="0"/>
              <a:t>choisit l’application appropriée pour effectuer l’action.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4318951"/>
            <a:ext cx="8719930" cy="2174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190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Résumé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3" y="2093975"/>
            <a:ext cx="8971722" cy="3299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1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Passage de données avec </a:t>
            </a:r>
            <a:r>
              <a:rPr lang="fr-FR" dirty="0" err="1"/>
              <a:t>Intent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4297282" cy="4050792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fr-FR" dirty="0"/>
              <a:t>Il est possible de transmettre des données entre activités à l’aide de </a:t>
            </a:r>
            <a:r>
              <a:rPr lang="fr-FR" b="1" dirty="0" err="1"/>
              <a:t>putExtra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algn="just">
              <a:lnSpc>
                <a:spcPct val="200000"/>
              </a:lnSpc>
            </a:pPr>
            <a:r>
              <a:rPr lang="fr-FR" dirty="0" smtClean="0"/>
              <a:t>Dans </a:t>
            </a:r>
            <a:r>
              <a:rPr lang="fr-FR" dirty="0"/>
              <a:t>la </a:t>
            </a:r>
            <a:r>
              <a:rPr lang="fr-FR" b="1" dirty="0"/>
              <a:t>seconde activité</a:t>
            </a:r>
            <a:r>
              <a:rPr lang="fr-FR" dirty="0"/>
              <a:t>, on récupère la donnée avec 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3294" y="2121407"/>
            <a:ext cx="4480567" cy="2185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3293" y="4688910"/>
            <a:ext cx="4480567" cy="1297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9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03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Atelier N°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416013"/>
            <a:ext cx="10058400" cy="4050792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Créer une nouvelle Application à la base d’une activité vierge</a:t>
            </a:r>
          </a:p>
          <a:p>
            <a:pPr lvl="1">
              <a:lnSpc>
                <a:spcPct val="300000"/>
              </a:lnSpc>
            </a:pPr>
            <a:r>
              <a:rPr lang="fr-FR" dirty="0" err="1" smtClean="0"/>
              <a:t>NameApp</a:t>
            </a:r>
            <a:r>
              <a:rPr lang="fr-FR" dirty="0" smtClean="0"/>
              <a:t> : </a:t>
            </a:r>
            <a:r>
              <a:rPr lang="fr-FR" b="1" dirty="0" err="1" smtClean="0"/>
              <a:t>MyFirstApp</a:t>
            </a:r>
            <a:endParaRPr lang="fr-FR" b="1" dirty="0" smtClean="0"/>
          </a:p>
          <a:p>
            <a:pPr lvl="1">
              <a:lnSpc>
                <a:spcPct val="300000"/>
              </a:lnSpc>
            </a:pPr>
            <a:r>
              <a:rPr lang="fr-FR" dirty="0" err="1" smtClean="0"/>
              <a:t>TextApp</a:t>
            </a:r>
            <a:r>
              <a:rPr lang="fr-FR" dirty="0" smtClean="0"/>
              <a:t> : </a:t>
            </a:r>
            <a:r>
              <a:rPr lang="fr-FR" b="1" dirty="0" err="1" smtClean="0"/>
              <a:t>Suptech</a:t>
            </a:r>
            <a:endParaRPr lang="fr-FR" b="1" dirty="0" smtClean="0"/>
          </a:p>
          <a:p>
            <a:pPr>
              <a:lnSpc>
                <a:spcPct val="300000"/>
              </a:lnSpc>
            </a:pPr>
            <a:r>
              <a:rPr lang="fr-FR" dirty="0" smtClean="0"/>
              <a:t>Exécuter l’application sous votre émulateur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3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Résumé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486" y="1987826"/>
            <a:ext cx="9541565" cy="3962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909373"/>
            <a:ext cx="10058400" cy="4050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Créer une nouvelle </a:t>
            </a:r>
            <a:r>
              <a:rPr lang="fr-FR" sz="2800" dirty="0" smtClean="0"/>
              <a:t>activité </a:t>
            </a:r>
            <a:r>
              <a:rPr lang="fr-FR" sz="2800" b="1" dirty="0" err="1" smtClean="0"/>
              <a:t>AboutActivity</a:t>
            </a:r>
            <a:endParaRPr lang="fr-FR" sz="2800" b="1" dirty="0" smtClean="0"/>
          </a:p>
          <a:p>
            <a:pPr algn="just">
              <a:lnSpc>
                <a:spcPct val="150000"/>
              </a:lnSpc>
            </a:pPr>
            <a:r>
              <a:rPr lang="fr-FR" sz="2800" dirty="0"/>
              <a:t>Démarrer la nouvelle activité depuis la première </a:t>
            </a:r>
            <a:r>
              <a:rPr lang="fr-FR" sz="2800" dirty="0" smtClean="0"/>
              <a:t>activité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Lancer l'activité via un </a:t>
            </a:r>
            <a:r>
              <a:rPr lang="fr-FR" sz="2800" dirty="0" smtClean="0"/>
              <a:t>bouton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Passer des données entre </a:t>
            </a:r>
            <a:r>
              <a:rPr lang="fr-FR" sz="2800" dirty="0" smtClean="0"/>
              <a:t>activités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Fermer </a:t>
            </a:r>
            <a:r>
              <a:rPr lang="fr-FR" sz="2800" dirty="0"/>
              <a:t>l'activité actuelle</a:t>
            </a:r>
          </a:p>
        </p:txBody>
      </p:sp>
    </p:spTree>
    <p:extLst>
      <p:ext uri="{BB962C8B-B14F-4D97-AF65-F5344CB8AC3E}">
        <p14:creationId xmlns:p14="http://schemas.microsoft.com/office/powerpoint/2010/main" val="4034309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/>
              <a:t>Créer une nouvelle activité </a:t>
            </a:r>
            <a:r>
              <a:rPr lang="fr-FR" sz="3600" dirty="0" err="1" smtClean="0"/>
              <a:t>AboutActivity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/>
              <a:t>New =&gt;Compose=&gt;Activity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03661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Démarrer la nouvelle activité depuis la première </a:t>
            </a:r>
            <a:r>
              <a:rPr lang="fr-FR" sz="2400" dirty="0" smtClean="0"/>
              <a:t>activité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547" y="2623930"/>
            <a:ext cx="8441635" cy="2107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177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Lancer l'activité via un </a:t>
            </a:r>
            <a:r>
              <a:rPr lang="fr-FR" dirty="0" smtClean="0"/>
              <a:t>bouton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17" y="2372139"/>
            <a:ext cx="7898296" cy="314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418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/>
              <a:t>Passer des données entre </a:t>
            </a:r>
            <a:r>
              <a:rPr lang="fr-FR" sz="4400" dirty="0" smtClean="0"/>
              <a:t>activités</a:t>
            </a:r>
            <a:endParaRPr lang="fr-FR" sz="4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2" y="2093976"/>
            <a:ext cx="8282608" cy="3114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309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Récupérer les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93976"/>
            <a:ext cx="8865705" cy="3021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28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Fermer l'activité </a:t>
            </a:r>
            <a:r>
              <a:rPr lang="fr-FR" dirty="0" smtClean="0"/>
              <a:t>actuelle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3458816"/>
            <a:ext cx="10058400" cy="271338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400" b="1" dirty="0"/>
              <a:t>(</a:t>
            </a:r>
            <a:r>
              <a:rPr lang="fr-FR" sz="2400" b="1" dirty="0" err="1"/>
              <a:t>context</a:t>
            </a:r>
            <a:r>
              <a:rPr lang="fr-FR" sz="2400" b="1" dirty="0"/>
              <a:t> as? Activity)?.finish() </a:t>
            </a:r>
            <a:r>
              <a:rPr lang="fr-FR" sz="2400" dirty="0"/>
              <a:t>→ Récupère l'activité en cours et la ferme</a:t>
            </a:r>
            <a:r>
              <a:rPr lang="fr-FR" sz="24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400" dirty="0"/>
              <a:t>Si le </a:t>
            </a:r>
            <a:r>
              <a:rPr lang="fr-FR" sz="2400" b="1" dirty="0" err="1"/>
              <a:t>context</a:t>
            </a:r>
            <a:r>
              <a:rPr lang="fr-FR" sz="2400" dirty="0"/>
              <a:t> n'est pas une </a:t>
            </a:r>
            <a:r>
              <a:rPr lang="fr-FR" sz="2400" b="1" dirty="0"/>
              <a:t>Activity</a:t>
            </a:r>
            <a:r>
              <a:rPr lang="fr-FR" sz="2400" dirty="0"/>
              <a:t>, alors l’opération est </a:t>
            </a:r>
            <a:r>
              <a:rPr lang="fr-FR" sz="2400" b="1" dirty="0"/>
              <a:t>ignorée</a:t>
            </a:r>
            <a:r>
              <a:rPr lang="fr-FR" sz="2400" dirty="0"/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13" y="2199993"/>
            <a:ext cx="5645426" cy="781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740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 smtClean="0"/>
              <a:t>Vérifier la dernière action</a:t>
            </a:r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Cliquer sur précédent</a:t>
            </a:r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Recliquer sur </a:t>
            </a:r>
            <a:r>
              <a:rPr lang="fr-FR" sz="2800" dirty="0" err="1" smtClean="0"/>
              <a:t>Overview</a:t>
            </a:r>
            <a:endParaRPr lang="fr-FR" sz="2800" dirty="0" smtClean="0"/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Qu’est ce que vous remarqués?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52118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 smtClean="0"/>
              <a:t>Customiser AndroidManifest.xml 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 niveau de l’activité principale ajouter les propriétés ci-dessous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13" y="3012628"/>
            <a:ext cx="7129669" cy="113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05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est actuellement </a:t>
            </a:r>
            <a:r>
              <a:rPr lang="fr-FR" sz="3200" b="1" dirty="0"/>
              <a:t>la solution recommandée par Google</a:t>
            </a:r>
            <a:r>
              <a:rPr lang="fr-FR" sz="3200" dirty="0"/>
              <a:t> pour le développement d'interfaces utilisateur Android. Cependant, il existe encore d'autres alternatives selon le contexte et les besoins du projet.</a:t>
            </a:r>
          </a:p>
        </p:txBody>
      </p:sp>
    </p:spTree>
    <p:extLst>
      <p:ext uri="{BB962C8B-B14F-4D97-AF65-F5344CB8AC3E}">
        <p14:creationId xmlns:p14="http://schemas.microsoft.com/office/powerpoint/2010/main" val="28532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 smtClean="0"/>
              <a:t>Changer l’activité de démarrage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/>
              <a:t>Changer la propriété </a:t>
            </a:r>
            <a:r>
              <a:rPr lang="fr-FR" sz="3200" b="1" dirty="0" err="1" smtClean="0"/>
              <a:t>android:exported</a:t>
            </a:r>
            <a:r>
              <a:rPr lang="fr-FR" sz="3200" dirty="0" smtClean="0"/>
              <a:t> par </a:t>
            </a:r>
            <a:r>
              <a:rPr lang="fr-FR" sz="3200" b="1" dirty="0" err="1" smtClean="0"/>
              <a:t>true</a:t>
            </a:r>
            <a:endParaRPr lang="fr-FR" sz="3200" b="1" dirty="0" smtClean="0"/>
          </a:p>
          <a:p>
            <a:pPr>
              <a:lnSpc>
                <a:spcPct val="150000"/>
              </a:lnSpc>
            </a:pPr>
            <a:r>
              <a:rPr lang="fr-FR" sz="3200" dirty="0" smtClean="0"/>
              <a:t>Ajouter</a:t>
            </a:r>
          </a:p>
          <a:p>
            <a:pPr>
              <a:lnSpc>
                <a:spcPct val="150000"/>
              </a:lnSpc>
            </a:pP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1" y="3945730"/>
            <a:ext cx="7487477" cy="1568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8469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1 : Ouvrir un site web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2457" y="2093976"/>
            <a:ext cx="8733182" cy="3604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442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Exemple 2 : Ouvrir l’application Téléphone avec un numéro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77" y="2239618"/>
            <a:ext cx="9024731" cy="3697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728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3 : Envoyer un e-mail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5" y="2093976"/>
            <a:ext cx="8772939" cy="4041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6134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Explication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354" y="1921566"/>
            <a:ext cx="9505387" cy="3091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55" y="5235006"/>
            <a:ext cx="9505386" cy="1338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15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18499"/>
          </a:xfrm>
        </p:spPr>
        <p:txBody>
          <a:bodyPr/>
          <a:lstStyle/>
          <a:p>
            <a:pPr algn="ctr"/>
            <a:r>
              <a:rPr lang="fr-FR" dirty="0"/>
              <a:t>Avantages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8372" y="918499"/>
            <a:ext cx="10749876" cy="52615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✔ </a:t>
            </a:r>
            <a:r>
              <a:rPr lang="fr-FR" sz="2400" dirty="0">
                <a:solidFill>
                  <a:srgbClr val="FF0000"/>
                </a:solidFill>
              </a:rPr>
              <a:t>Déclaratif et moderne </a:t>
            </a:r>
            <a:r>
              <a:rPr lang="fr-FR" sz="2400" dirty="0"/>
              <a:t>: UI basée sur des fonctions </a:t>
            </a:r>
            <a:r>
              <a:rPr lang="fr-FR" sz="2400" dirty="0" err="1"/>
              <a:t>Kotlin</a:t>
            </a:r>
            <a:r>
              <a:rPr lang="fr-FR" sz="2400" dirty="0"/>
              <a:t>, plus intuitive que XML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✔ </a:t>
            </a:r>
            <a:r>
              <a:rPr lang="fr-FR" sz="2400" dirty="0">
                <a:solidFill>
                  <a:srgbClr val="FF0000"/>
                </a:solidFill>
              </a:rPr>
              <a:t>Réduction du code </a:t>
            </a:r>
            <a:r>
              <a:rPr lang="fr-FR" sz="2400" dirty="0" err="1">
                <a:solidFill>
                  <a:srgbClr val="FF0000"/>
                </a:solidFill>
              </a:rPr>
              <a:t>boilerplate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: Moins de code que les vues XML classiques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✔ </a:t>
            </a:r>
            <a:r>
              <a:rPr lang="fr-FR" sz="2400" dirty="0">
                <a:solidFill>
                  <a:srgbClr val="FF0000"/>
                </a:solidFill>
              </a:rPr>
              <a:t>Meilleure gestion de l'état </a:t>
            </a:r>
            <a:r>
              <a:rPr lang="fr-FR" sz="2400" dirty="0"/>
              <a:t>: Utilise State et </a:t>
            </a:r>
            <a:r>
              <a:rPr lang="fr-FR" sz="2400" dirty="0" err="1"/>
              <a:t>remember</a:t>
            </a:r>
            <a:r>
              <a:rPr lang="fr-FR" sz="2400" dirty="0"/>
              <a:t> pour un UI réactif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✔ </a:t>
            </a:r>
            <a:r>
              <a:rPr lang="fr-FR" sz="2400" dirty="0">
                <a:solidFill>
                  <a:srgbClr val="FF0000"/>
                </a:solidFill>
              </a:rPr>
              <a:t>Intégration fluide avec d'autres API </a:t>
            </a:r>
            <a:r>
              <a:rPr lang="fr-FR" sz="2400" dirty="0"/>
              <a:t>(Navigation, </a:t>
            </a:r>
            <a:r>
              <a:rPr lang="fr-FR" sz="2400" dirty="0" err="1"/>
              <a:t>Coroutines</a:t>
            </a:r>
            <a:r>
              <a:rPr lang="fr-FR" sz="2400" dirty="0"/>
              <a:t>, </a:t>
            </a:r>
            <a:r>
              <a:rPr lang="fr-FR" sz="2400" dirty="0" err="1"/>
              <a:t>LiveData</a:t>
            </a:r>
            <a:r>
              <a:rPr lang="fr-FR" sz="2400" dirty="0"/>
              <a:t>, Flow, etc</a:t>
            </a:r>
            <a:r>
              <a:rPr lang="fr-FR" sz="2400" dirty="0" smtClean="0"/>
              <a:t>.).</a:t>
            </a:r>
            <a:endParaRPr lang="ar-SA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✔ </a:t>
            </a:r>
            <a:r>
              <a:rPr lang="fr-FR" sz="2400" dirty="0">
                <a:solidFill>
                  <a:srgbClr val="FF0000"/>
                </a:solidFill>
              </a:rPr>
              <a:t>Support officiel par Google </a:t>
            </a:r>
            <a:r>
              <a:rPr lang="fr-FR" sz="2400" dirty="0"/>
              <a:t>: Évolution constante et adoption par la communauté.</a:t>
            </a:r>
          </a:p>
        </p:txBody>
      </p:sp>
    </p:spTree>
    <p:extLst>
      <p:ext uri="{BB962C8B-B14F-4D97-AF65-F5344CB8AC3E}">
        <p14:creationId xmlns:p14="http://schemas.microsoft.com/office/powerpoint/2010/main" val="26129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Inconvénients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sz="2400" dirty="0"/>
              <a:t>✖ </a:t>
            </a:r>
            <a:r>
              <a:rPr lang="fr-FR" sz="2400" b="1" dirty="0"/>
              <a:t>Nouvelle approche</a:t>
            </a:r>
            <a:r>
              <a:rPr lang="fr-FR" sz="2400" dirty="0"/>
              <a:t> : Nécessite d'apprendre un nouveau paradigme.</a:t>
            </a:r>
            <a:br>
              <a:rPr lang="fr-FR" sz="2400" dirty="0"/>
            </a:br>
            <a:r>
              <a:rPr lang="fr-FR" sz="2400" dirty="0"/>
              <a:t>✖ </a:t>
            </a:r>
            <a:r>
              <a:rPr lang="fr-FR" sz="2400" b="1" dirty="0"/>
              <a:t>Moins de documentation et d'exemples pour certaines fonctionnalités avancées</a:t>
            </a:r>
            <a:r>
              <a:rPr lang="fr-FR" sz="2400" dirty="0"/>
              <a:t>.</a:t>
            </a:r>
            <a:br>
              <a:rPr lang="fr-FR" sz="2400" dirty="0"/>
            </a:br>
            <a:r>
              <a:rPr lang="fr-FR" sz="2400" dirty="0"/>
              <a:t>✖ </a:t>
            </a:r>
            <a:r>
              <a:rPr lang="fr-FR" sz="2400" b="1" dirty="0"/>
              <a:t>Migration progressive nécessaire</a:t>
            </a:r>
            <a:r>
              <a:rPr lang="fr-FR" sz="2400" dirty="0"/>
              <a:t> si ton projet utilise encore XML et </a:t>
            </a:r>
            <a:r>
              <a:rPr lang="fr-FR" sz="2400" dirty="0" err="1"/>
              <a:t>View-based</a:t>
            </a:r>
            <a:r>
              <a:rPr lang="fr-FR" sz="2400" dirty="0"/>
              <a:t> UI.</a:t>
            </a:r>
          </a:p>
        </p:txBody>
      </p:sp>
    </p:spTree>
    <p:extLst>
      <p:ext uri="{BB962C8B-B14F-4D97-AF65-F5344CB8AC3E}">
        <p14:creationId xmlns:p14="http://schemas.microsoft.com/office/powerpoint/2010/main" val="21996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311212"/>
            <a:ext cx="10058400" cy="72931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Android </a:t>
            </a:r>
            <a:r>
              <a:rPr lang="fr-FR" sz="3600" dirty="0" err="1"/>
              <a:t>Views</a:t>
            </a:r>
            <a:r>
              <a:rPr lang="fr-FR" sz="3600" dirty="0"/>
              <a:t> (XML + </a:t>
            </a:r>
            <a:r>
              <a:rPr lang="fr-FR" sz="3600" dirty="0" err="1"/>
              <a:t>ViewSystem</a:t>
            </a:r>
            <a:r>
              <a:rPr lang="fr-FR" sz="3600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24303"/>
            <a:ext cx="10058400" cy="484789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✅ </a:t>
            </a:r>
            <a:r>
              <a:rPr lang="fr-FR" b="1" dirty="0"/>
              <a:t>Avantages </a:t>
            </a:r>
            <a:r>
              <a:rPr lang="fr-FR" b="1" dirty="0" smtClean="0"/>
              <a:t>: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dirty="0"/>
              <a:t>✔ </a:t>
            </a:r>
            <a:r>
              <a:rPr lang="fr-FR" b="1" dirty="0"/>
              <a:t>Solution mature et stable</a:t>
            </a:r>
            <a:r>
              <a:rPr lang="fr-FR" dirty="0"/>
              <a:t> : Utilisée depuis des années.</a:t>
            </a:r>
            <a:br>
              <a:rPr lang="fr-FR" dirty="0"/>
            </a:br>
            <a:r>
              <a:rPr lang="ar-SA" dirty="0" smtClean="0"/>
              <a:t>	</a:t>
            </a:r>
            <a:r>
              <a:rPr lang="fr-FR" dirty="0" smtClean="0"/>
              <a:t>✔ </a:t>
            </a:r>
            <a:r>
              <a:rPr lang="fr-FR" b="1" dirty="0"/>
              <a:t>Supportée par tous les outils et bibliothèques Android</a:t>
            </a:r>
            <a:r>
              <a:rPr lang="fr-FR" dirty="0"/>
              <a:t>.</a:t>
            </a:r>
            <a:br>
              <a:rPr lang="fr-FR" dirty="0"/>
            </a:br>
            <a:r>
              <a:rPr lang="ar-SA" dirty="0" smtClean="0"/>
              <a:t>	</a:t>
            </a:r>
            <a:r>
              <a:rPr lang="fr-FR" dirty="0" smtClean="0"/>
              <a:t>✔ </a:t>
            </a:r>
            <a:r>
              <a:rPr lang="fr-FR" b="1" dirty="0"/>
              <a:t>Compatible avec du code existant</a:t>
            </a:r>
            <a:r>
              <a:rPr lang="fr-FR" dirty="0"/>
              <a:t> sans nécessiter une refonte complète</a:t>
            </a:r>
            <a:r>
              <a:rPr lang="fr-FR" dirty="0" smtClean="0"/>
              <a:t>.</a:t>
            </a:r>
            <a:endParaRPr lang="ar-SA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❌ </a:t>
            </a:r>
            <a:r>
              <a:rPr lang="fr-FR" b="1" dirty="0"/>
              <a:t>Inconvénients </a:t>
            </a:r>
            <a:r>
              <a:rPr lang="fr-FR" b="1" dirty="0" smtClean="0"/>
              <a:t>: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b="1" dirty="0"/>
              <a:t>✖ Verbosité : Beaucoup de code XML et </a:t>
            </a:r>
            <a:r>
              <a:rPr lang="fr-FR" b="1" dirty="0" err="1"/>
              <a:t>findViewById</a:t>
            </a:r>
            <a:r>
              <a:rPr lang="fr-FR" b="1" dirty="0" smtClean="0"/>
              <a:t>.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b="1" dirty="0" smtClean="0"/>
              <a:t>✖ </a:t>
            </a:r>
            <a:r>
              <a:rPr lang="fr-FR" b="1" dirty="0"/>
              <a:t>Moins flexible pour des mises à jour dynamiques</a:t>
            </a:r>
            <a:r>
              <a:rPr lang="fr-FR" b="1" dirty="0" smtClean="0"/>
              <a:t>.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b="1" dirty="0" smtClean="0"/>
              <a:t>✖ </a:t>
            </a:r>
            <a:r>
              <a:rPr lang="fr-FR" b="1" dirty="0"/>
              <a:t>Gestion de l’état plus compliquée comparée à </a:t>
            </a:r>
            <a:r>
              <a:rPr lang="fr-FR" b="1" dirty="0" err="1"/>
              <a:t>Jetpack</a:t>
            </a:r>
            <a:r>
              <a:rPr lang="fr-FR" b="1" dirty="0"/>
              <a:t> Compose</a:t>
            </a:r>
            <a:r>
              <a:rPr lang="fr-FR" b="1" dirty="0" smtClean="0"/>
              <a:t>.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b="1" dirty="0" smtClean="0"/>
              <a:t>✖ </a:t>
            </a:r>
            <a:r>
              <a:rPr lang="fr-FR" b="1" dirty="0"/>
              <a:t>Obsolescence à long terme : Google encourage la transition vers </a:t>
            </a:r>
            <a:r>
              <a:rPr lang="ar-SA" b="1" dirty="0" smtClean="0"/>
              <a:t>  	   	    </a:t>
            </a:r>
            <a:r>
              <a:rPr lang="fr-FR" b="1" dirty="0" smtClean="0"/>
              <a:t>Compose</a:t>
            </a:r>
            <a:r>
              <a:rPr lang="fr-FR" b="1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Frameworks</a:t>
            </a:r>
            <a:r>
              <a:rPr lang="fr-FR" dirty="0"/>
              <a:t> </a:t>
            </a:r>
            <a:r>
              <a:rPr lang="fr-FR" dirty="0" err="1"/>
              <a:t>Multi-plateformes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Si tu veux développer pour </a:t>
            </a:r>
            <a:r>
              <a:rPr lang="fr-FR" sz="3200" b="1" dirty="0"/>
              <a:t>Android et iOS</a:t>
            </a:r>
            <a:r>
              <a:rPr lang="fr-FR" sz="3200" dirty="0"/>
              <a:t> avec un seul </a:t>
            </a:r>
            <a:r>
              <a:rPr lang="fr-FR" sz="3200" dirty="0" err="1"/>
              <a:t>codebase</a:t>
            </a:r>
            <a:r>
              <a:rPr lang="fr-FR" sz="3200" dirty="0"/>
              <a:t>, voici les alternatives </a:t>
            </a:r>
            <a:r>
              <a:rPr lang="fr-FR" sz="3200" dirty="0" smtClean="0"/>
              <a:t>:</a:t>
            </a:r>
            <a:endParaRPr lang="ar-SA" sz="3200" dirty="0" smtClean="0"/>
          </a:p>
          <a:p>
            <a:pPr lvl="1" algn="just">
              <a:lnSpc>
                <a:spcPct val="150000"/>
              </a:lnSpc>
            </a:pPr>
            <a:r>
              <a:rPr lang="fr-FR" sz="2800" b="1" dirty="0" smtClean="0"/>
              <a:t>Flutter</a:t>
            </a:r>
            <a:endParaRPr lang="ar-SA" sz="2800" b="1" dirty="0" smtClean="0"/>
          </a:p>
          <a:p>
            <a:pPr lvl="1" algn="just">
              <a:lnSpc>
                <a:spcPct val="150000"/>
              </a:lnSpc>
            </a:pPr>
            <a:r>
              <a:rPr lang="fr-FR" sz="2800" b="1" dirty="0" err="1"/>
              <a:t>Kotlin</a:t>
            </a:r>
            <a:r>
              <a:rPr lang="fr-FR" sz="2800" b="1" dirty="0"/>
              <a:t> </a:t>
            </a:r>
            <a:r>
              <a:rPr lang="fr-FR" sz="2800" b="1" dirty="0" err="1"/>
              <a:t>Multiplatform</a:t>
            </a:r>
            <a:r>
              <a:rPr lang="fr-FR" sz="2800" b="1" dirty="0"/>
              <a:t> Mobile (KMM</a:t>
            </a:r>
            <a:r>
              <a:rPr lang="fr-FR" sz="2800" b="1" dirty="0" smtClean="0"/>
              <a:t>)</a:t>
            </a:r>
            <a:endParaRPr lang="ar-SA" sz="2800" b="1" dirty="0" smtClean="0"/>
          </a:p>
          <a:p>
            <a:pPr lvl="1" algn="just">
              <a:lnSpc>
                <a:spcPct val="150000"/>
              </a:lnSpc>
            </a:pPr>
            <a:r>
              <a:rPr lang="fr-FR" sz="2800" b="1" dirty="0" err="1"/>
              <a:t>React</a:t>
            </a:r>
            <a:r>
              <a:rPr lang="fr-FR" sz="2800" b="1" dirty="0"/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31567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663</TotalTime>
  <Words>821</Words>
  <Application>Microsoft Office PowerPoint</Application>
  <PresentationFormat>Grand écran</PresentationFormat>
  <Paragraphs>129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9" baseType="lpstr">
      <vt:lpstr>Georgia</vt:lpstr>
      <vt:lpstr>Tahoma</vt:lpstr>
      <vt:lpstr>Trebuchet MS</vt:lpstr>
      <vt:lpstr>Wingdings</vt:lpstr>
      <vt:lpstr>Type de bois</vt:lpstr>
      <vt:lpstr>Développement Mobile </vt:lpstr>
      <vt:lpstr>Architecture Android</vt:lpstr>
      <vt:lpstr>Composants d’une application Android</vt:lpstr>
      <vt:lpstr>Atelier N° 3</vt:lpstr>
      <vt:lpstr>Jetpack Compose</vt:lpstr>
      <vt:lpstr>Avantages</vt:lpstr>
      <vt:lpstr>Inconvénients</vt:lpstr>
      <vt:lpstr>Android Views (XML + ViewSystem)</vt:lpstr>
      <vt:lpstr>Frameworks Multi-plateformes</vt:lpstr>
      <vt:lpstr>Flutter</vt:lpstr>
      <vt:lpstr>Kotlin Multiplatform Mobile (KMM)</vt:lpstr>
      <vt:lpstr>React Native</vt:lpstr>
      <vt:lpstr>WebView / Progressive Web App (PWA)</vt:lpstr>
      <vt:lpstr>Conclusion : Quelle solution choisir en 2025 ?</vt:lpstr>
      <vt:lpstr>Recommandation</vt:lpstr>
      <vt:lpstr>Atelier 5</vt:lpstr>
      <vt:lpstr>Mise en place du Boutton</vt:lpstr>
      <vt:lpstr>Intégration d’événement</vt:lpstr>
      <vt:lpstr>Mise en Forme</vt:lpstr>
      <vt:lpstr>OutlinedTextField</vt:lpstr>
      <vt:lpstr>Ajouter un OutlinedTextField</vt:lpstr>
      <vt:lpstr>Mise à jour de l’événement</vt:lpstr>
      <vt:lpstr>Bouton Annuler pour vider le champ</vt:lpstr>
      <vt:lpstr>Interface de calcule</vt:lpstr>
      <vt:lpstr>Mise en place des variables</vt:lpstr>
      <vt:lpstr>Mise en place des composants</vt:lpstr>
      <vt:lpstr>Mise en place des événements</vt:lpstr>
      <vt:lpstr>Customiser Annuler</vt:lpstr>
      <vt:lpstr>Solution 1 EFFACER LES FOCUS</vt:lpstr>
      <vt:lpstr>Solution 2 activer le focus sur le premier champs</vt:lpstr>
      <vt:lpstr>Filtrer l'entrée utilisateur</vt:lpstr>
      <vt:lpstr>Traduction Automatique</vt:lpstr>
      <vt:lpstr>Liens entre activités</vt:lpstr>
      <vt:lpstr>Introduction aux Intents en Android</vt:lpstr>
      <vt:lpstr>Types d’Intents</vt:lpstr>
      <vt:lpstr>Intent explicite</vt:lpstr>
      <vt:lpstr>Intent implicite</vt:lpstr>
      <vt:lpstr>Résumé</vt:lpstr>
      <vt:lpstr>Passage de données avec Intent</vt:lpstr>
      <vt:lpstr>Résumé</vt:lpstr>
      <vt:lpstr>ETAPES</vt:lpstr>
      <vt:lpstr>Créer une nouvelle activité AboutActivity</vt:lpstr>
      <vt:lpstr>Démarrer la nouvelle activité depuis la première activité</vt:lpstr>
      <vt:lpstr>Lancer l'activité via un bouton</vt:lpstr>
      <vt:lpstr>Passer des données entre activités</vt:lpstr>
      <vt:lpstr>Récupérer les données</vt:lpstr>
      <vt:lpstr>Fermer l'activité actuelle</vt:lpstr>
      <vt:lpstr>Test</vt:lpstr>
      <vt:lpstr>Customiser AndroidManifest.xml </vt:lpstr>
      <vt:lpstr>Changer l’activité de démarrage</vt:lpstr>
      <vt:lpstr>Exemple 1 : Ouvrir un site web</vt:lpstr>
      <vt:lpstr>Exemple 2 : Ouvrir l’application Téléphone avec un numéro</vt:lpstr>
      <vt:lpstr>Exemple 3 : Envoyer un e-mail</vt:lpstr>
      <vt:lpstr>Explication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Mobile </dc:title>
  <dc:creator>admin</dc:creator>
  <cp:lastModifiedBy>admin</cp:lastModifiedBy>
  <cp:revision>71</cp:revision>
  <dcterms:created xsi:type="dcterms:W3CDTF">2025-03-05T14:42:51Z</dcterms:created>
  <dcterms:modified xsi:type="dcterms:W3CDTF">2025-04-09T09:55:19Z</dcterms:modified>
</cp:coreProperties>
</file>