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85" r:id="rId9"/>
    <p:sldId id="286" r:id="rId10"/>
    <p:sldId id="287" r:id="rId11"/>
    <p:sldId id="288" r:id="rId12"/>
    <p:sldId id="276" r:id="rId13"/>
    <p:sldId id="277" r:id="rId14"/>
    <p:sldId id="273" r:id="rId15"/>
    <p:sldId id="280" r:id="rId16"/>
    <p:sldId id="278" r:id="rId17"/>
    <p:sldId id="279" r:id="rId18"/>
    <p:sldId id="281" r:id="rId19"/>
    <p:sldId id="282" r:id="rId20"/>
    <p:sldId id="283" r:id="rId21"/>
    <p:sldId id="284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SERVICE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Consommer un API </a:t>
            </a:r>
            <a:r>
              <a:rPr lang="fr-FR" dirty="0" err="1" smtClean="0"/>
              <a:t>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55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Fichier JSON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0" y="2309812"/>
            <a:ext cx="11410950" cy="1550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92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Convertisseur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fr-FR" dirty="0"/>
              <a:t>Dans </a:t>
            </a:r>
            <a:r>
              <a:rPr lang="fr-FR" b="1" dirty="0" err="1"/>
              <a:t>Retrofit</a:t>
            </a:r>
            <a:r>
              <a:rPr lang="fr-FR" dirty="0"/>
              <a:t>, vous configurez quel convertisseur est utilisé pour la sérialisation des données. Généralement, pour sérialiser et </a:t>
            </a:r>
            <a:r>
              <a:rPr lang="fr-FR" dirty="0" smtClean="0"/>
              <a:t>dé sérialiser </a:t>
            </a:r>
            <a:r>
              <a:rPr lang="fr-FR" dirty="0"/>
              <a:t>des objets vers et depuis </a:t>
            </a:r>
            <a:r>
              <a:rPr lang="fr-FR" b="1" dirty="0"/>
              <a:t>JSON</a:t>
            </a:r>
            <a:r>
              <a:rPr lang="fr-FR" dirty="0"/>
              <a:t>, vous utilisez une bibliothèque Java open source - </a:t>
            </a:r>
            <a:r>
              <a:rPr lang="fr-FR" b="1" dirty="0" err="1"/>
              <a:t>Gson</a:t>
            </a:r>
            <a:r>
              <a:rPr lang="fr-FR" dirty="0"/>
              <a:t>. De plus, si vous en avez besoin, vous pouvez ajouter des convertisseurs personnalisés à </a:t>
            </a:r>
            <a:r>
              <a:rPr lang="fr-FR" b="1" dirty="0" err="1"/>
              <a:t>Retrofit</a:t>
            </a:r>
            <a:r>
              <a:rPr lang="fr-FR" dirty="0"/>
              <a:t> pour traiter XML ou d'autres protocoles.</a:t>
            </a:r>
          </a:p>
        </p:txBody>
      </p:sp>
    </p:spTree>
    <p:extLst>
      <p:ext uri="{BB962C8B-B14F-4D97-AF65-F5344CB8AC3E}">
        <p14:creationId xmlns:p14="http://schemas.microsoft.com/office/powerpoint/2010/main" val="126267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API utilisée : </a:t>
            </a:r>
            <a:r>
              <a:rPr lang="fr-FR" dirty="0" err="1"/>
              <a:t>JSONPlaceholder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800" b="1" dirty="0">
                <a:hlinkClick r:id="rId2"/>
              </a:rPr>
              <a:t>https://</a:t>
            </a:r>
            <a:r>
              <a:rPr lang="fr-FR" sz="2800" b="1" dirty="0" smtClean="0">
                <a:hlinkClick r:id="rId2"/>
              </a:rPr>
              <a:t>jsonplaceholder.typicode.com/posts</a:t>
            </a:r>
            <a:endParaRPr lang="fr-FR" sz="2800" b="1" dirty="0" smtClean="0"/>
          </a:p>
          <a:p>
            <a:pPr>
              <a:lnSpc>
                <a:spcPct val="250000"/>
              </a:lnSpc>
            </a:pPr>
            <a:r>
              <a:rPr lang="fr-FR" sz="2800" dirty="0" smtClean="0"/>
              <a:t>Une </a:t>
            </a:r>
            <a:r>
              <a:rPr lang="fr-FR" sz="2800" dirty="0"/>
              <a:t>fausse </a:t>
            </a:r>
            <a:r>
              <a:rPr lang="fr-FR" sz="2800" b="1" dirty="0"/>
              <a:t>API</a:t>
            </a:r>
            <a:r>
              <a:rPr lang="fr-FR" sz="2800" dirty="0"/>
              <a:t> gratuite pour tester les requêtes </a:t>
            </a:r>
            <a:r>
              <a:rPr lang="fr-FR" sz="2800" b="1" dirty="0"/>
              <a:t>HTTP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1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Tester l’API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3600" dirty="0" smtClean="0"/>
              <a:t>Sur </a:t>
            </a:r>
            <a:r>
              <a:rPr lang="fr-FR" sz="3600" b="1" dirty="0" smtClean="0"/>
              <a:t>navigateur</a:t>
            </a:r>
          </a:p>
          <a:p>
            <a:pPr algn="just">
              <a:lnSpc>
                <a:spcPct val="200000"/>
              </a:lnSpc>
            </a:pPr>
            <a:r>
              <a:rPr lang="fr-FR" sz="3600" dirty="0" smtClean="0"/>
              <a:t>Sur </a:t>
            </a:r>
            <a:r>
              <a:rPr lang="fr-FR" sz="3600" b="1" dirty="0" err="1" smtClean="0"/>
              <a:t>PostMan</a:t>
            </a:r>
            <a:r>
              <a:rPr lang="fr-FR" sz="3600" dirty="0" smtClean="0"/>
              <a:t> : un client </a:t>
            </a:r>
            <a:r>
              <a:rPr lang="fr-FR" sz="3600" dirty="0" err="1" smtClean="0"/>
              <a:t>Rest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1934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S’</a:t>
            </a:r>
            <a:r>
              <a:rPr lang="fr-FR" sz="2800" dirty="0" err="1" smtClean="0"/>
              <a:t>interfaçer</a:t>
            </a:r>
            <a:r>
              <a:rPr lang="fr-FR" sz="2800" dirty="0" smtClean="0"/>
              <a:t> avec l’API </a:t>
            </a:r>
            <a:r>
              <a:rPr lang="fr-FR" sz="2800" b="1" dirty="0" err="1" smtClean="0"/>
              <a:t>JsonHolder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58658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Injecter les dépendances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96" y="2862224"/>
            <a:ext cx="8865704" cy="3337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7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Etape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Créer la classe : </a:t>
            </a:r>
            <a:r>
              <a:rPr lang="fr-FR" sz="4000" b="1" dirty="0" smtClean="0"/>
              <a:t>Post</a:t>
            </a:r>
            <a:endParaRPr lang="fr-FR" sz="40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3120436"/>
            <a:ext cx="6268278" cy="2697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02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25606"/>
            <a:ext cx="10058400" cy="1264655"/>
          </a:xfrm>
        </p:spPr>
        <p:txBody>
          <a:bodyPr/>
          <a:lstStyle/>
          <a:p>
            <a:pPr algn="ctr"/>
            <a:r>
              <a:rPr lang="fr-FR" dirty="0" smtClean="0"/>
              <a:t>Etape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590261"/>
            <a:ext cx="10058400" cy="405079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Création de l’interface </a:t>
            </a:r>
            <a:r>
              <a:rPr lang="fr-FR" sz="3200" b="1" dirty="0" err="1" smtClean="0"/>
              <a:t>ApiService</a:t>
            </a:r>
            <a:endParaRPr lang="fr-FR" sz="32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4" y="2687234"/>
            <a:ext cx="5923722" cy="3077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6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85850"/>
            <a:ext cx="10058400" cy="946603"/>
          </a:xfrm>
        </p:spPr>
        <p:txBody>
          <a:bodyPr/>
          <a:lstStyle/>
          <a:p>
            <a:pPr algn="ctr"/>
            <a:r>
              <a:rPr lang="fr-FR" dirty="0" smtClean="0"/>
              <a:t>Etape 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538313"/>
            <a:ext cx="10058400" cy="405079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Création de la classe </a:t>
            </a:r>
            <a:r>
              <a:rPr lang="fr-FR" sz="2800" b="1" dirty="0" err="1" smtClean="0"/>
              <a:t>RetrofitClient</a:t>
            </a: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2259421"/>
            <a:ext cx="7845287" cy="386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912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13571"/>
            <a:ext cx="10058400" cy="5886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Etape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928712"/>
            <a:ext cx="10058400" cy="4050792"/>
          </a:xfrm>
        </p:spPr>
        <p:txBody>
          <a:bodyPr>
            <a:normAutofit/>
          </a:bodyPr>
          <a:lstStyle/>
          <a:p>
            <a:r>
              <a:rPr lang="fr-FR" sz="3200" dirty="0" smtClean="0"/>
              <a:t>Création de la classe </a:t>
            </a:r>
            <a:r>
              <a:rPr lang="fr-FR" sz="3200" b="1" dirty="0" err="1" smtClean="0"/>
              <a:t>PostViewModel</a:t>
            </a:r>
            <a:endParaRPr lang="fr-FR" sz="32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1545964"/>
            <a:ext cx="8401879" cy="4826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76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4696" y="271119"/>
            <a:ext cx="9520158" cy="1049235"/>
          </a:xfrm>
        </p:spPr>
        <p:txBody>
          <a:bodyPr/>
          <a:lstStyle/>
          <a:p>
            <a:pPr algn="ctr"/>
            <a:r>
              <a:rPr lang="fr-FR" dirty="0" smtClean="0"/>
              <a:t>Format de requête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36296" y="1533132"/>
            <a:ext cx="9520158" cy="3450613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b="1" dirty="0"/>
              <a:t> Les requêtes et les réponses s’effectuent à l’aide </a:t>
            </a:r>
            <a:r>
              <a:rPr lang="fr-FR" b="1" dirty="0" smtClean="0"/>
              <a:t>de formats </a:t>
            </a:r>
            <a:r>
              <a:rPr lang="fr-FR" b="1" dirty="0"/>
              <a:t>ouverts tels que :</a:t>
            </a:r>
          </a:p>
          <a:p>
            <a:pPr lvl="1">
              <a:lnSpc>
                <a:spcPct val="300000"/>
              </a:lnSpc>
            </a:pPr>
            <a:r>
              <a:rPr lang="fr-FR" b="1" dirty="0" smtClean="0"/>
              <a:t>XML</a:t>
            </a:r>
            <a:endParaRPr lang="fr-FR" b="1" dirty="0"/>
          </a:p>
          <a:p>
            <a:pPr lvl="1">
              <a:lnSpc>
                <a:spcPct val="300000"/>
              </a:lnSpc>
            </a:pPr>
            <a:r>
              <a:rPr lang="fr-FR" b="1" dirty="0" smtClean="0"/>
              <a:t>JSON</a:t>
            </a:r>
            <a:endParaRPr lang="fr-FR" b="1" dirty="0"/>
          </a:p>
          <a:p>
            <a:pPr lvl="1">
              <a:lnSpc>
                <a:spcPct val="300000"/>
              </a:lnSpc>
            </a:pPr>
            <a:r>
              <a:rPr lang="fr-FR" b="1" dirty="0" smtClean="0"/>
              <a:t>TEXT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206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93084"/>
            <a:ext cx="10058400" cy="906846"/>
          </a:xfrm>
        </p:spPr>
        <p:txBody>
          <a:bodyPr/>
          <a:lstStyle/>
          <a:p>
            <a:pPr algn="ctr"/>
            <a:r>
              <a:rPr lang="fr-FR" dirty="0" smtClean="0"/>
              <a:t>Etape 6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099930"/>
            <a:ext cx="10058400" cy="4050792"/>
          </a:xfrm>
        </p:spPr>
        <p:txBody>
          <a:bodyPr>
            <a:normAutofit/>
          </a:bodyPr>
          <a:lstStyle/>
          <a:p>
            <a:r>
              <a:rPr lang="fr-FR" sz="2800" dirty="0" smtClean="0"/>
              <a:t>Créer L’activité </a:t>
            </a:r>
            <a:r>
              <a:rPr lang="fr-FR" sz="2800" b="1" dirty="0" err="1" smtClean="0"/>
              <a:t>ClientApiActivity</a:t>
            </a:r>
            <a:endParaRPr lang="fr-FR" sz="2800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938328"/>
            <a:ext cx="4838949" cy="4407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8" y="2006776"/>
            <a:ext cx="5314933" cy="4050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343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Tester l’application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17293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09296" y="144119"/>
            <a:ext cx="9520158" cy="7194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Atelier 2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863600"/>
            <a:ext cx="4279900" cy="497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14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400" dirty="0" smtClean="0"/>
              <a:t>Créer une application Android qui consomme le service Api </a:t>
            </a:r>
            <a:r>
              <a:rPr lang="fr-FR" sz="2400" dirty="0" err="1" smtClean="0"/>
              <a:t>Weather</a:t>
            </a:r>
            <a:endParaRPr lang="fr-FR" sz="2400" dirty="0" smtClean="0"/>
          </a:p>
          <a:p>
            <a:pPr algn="just">
              <a:lnSpc>
                <a:spcPct val="200000"/>
              </a:lnSpc>
            </a:pPr>
            <a:r>
              <a:rPr lang="fr-FR" sz="2400" dirty="0" smtClean="0"/>
              <a:t>Utilisation de la plateforme:</a:t>
            </a:r>
          </a:p>
          <a:p>
            <a:pPr lvl="1" algn="just">
              <a:lnSpc>
                <a:spcPct val="200000"/>
              </a:lnSpc>
            </a:pPr>
            <a:r>
              <a:rPr lang="fr-FR" sz="2800" b="1" dirty="0">
                <a:hlinkClick r:id="rId2"/>
              </a:rPr>
              <a:t>https://</a:t>
            </a:r>
            <a:r>
              <a:rPr lang="fr-FR" sz="2800" b="1" dirty="0" smtClean="0">
                <a:hlinkClick r:id="rId2"/>
              </a:rPr>
              <a:t>openweathermap.org/api</a:t>
            </a:r>
            <a:endParaRPr lang="fr-FR" sz="2800" b="1" dirty="0" smtClean="0"/>
          </a:p>
          <a:p>
            <a:pPr lvl="2" algn="just">
              <a:lnSpc>
                <a:spcPct val="200000"/>
              </a:lnSpc>
            </a:pPr>
            <a:r>
              <a:rPr lang="fr-FR" sz="1800" dirty="0" smtClean="0"/>
              <a:t>Créer un compte</a:t>
            </a:r>
          </a:p>
          <a:p>
            <a:pPr lvl="2" algn="just">
              <a:lnSpc>
                <a:spcPct val="200000"/>
              </a:lnSpc>
            </a:pPr>
            <a:r>
              <a:rPr lang="fr-FR" sz="1800" dirty="0" smtClean="0"/>
              <a:t>Générer un key</a:t>
            </a:r>
          </a:p>
          <a:p>
            <a:pPr lvl="1" algn="just">
              <a:lnSpc>
                <a:spcPct val="20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677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17504"/>
            <a:ext cx="10058400" cy="789364"/>
          </a:xfrm>
        </p:spPr>
        <p:txBody>
          <a:bodyPr/>
          <a:lstStyle/>
          <a:p>
            <a:pPr algn="ctr"/>
            <a:r>
              <a:rPr lang="fr-FR" dirty="0" smtClean="0"/>
              <a:t>Etapes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273995"/>
            <a:ext cx="10058400" cy="52089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On va créer une application Android avec </a:t>
            </a:r>
            <a:r>
              <a:rPr lang="fr-FR" dirty="0" err="1"/>
              <a:t>Kotlin</a:t>
            </a:r>
            <a:r>
              <a:rPr lang="fr-FR" dirty="0"/>
              <a:t> et </a:t>
            </a:r>
            <a:r>
              <a:rPr lang="fr-FR" dirty="0" err="1"/>
              <a:t>Jetpack</a:t>
            </a:r>
            <a:r>
              <a:rPr lang="fr-FR" dirty="0"/>
              <a:t> Compose qui consomme l'API </a:t>
            </a:r>
            <a:r>
              <a:rPr lang="fr-FR" dirty="0" err="1"/>
              <a:t>Weather</a:t>
            </a:r>
            <a:r>
              <a:rPr lang="fr-FR" dirty="0"/>
              <a:t>. Voici les étapes principales du TP :</a:t>
            </a:r>
          </a:p>
          <a:p>
            <a:pPr lvl="1" algn="just">
              <a:lnSpc>
                <a:spcPct val="150000"/>
              </a:lnSpc>
            </a:pPr>
            <a:r>
              <a:rPr lang="fr-FR" b="1" dirty="0"/>
              <a:t>Créer un projet Android avec </a:t>
            </a:r>
            <a:r>
              <a:rPr lang="fr-FR" b="1" dirty="0" err="1"/>
              <a:t>Jetpack</a:t>
            </a:r>
            <a:r>
              <a:rPr lang="fr-FR" b="1" dirty="0"/>
              <a:t> Compose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b="1" dirty="0"/>
              <a:t>Configurer les dépendances nécessaires</a:t>
            </a:r>
            <a:r>
              <a:rPr lang="fr-FR" dirty="0"/>
              <a:t> (</a:t>
            </a:r>
            <a:r>
              <a:rPr lang="fr-FR" dirty="0" err="1"/>
              <a:t>Retrofit</a:t>
            </a:r>
            <a:r>
              <a:rPr lang="fr-FR" dirty="0"/>
              <a:t>, </a:t>
            </a:r>
            <a:r>
              <a:rPr lang="fr-FR" dirty="0" err="1"/>
              <a:t>Coil</a:t>
            </a:r>
            <a:r>
              <a:rPr lang="fr-FR" dirty="0"/>
              <a:t>, etc.)</a:t>
            </a:r>
          </a:p>
          <a:p>
            <a:pPr lvl="1" algn="just">
              <a:lnSpc>
                <a:spcPct val="150000"/>
              </a:lnSpc>
            </a:pPr>
            <a:r>
              <a:rPr lang="fr-FR" b="1" dirty="0"/>
              <a:t>Obtenir une clé API </a:t>
            </a:r>
            <a:r>
              <a:rPr lang="fr-FR" b="1" dirty="0" err="1"/>
              <a:t>Weather</a:t>
            </a:r>
            <a:r>
              <a:rPr lang="fr-FR" dirty="0"/>
              <a:t> et comprendre l’</a:t>
            </a:r>
            <a:r>
              <a:rPr lang="fr-FR" dirty="0" err="1"/>
              <a:t>endpoint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b="1" dirty="0"/>
              <a:t>Implémenter la récupération des données avec </a:t>
            </a:r>
            <a:r>
              <a:rPr lang="fr-FR" b="1" dirty="0" err="1"/>
              <a:t>Retrofit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b="1" dirty="0"/>
              <a:t>Créer une interface utilisateur avec </a:t>
            </a:r>
            <a:r>
              <a:rPr lang="fr-FR" b="1" dirty="0" err="1"/>
              <a:t>Jetpack</a:t>
            </a:r>
            <a:r>
              <a:rPr lang="fr-FR" b="1" dirty="0"/>
              <a:t> Compose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b="1" dirty="0"/>
              <a:t>Gérer les états et afficher les données</a:t>
            </a: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b="1" dirty="0"/>
              <a:t>Ajouter une barre de recherche pour entrer une ville</a:t>
            </a:r>
            <a:endParaRPr lang="fr-FR" dirty="0"/>
          </a:p>
          <a:p>
            <a:pPr algn="just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45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000" dirty="0"/>
              <a:t>Ajouter les dépendances suivantes dans </a:t>
            </a:r>
            <a:r>
              <a:rPr lang="fr-FR" sz="2000" dirty="0" err="1"/>
              <a:t>build.gradle</a:t>
            </a:r>
            <a:r>
              <a:rPr lang="fr-FR" sz="2000" dirty="0"/>
              <a:t> (Module)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5547" y="2342508"/>
            <a:ext cx="8507002" cy="2517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421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b="1" dirty="0"/>
              <a:t>Obtenir une clé API </a:t>
            </a:r>
            <a:r>
              <a:rPr lang="fr-FR" sz="3600" b="1" dirty="0" err="1" smtClean="0"/>
              <a:t>OpenWeatherMap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Créer un compte sur </a:t>
            </a:r>
            <a:r>
              <a:rPr lang="fr-FR" sz="2800" dirty="0" err="1">
                <a:hlinkClick r:id="rId2"/>
              </a:rPr>
              <a:t>OpenWeatherMap</a:t>
            </a:r>
            <a:endParaRPr lang="fr-FR" sz="2800" dirty="0"/>
          </a:p>
          <a:p>
            <a:pPr algn="just">
              <a:lnSpc>
                <a:spcPct val="200000"/>
              </a:lnSpc>
            </a:pPr>
            <a:r>
              <a:rPr lang="fr-FR" sz="2800" dirty="0"/>
              <a:t>Récupérer la clé API</a:t>
            </a:r>
          </a:p>
          <a:p>
            <a:pPr algn="just">
              <a:lnSpc>
                <a:spcPct val="200000"/>
              </a:lnSpc>
            </a:pPr>
            <a:r>
              <a:rPr lang="fr-FR" sz="2800" dirty="0"/>
              <a:t>L'URL de base de l'API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7156" y="5125940"/>
            <a:ext cx="9113178" cy="1046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296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96955"/>
            <a:ext cx="10058400" cy="840734"/>
          </a:xfrm>
        </p:spPr>
        <p:txBody>
          <a:bodyPr/>
          <a:lstStyle/>
          <a:p>
            <a:pPr algn="ctr"/>
            <a:r>
              <a:rPr lang="fr-FR" b="1" dirty="0"/>
              <a:t>Création du client </a:t>
            </a:r>
            <a:r>
              <a:rPr lang="fr-FR" b="1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50847"/>
            <a:ext cx="10058400" cy="4050792"/>
          </a:xfrm>
        </p:spPr>
        <p:txBody>
          <a:bodyPr>
            <a:normAutofit/>
          </a:bodyPr>
          <a:lstStyle/>
          <a:p>
            <a:r>
              <a:rPr lang="fr-FR" sz="3200" dirty="0"/>
              <a:t>Créer une interface </a:t>
            </a:r>
            <a:r>
              <a:rPr lang="fr-FR" sz="3200" b="1" dirty="0" err="1"/>
              <a:t>WeatherApi.kt</a:t>
            </a:r>
            <a:r>
              <a:rPr lang="fr-FR" sz="3200" dirty="0"/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8670" y="2419531"/>
            <a:ext cx="7839182" cy="3652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7804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Créer l'instance </a:t>
            </a:r>
            <a:r>
              <a:rPr lang="fr-FR" dirty="0" err="1"/>
              <a:t>Retrofit</a:t>
            </a:r>
            <a:r>
              <a:rPr lang="fr-FR" dirty="0"/>
              <a:t> dans </a:t>
            </a:r>
            <a:r>
              <a:rPr lang="fr-FR" dirty="0" err="1"/>
              <a:t>WeatherRepository.kt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2076" y="2414426"/>
            <a:ext cx="9852917" cy="3863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8301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38053"/>
            <a:ext cx="10058400" cy="892105"/>
          </a:xfrm>
        </p:spPr>
        <p:txBody>
          <a:bodyPr/>
          <a:lstStyle/>
          <a:p>
            <a:pPr algn="ctr"/>
            <a:r>
              <a:rPr lang="fr-FR" b="1" dirty="0"/>
              <a:t>Modélisation des </a:t>
            </a:r>
            <a:r>
              <a:rPr lang="fr-FR" b="1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81668"/>
            <a:ext cx="10058400" cy="4050792"/>
          </a:xfrm>
        </p:spPr>
        <p:txBody>
          <a:bodyPr>
            <a:normAutofit/>
          </a:bodyPr>
          <a:lstStyle/>
          <a:p>
            <a:r>
              <a:rPr lang="fr-FR" sz="2800" dirty="0"/>
              <a:t>Créer une classe de données </a:t>
            </a:r>
            <a:r>
              <a:rPr lang="fr-FR" sz="2800" b="1" dirty="0" err="1"/>
              <a:t>WeatherResponse.kt</a:t>
            </a:r>
            <a:r>
              <a:rPr lang="fr-FR" sz="2800" dirty="0"/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5119" y="2046512"/>
            <a:ext cx="6123397" cy="40768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2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4696" y="0"/>
            <a:ext cx="9520158" cy="6813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Concept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3596" y="808381"/>
            <a:ext cx="9520158" cy="4610546"/>
          </a:xfrm>
        </p:spPr>
        <p:txBody>
          <a:bodyPr>
            <a:noAutofit/>
          </a:bodyPr>
          <a:lstStyle/>
          <a:p>
            <a:pPr algn="just">
              <a:lnSpc>
                <a:spcPct val="250000"/>
              </a:lnSpc>
            </a:pPr>
            <a:r>
              <a:rPr lang="fr-FR" dirty="0"/>
              <a:t>Un service Web repose le plus souvent sur le protocole HTTP, mais celui-ci </a:t>
            </a:r>
            <a:r>
              <a:rPr lang="fr-FR" dirty="0" smtClean="0"/>
              <a:t>peut également </a:t>
            </a:r>
            <a:r>
              <a:rPr lang="fr-FR" dirty="0"/>
              <a:t>utiliser d’autres protocoles comme le FTP ou le SMTP.</a:t>
            </a:r>
          </a:p>
          <a:p>
            <a:pPr algn="just">
              <a:lnSpc>
                <a:spcPct val="250000"/>
              </a:lnSpc>
            </a:pPr>
            <a:r>
              <a:rPr lang="fr-FR" dirty="0"/>
              <a:t>Pour simplifier, un service Web fournit des interfaces qui répondent </a:t>
            </a:r>
            <a:r>
              <a:rPr lang="fr-FR" dirty="0" smtClean="0"/>
              <a:t>généralement </a:t>
            </a:r>
            <a:r>
              <a:rPr lang="fr-FR" dirty="0"/>
              <a:t>à </a:t>
            </a:r>
            <a:r>
              <a:rPr lang="fr-FR" dirty="0" smtClean="0"/>
              <a:t>des demandes </a:t>
            </a:r>
            <a:r>
              <a:rPr lang="fr-FR" dirty="0"/>
              <a:t>HTTP afin de fournir des données venant de différentes sources (base </a:t>
            </a:r>
            <a:r>
              <a:rPr lang="fr-FR" dirty="0" smtClean="0"/>
              <a:t>de données </a:t>
            </a:r>
            <a:r>
              <a:rPr lang="fr-FR" dirty="0"/>
              <a:t>ou fichiers).</a:t>
            </a:r>
          </a:p>
          <a:p>
            <a:pPr algn="just">
              <a:lnSpc>
                <a:spcPct val="2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2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135311"/>
            <a:ext cx="10058400" cy="984572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Création de l'interface utilisateur avec </a:t>
            </a:r>
            <a:r>
              <a:rPr lang="fr-FR" sz="2400" b="1" dirty="0" err="1"/>
              <a:t>Jetpack</a:t>
            </a:r>
            <a:r>
              <a:rPr lang="fr-FR" sz="2400" b="1" dirty="0"/>
              <a:t> </a:t>
            </a:r>
            <a:r>
              <a:rPr lang="fr-FR" sz="2400" b="1" dirty="0" smtClean="0"/>
              <a:t>Compose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7" y="1299475"/>
            <a:ext cx="10058400" cy="4050792"/>
          </a:xfrm>
        </p:spPr>
        <p:txBody>
          <a:bodyPr>
            <a:normAutofit/>
          </a:bodyPr>
          <a:lstStyle/>
          <a:p>
            <a:r>
              <a:rPr lang="fr-FR" sz="3600" dirty="0"/>
              <a:t>Dans </a:t>
            </a:r>
            <a:r>
              <a:rPr lang="fr-FR" sz="3600" b="1" dirty="0" err="1"/>
              <a:t>MainScreen.kt</a:t>
            </a:r>
            <a:r>
              <a:rPr lang="fr-FR" sz="3600" dirty="0"/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5915" y="1871752"/>
            <a:ext cx="8938515" cy="4765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51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48326"/>
            <a:ext cx="10058400" cy="830460"/>
          </a:xfrm>
        </p:spPr>
        <p:txBody>
          <a:bodyPr/>
          <a:lstStyle/>
          <a:p>
            <a:pPr algn="ctr"/>
            <a:r>
              <a:rPr lang="fr-FR" b="1" dirty="0"/>
              <a:t>Intégration du </a:t>
            </a:r>
            <a:r>
              <a:rPr lang="fr-FR" b="1" dirty="0" err="1" smtClean="0"/>
              <a:t>ViewModel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09750"/>
            <a:ext cx="10058400" cy="4050792"/>
          </a:xfrm>
        </p:spPr>
        <p:txBody>
          <a:bodyPr>
            <a:normAutofit/>
          </a:bodyPr>
          <a:lstStyle/>
          <a:p>
            <a:r>
              <a:rPr lang="fr-FR" sz="3200" dirty="0"/>
              <a:t>Dans </a:t>
            </a:r>
            <a:r>
              <a:rPr lang="fr-FR" sz="3200" b="1" dirty="0" err="1"/>
              <a:t>WeatherViewModel.kt</a:t>
            </a:r>
            <a:r>
              <a:rPr lang="fr-FR" sz="3200" dirty="0"/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3447" y="2194081"/>
            <a:ext cx="9791271" cy="4350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762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207230"/>
            <a:ext cx="10058400" cy="820186"/>
          </a:xfrm>
        </p:spPr>
        <p:txBody>
          <a:bodyPr/>
          <a:lstStyle/>
          <a:p>
            <a:pPr algn="ctr"/>
            <a:r>
              <a:rPr lang="fr-FR" b="1" dirty="0"/>
              <a:t>Exécution de </a:t>
            </a:r>
            <a:r>
              <a:rPr lang="fr-FR" b="1" dirty="0" smtClean="0"/>
              <a:t>l'application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412491"/>
            <a:ext cx="10058400" cy="4050792"/>
          </a:xfrm>
        </p:spPr>
        <p:txBody>
          <a:bodyPr>
            <a:normAutofit/>
          </a:bodyPr>
          <a:lstStyle/>
          <a:p>
            <a:r>
              <a:rPr lang="fr-FR" sz="3200" dirty="0"/>
              <a:t>Dans </a:t>
            </a:r>
            <a:r>
              <a:rPr lang="fr-FR" sz="3200" b="1" dirty="0" err="1"/>
              <a:t>MainActivity.kt</a:t>
            </a:r>
            <a:r>
              <a:rPr lang="fr-FR" sz="3200" dirty="0"/>
              <a:t> :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8944" y="2178122"/>
            <a:ext cx="7705618" cy="3873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92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400" dirty="0"/>
              <a:t>Ce TP </a:t>
            </a:r>
            <a:r>
              <a:rPr lang="fr-FR" sz="2400" dirty="0" smtClean="0"/>
              <a:t>vous permet de </a:t>
            </a:r>
            <a:r>
              <a:rPr lang="fr-FR" sz="2400" dirty="0"/>
              <a:t>découvrir l’intégration d’une </a:t>
            </a:r>
            <a:r>
              <a:rPr lang="fr-FR" sz="2400" b="1" dirty="0"/>
              <a:t>API REST </a:t>
            </a:r>
            <a:r>
              <a:rPr lang="fr-FR" sz="2400" dirty="0"/>
              <a:t>avec </a:t>
            </a:r>
            <a:r>
              <a:rPr lang="fr-FR" sz="2400" b="1" dirty="0" err="1"/>
              <a:t>Retrofit</a:t>
            </a:r>
            <a:r>
              <a:rPr lang="fr-FR" sz="2400" dirty="0"/>
              <a:t> et l’affichage des données avec </a:t>
            </a:r>
            <a:r>
              <a:rPr lang="fr-FR" sz="2400" b="1" dirty="0" err="1"/>
              <a:t>Jetpack</a:t>
            </a:r>
            <a:r>
              <a:rPr lang="fr-FR" sz="2400" b="1" dirty="0"/>
              <a:t> Compose</a:t>
            </a:r>
            <a:r>
              <a:rPr lang="fr-FR" sz="2400" dirty="0"/>
              <a:t>. Ils peuvent ensuite ajouter des fonctionnalités comme l’affichage d’une </a:t>
            </a:r>
            <a:r>
              <a:rPr lang="fr-FR" sz="2400" b="1" dirty="0"/>
              <a:t>icône météo </a:t>
            </a:r>
            <a:r>
              <a:rPr lang="fr-FR" sz="2400" dirty="0"/>
              <a:t>ou une gestion des erreurs.</a:t>
            </a:r>
          </a:p>
          <a:p>
            <a:pPr algn="just">
              <a:lnSpc>
                <a:spcPct val="20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1523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Schéma service Web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2343150"/>
            <a:ext cx="8051800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4696" y="245719"/>
            <a:ext cx="9520158" cy="7194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9796" y="965200"/>
            <a:ext cx="9520158" cy="345061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Principalement </a:t>
            </a:r>
            <a:r>
              <a:rPr lang="fr-FR" sz="2800" dirty="0" smtClean="0"/>
              <a:t>un service web est utilisé </a:t>
            </a:r>
            <a:r>
              <a:rPr lang="fr-FR" sz="2800" dirty="0"/>
              <a:t>comme un moyen de communication, un service Web permet </a:t>
            </a:r>
            <a:r>
              <a:rPr lang="fr-FR" sz="2800" dirty="0" smtClean="0"/>
              <a:t>à une </a:t>
            </a:r>
            <a:r>
              <a:rPr lang="fr-FR" sz="2800" dirty="0"/>
              <a:t>entreprise de communiquer avec d’autres entreprises </a:t>
            </a:r>
            <a:r>
              <a:rPr lang="fr-FR" sz="2800" b="1" dirty="0"/>
              <a:t>« B2B </a:t>
            </a:r>
            <a:r>
              <a:rPr lang="fr-FR" sz="2800" dirty="0"/>
              <a:t>» et </a:t>
            </a:r>
            <a:r>
              <a:rPr lang="fr-FR" sz="2800" dirty="0" smtClean="0"/>
              <a:t>avec </a:t>
            </a:r>
            <a:r>
              <a:rPr lang="fr-FR" sz="2800" dirty="0"/>
              <a:t>leurs </a:t>
            </a:r>
            <a:r>
              <a:rPr lang="fr-FR" sz="2800" dirty="0" smtClean="0"/>
              <a:t>clients « </a:t>
            </a:r>
            <a:r>
              <a:rPr lang="fr-FR" sz="2800" b="1" dirty="0"/>
              <a:t>B2C</a:t>
            </a:r>
            <a:r>
              <a:rPr lang="fr-FR" sz="2800" dirty="0"/>
              <a:t> » sans prendre connaissance des systèmes d’information se trouvant derrière </a:t>
            </a:r>
            <a:r>
              <a:rPr lang="fr-FR" sz="2800" dirty="0" smtClean="0"/>
              <a:t>le pare-feu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8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Qu’est-ce qu’une API REST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3200" dirty="0"/>
              <a:t>Une </a:t>
            </a:r>
            <a:r>
              <a:rPr lang="fr-FR" sz="3200" b="1" dirty="0"/>
              <a:t>API REST </a:t>
            </a:r>
            <a:r>
              <a:rPr lang="fr-FR" sz="3200" dirty="0"/>
              <a:t>(</a:t>
            </a:r>
            <a:r>
              <a:rPr lang="fr-FR" sz="3200" b="1" dirty="0" err="1"/>
              <a:t>Representational</a:t>
            </a:r>
            <a:r>
              <a:rPr lang="fr-FR" sz="3200" b="1" dirty="0"/>
              <a:t> State Transfer</a:t>
            </a:r>
            <a:r>
              <a:rPr lang="fr-FR" sz="3200" dirty="0"/>
              <a:t>) est une interface permettant à deux systèmes de communiquer via le protocole HTTP.</a:t>
            </a:r>
          </a:p>
        </p:txBody>
      </p:sp>
    </p:spTree>
    <p:extLst>
      <p:ext uri="{BB962C8B-B14F-4D97-AF65-F5344CB8AC3E}">
        <p14:creationId xmlns:p14="http://schemas.microsoft.com/office/powerpoint/2010/main" val="31948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principales méthodes HTTP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1957021"/>
            <a:ext cx="9779662" cy="387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Lire des données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Créer une ressource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</a:t>
            </a: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Modifier une ressource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Supprimer une ressource</a:t>
            </a:r>
          </a:p>
        </p:txBody>
      </p:sp>
    </p:spTree>
    <p:extLst>
      <p:ext uri="{BB962C8B-B14F-4D97-AF65-F5344CB8AC3E}">
        <p14:creationId xmlns:p14="http://schemas.microsoft.com/office/powerpoint/2010/main" val="17162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Intégration de l’API </a:t>
            </a:r>
            <a:r>
              <a:rPr lang="fr-FR" dirty="0" err="1" smtClean="0"/>
              <a:t>Retrofit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1" y="2146300"/>
            <a:ext cx="8585200" cy="3467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62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300000"/>
              </a:lnSpc>
            </a:pPr>
            <a:r>
              <a:rPr lang="fr-FR" b="1" dirty="0" err="1"/>
              <a:t>Retrofit</a:t>
            </a:r>
            <a:r>
              <a:rPr lang="fr-FR" dirty="0"/>
              <a:t> est un client REST pour Java et Android. Cette bibliothèque, </a:t>
            </a:r>
            <a:r>
              <a:rPr lang="fr-FR" dirty="0" smtClean="0"/>
              <a:t>elle </a:t>
            </a:r>
            <a:r>
              <a:rPr lang="fr-FR" dirty="0"/>
              <a:t>fera le travail principal. Cela facilite la récupération et le téléchargement de JSON (ou d'autres données structurées) via un service Web basé sur REST.</a:t>
            </a:r>
          </a:p>
        </p:txBody>
      </p:sp>
    </p:spTree>
    <p:extLst>
      <p:ext uri="{BB962C8B-B14F-4D97-AF65-F5344CB8AC3E}">
        <p14:creationId xmlns:p14="http://schemas.microsoft.com/office/powerpoint/2010/main" val="300244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358</TotalTime>
  <Words>594</Words>
  <Application>Microsoft Office PowerPoint</Application>
  <PresentationFormat>Grand écran</PresentationFormat>
  <Paragraphs>82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Wingdings</vt:lpstr>
      <vt:lpstr>Type de bois</vt:lpstr>
      <vt:lpstr>WEB SERVICE</vt:lpstr>
      <vt:lpstr>Format de requête</vt:lpstr>
      <vt:lpstr>Concept</vt:lpstr>
      <vt:lpstr>Schéma service Web</vt:lpstr>
      <vt:lpstr>Utilisation</vt:lpstr>
      <vt:lpstr>Qu’est-ce qu’une API REST ?</vt:lpstr>
      <vt:lpstr>Les principales méthodes HTTP</vt:lpstr>
      <vt:lpstr>Intégration de l’API Retrofit</vt:lpstr>
      <vt:lpstr>RETROFIT</vt:lpstr>
      <vt:lpstr>Fichier JSON</vt:lpstr>
      <vt:lpstr>Convertisseur</vt:lpstr>
      <vt:lpstr>API utilisée : JSONPlaceholder</vt:lpstr>
      <vt:lpstr>Tester l’API</vt:lpstr>
      <vt:lpstr>Atelier 1</vt:lpstr>
      <vt:lpstr>Etape 1</vt:lpstr>
      <vt:lpstr>Etape 2</vt:lpstr>
      <vt:lpstr>Etape 3</vt:lpstr>
      <vt:lpstr>Etape 4</vt:lpstr>
      <vt:lpstr>Etape 5</vt:lpstr>
      <vt:lpstr>Etape 6</vt:lpstr>
      <vt:lpstr>Test</vt:lpstr>
      <vt:lpstr>Atelier 2</vt:lpstr>
      <vt:lpstr>Atelier Description</vt:lpstr>
      <vt:lpstr>Etapes </vt:lpstr>
      <vt:lpstr>Ajouter les dépendances suivantes dans build.gradle (Module)</vt:lpstr>
      <vt:lpstr>Obtenir une clé API OpenWeatherMap</vt:lpstr>
      <vt:lpstr>Création du client Retrofit</vt:lpstr>
      <vt:lpstr>Créer l'instance Retrofit dans WeatherRepository.kt</vt:lpstr>
      <vt:lpstr>Modélisation des données</vt:lpstr>
      <vt:lpstr>Création de l'interface utilisateur avec Jetpack Compose</vt:lpstr>
      <vt:lpstr>Intégration du ViewModel</vt:lpstr>
      <vt:lpstr>Exécution de l'application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</dc:title>
  <dc:creator>admin</dc:creator>
  <cp:lastModifiedBy>admin</cp:lastModifiedBy>
  <cp:revision>32</cp:revision>
  <dcterms:created xsi:type="dcterms:W3CDTF">2025-04-02T13:29:04Z</dcterms:created>
  <dcterms:modified xsi:type="dcterms:W3CDTF">2025-04-10T04:45:58Z</dcterms:modified>
</cp:coreProperties>
</file>