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7" r:id="rId3"/>
    <p:sldId id="273" r:id="rId4"/>
    <p:sldId id="257" r:id="rId5"/>
    <p:sldId id="265" r:id="rId6"/>
    <p:sldId id="261" r:id="rId7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1338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ous-titr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fr-FR" smtClean="0"/>
              <a:t>Modifiez le style des sous-titres du masque</a:t>
            </a:r>
            <a:endParaRPr kumimoji="0" lang="en-US"/>
          </a:p>
        </p:txBody>
      </p:sp>
      <p:sp>
        <p:nvSpPr>
          <p:cNvPr id="28" name="Espace réservé de la date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17" name="Espace réservé du pied de page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Connecteur droit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Ellipse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Titr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Connecteur droit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llipse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Espace réservé du contenu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Connecteur droit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Espace réservé du contenu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2" name="Espace réservé du contenu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necteur droit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fr-FR"/>
          </a:p>
        </p:txBody>
      </p:sp>
      <p:sp>
        <p:nvSpPr>
          <p:cNvPr id="15" name="Connecteur droit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Espace réservé du contenu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6" name="Espace réservé du contenu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25" name="Ellipse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Ellipse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23" name="Titr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Espace réservé du contenu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fr-FR" smtClean="0"/>
              <a:t>Modifiez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10" name="Ellipse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Ellipse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necteur droit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Ellipse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Ellipse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fr-FR" smtClean="0"/>
              <a:t>Modifiez les styles du texte du masque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Espace réservé de la date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182C649D-917B-496F-BCC1-C6A5F7102740}" type="datetimeFigureOut">
              <a:rPr lang="fr-FR" smtClean="0"/>
              <a:t>27/02/2022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fr-FR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Connecteur droit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Ellipse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Ellipse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Espace réservé du numéro de diapositive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91D70C76-35F4-4E8D-9145-1B2304325613}" type="slidenum">
              <a:rPr lang="fr-FR" smtClean="0"/>
              <a:t>‹N°›</a:t>
            </a:fld>
            <a:endParaRPr lang="fr-FR"/>
          </a:p>
        </p:txBody>
      </p:sp>
      <p:sp>
        <p:nvSpPr>
          <p:cNvPr id="22" name="Espace réservé du titre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fr-FR" smtClean="0"/>
              <a:t>Modifiez le style du titre</a:t>
            </a:r>
            <a:endParaRPr kumimoji="0" lang="en-US"/>
          </a:p>
        </p:txBody>
      </p:sp>
      <p:sp>
        <p:nvSpPr>
          <p:cNvPr id="13" name="Espace réservé du texte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fr-FR" smtClean="0"/>
              <a:t>Modifiez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Motivation</a:t>
            </a:r>
            <a:endParaRPr lang="fr-FR" dirty="0"/>
          </a:p>
        </p:txBody>
      </p:sp>
      <p:sp>
        <p:nvSpPr>
          <p:cNvPr id="4" name="Sous-titr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2772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 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Il est difficile de développer des logiciels efficaces, robustes, extensibles et réutilisables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Il </a:t>
            </a:r>
            <a:r>
              <a:rPr lang="fr-FR" dirty="0"/>
              <a:t>est essentiel de comprendre les techniques bien éprouvées, qui ont déjà montré leur capacité à résoudre des problèmes de développement récurrents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Les </a:t>
            </a:r>
            <a:r>
              <a:rPr lang="fr-FR" b="1" dirty="0" smtClean="0"/>
              <a:t>Framework</a:t>
            </a:r>
            <a:r>
              <a:rPr lang="fr-FR" dirty="0" smtClean="0"/>
              <a:t> sont </a:t>
            </a:r>
            <a:r>
              <a:rPr lang="fr-FR" dirty="0"/>
              <a:t>des canevas </a:t>
            </a:r>
            <a:r>
              <a:rPr lang="fr-FR" dirty="0" smtClean="0"/>
              <a:t>qui </a:t>
            </a:r>
            <a:r>
              <a:rPr lang="fr-FR" dirty="0"/>
              <a:t>aident à saisir, spécifier et mettre en œuvre ces techniques éprouvées</a:t>
            </a:r>
          </a:p>
        </p:txBody>
      </p:sp>
    </p:spTree>
    <p:extLst>
      <p:ext uri="{BB962C8B-B14F-4D97-AF65-F5344CB8AC3E}">
        <p14:creationId xmlns:p14="http://schemas.microsoft.com/office/powerpoint/2010/main" val="107198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Motivation </a:t>
            </a:r>
            <a:r>
              <a:rPr lang="fr-FR" dirty="0" smtClean="0"/>
              <a:t>(Suite: SOLID)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25000" lnSpcReduction="20000"/>
          </a:bodyPr>
          <a:lstStyle/>
          <a:p>
            <a:pPr algn="just">
              <a:lnSpc>
                <a:spcPct val="160000"/>
              </a:lnSpc>
            </a:pPr>
            <a:r>
              <a:rPr lang="fr-FR" sz="7200" b="1" dirty="0"/>
              <a:t>Single </a:t>
            </a:r>
            <a:r>
              <a:rPr lang="fr-FR" sz="7200" b="1" dirty="0" err="1"/>
              <a:t>responsibility</a:t>
            </a:r>
            <a:r>
              <a:rPr lang="fr-FR" sz="7200" b="1" dirty="0"/>
              <a:t> </a:t>
            </a:r>
            <a:r>
              <a:rPr lang="fr-FR" sz="7200" b="1" dirty="0" err="1"/>
              <a:t>principle</a:t>
            </a:r>
            <a:r>
              <a:rPr lang="fr-FR" sz="7200" b="1" dirty="0"/>
              <a:t> </a:t>
            </a:r>
            <a:r>
              <a:rPr lang="fr-FR" sz="7200" dirty="0"/>
              <a:t>: une classe n’a qu’une seule responsabilité (ou préoccupation). </a:t>
            </a:r>
            <a:endParaRPr lang="fr-FR" sz="7200" dirty="0" smtClean="0"/>
          </a:p>
          <a:p>
            <a:pPr algn="just">
              <a:lnSpc>
                <a:spcPct val="160000"/>
              </a:lnSpc>
            </a:pPr>
            <a:r>
              <a:rPr lang="fr-FR" sz="7200" b="1" dirty="0" smtClean="0"/>
              <a:t>Open/</a:t>
            </a:r>
            <a:r>
              <a:rPr lang="fr-FR" sz="7200" b="1" dirty="0" err="1" smtClean="0"/>
              <a:t>closed</a:t>
            </a:r>
            <a:r>
              <a:rPr lang="fr-FR" sz="7200" b="1" dirty="0" smtClean="0"/>
              <a:t> </a:t>
            </a:r>
            <a:r>
              <a:rPr lang="fr-FR" sz="7200" b="1" dirty="0" err="1"/>
              <a:t>principle</a:t>
            </a:r>
            <a:r>
              <a:rPr lang="fr-FR" sz="7200" b="1" dirty="0"/>
              <a:t> </a:t>
            </a:r>
            <a:r>
              <a:rPr lang="fr-FR" sz="7200" dirty="0"/>
              <a:t>: une classe doit être ouverte à l’extension (par héritage, par exemple) mais fermé à la modification (attributs privés, par exemple). </a:t>
            </a:r>
            <a:endParaRPr lang="fr-FR" sz="7200" dirty="0" smtClean="0"/>
          </a:p>
          <a:p>
            <a:pPr algn="just">
              <a:lnSpc>
                <a:spcPct val="160000"/>
              </a:lnSpc>
            </a:pPr>
            <a:r>
              <a:rPr lang="fr-FR" sz="7200" b="1" dirty="0" err="1" smtClean="0"/>
              <a:t>Liskov</a:t>
            </a:r>
            <a:r>
              <a:rPr lang="fr-FR" sz="7200" b="1" dirty="0" smtClean="0"/>
              <a:t> </a:t>
            </a:r>
            <a:r>
              <a:rPr lang="fr-FR" sz="7200" b="1" dirty="0" err="1"/>
              <a:t>subtition</a:t>
            </a:r>
            <a:r>
              <a:rPr lang="fr-FR" sz="7200" b="1" dirty="0"/>
              <a:t> </a:t>
            </a:r>
            <a:r>
              <a:rPr lang="fr-FR" sz="7200" b="1" dirty="0" err="1"/>
              <a:t>principle</a:t>
            </a:r>
            <a:r>
              <a:rPr lang="fr-FR" sz="7200" b="1" dirty="0"/>
              <a:t> </a:t>
            </a:r>
            <a:r>
              <a:rPr lang="fr-FR" sz="7200" dirty="0"/>
              <a:t>: les objets d’un programme doivent pouvoir être remplacés par des instances de leurs sous-types sans «casser» le programme. </a:t>
            </a:r>
            <a:endParaRPr lang="fr-FR" sz="7200" dirty="0" smtClean="0"/>
          </a:p>
          <a:p>
            <a:pPr algn="just">
              <a:lnSpc>
                <a:spcPct val="160000"/>
              </a:lnSpc>
            </a:pPr>
            <a:r>
              <a:rPr lang="fr-FR" sz="7200" b="1" dirty="0" smtClean="0"/>
              <a:t>Interface </a:t>
            </a:r>
            <a:r>
              <a:rPr lang="fr-FR" sz="7200" b="1" dirty="0" err="1"/>
              <a:t>segregation</a:t>
            </a:r>
            <a:r>
              <a:rPr lang="fr-FR" sz="7200" b="1" dirty="0"/>
              <a:t> </a:t>
            </a:r>
            <a:r>
              <a:rPr lang="fr-FR" sz="7200" b="1" dirty="0" err="1"/>
              <a:t>principle</a:t>
            </a:r>
            <a:r>
              <a:rPr lang="fr-FR" sz="7200" b="1" dirty="0"/>
              <a:t> </a:t>
            </a:r>
            <a:r>
              <a:rPr lang="fr-FR" sz="7200" dirty="0"/>
              <a:t>: il vaut mieux plusieurs interfaces spécifiques qu’une unique interface générique. </a:t>
            </a:r>
            <a:endParaRPr lang="fr-FR" sz="7200" dirty="0" smtClean="0"/>
          </a:p>
          <a:p>
            <a:pPr algn="just">
              <a:lnSpc>
                <a:spcPct val="160000"/>
              </a:lnSpc>
            </a:pPr>
            <a:r>
              <a:rPr lang="fr-FR" sz="7200" b="1" dirty="0" err="1" smtClean="0"/>
              <a:t>Dependency</a:t>
            </a:r>
            <a:r>
              <a:rPr lang="fr-FR" sz="7200" b="1" dirty="0" smtClean="0"/>
              <a:t> </a:t>
            </a:r>
            <a:r>
              <a:rPr lang="fr-FR" sz="7200" b="1" dirty="0"/>
              <a:t>inversion </a:t>
            </a:r>
            <a:r>
              <a:rPr lang="fr-FR" sz="7200" b="1" dirty="0" err="1"/>
              <a:t>principle</a:t>
            </a:r>
            <a:r>
              <a:rPr lang="fr-FR" sz="7200" b="1" dirty="0"/>
              <a:t> </a:t>
            </a:r>
            <a:r>
              <a:rPr lang="fr-FR" sz="7200" dirty="0"/>
              <a:t>: il faut dépendre des abstractions, pas des réalisations concrètes</a:t>
            </a:r>
            <a:r>
              <a:rPr lang="fr-FR" sz="7200" dirty="0" smtClean="0"/>
              <a:t>.</a:t>
            </a:r>
          </a:p>
          <a:p>
            <a:pPr algn="just">
              <a:lnSpc>
                <a:spcPct val="160000"/>
              </a:lnSpc>
            </a:pPr>
            <a:endParaRPr lang="fr-FR" dirty="0"/>
          </a:p>
          <a:p>
            <a:pPr marL="0" indent="0" algn="ctr">
              <a:lnSpc>
                <a:spcPct val="160000"/>
              </a:lnSpc>
              <a:buNone/>
            </a:pPr>
            <a:endParaRPr lang="fr-FR" sz="5900" b="1" dirty="0" smtClean="0"/>
          </a:p>
          <a:p>
            <a:pPr marL="0" indent="0" algn="ctr">
              <a:lnSpc>
                <a:spcPct val="160000"/>
              </a:lnSpc>
              <a:buNone/>
            </a:pPr>
            <a:endParaRPr lang="fr-FR" sz="5900" b="1" dirty="0"/>
          </a:p>
          <a:p>
            <a:pPr marL="0" indent="0" algn="ctr">
              <a:lnSpc>
                <a:spcPct val="160000"/>
              </a:lnSpc>
              <a:buNone/>
            </a:pPr>
            <a:endParaRPr lang="fr-FR" sz="5900" b="1" dirty="0" smtClean="0"/>
          </a:p>
          <a:p>
            <a:pPr marL="0" indent="0" algn="ctr">
              <a:lnSpc>
                <a:spcPct val="160000"/>
              </a:lnSpc>
              <a:buNone/>
            </a:pPr>
            <a:r>
              <a:rPr lang="fr-FR" sz="5900" b="1" dirty="0" smtClean="0"/>
              <a:t>SOLID</a:t>
            </a:r>
            <a:endParaRPr lang="fr-FR" sz="5900" b="1" dirty="0"/>
          </a:p>
        </p:txBody>
      </p:sp>
    </p:spTree>
    <p:extLst>
      <p:ext uri="{BB962C8B-B14F-4D97-AF65-F5344CB8AC3E}">
        <p14:creationId xmlns:p14="http://schemas.microsoft.com/office/powerpoint/2010/main" val="99668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Réutilisation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fr-FR" b="1" dirty="0"/>
              <a:t>En informatique </a:t>
            </a:r>
            <a:endParaRPr lang="fr-FR" b="1" dirty="0" smtClean="0"/>
          </a:p>
          <a:p>
            <a:pPr lvl="1">
              <a:lnSpc>
                <a:spcPct val="150000"/>
              </a:lnSpc>
            </a:pPr>
            <a:r>
              <a:rPr lang="fr-FR" b="1" dirty="0" smtClean="0"/>
              <a:t> </a:t>
            </a:r>
            <a:r>
              <a:rPr lang="fr-FR" b="1" dirty="0"/>
              <a:t>réutilisation de code </a:t>
            </a:r>
            <a:endParaRPr lang="fr-FR" b="1" dirty="0" smtClean="0"/>
          </a:p>
          <a:p>
            <a:pPr lvl="2">
              <a:lnSpc>
                <a:spcPct val="150000"/>
              </a:lnSpc>
            </a:pPr>
            <a:r>
              <a:rPr lang="fr-FR" b="1" dirty="0" smtClean="0"/>
              <a:t>sous </a:t>
            </a:r>
            <a:r>
              <a:rPr lang="fr-FR" b="1" dirty="0"/>
              <a:t>la forme de composants – à acheter / fabriquer </a:t>
            </a:r>
            <a:endParaRPr lang="fr-FR" b="1" dirty="0" smtClean="0"/>
          </a:p>
          <a:p>
            <a:pPr lvl="2">
              <a:lnSpc>
                <a:spcPct val="150000"/>
              </a:lnSpc>
            </a:pPr>
            <a:r>
              <a:rPr lang="fr-FR" b="1" dirty="0" smtClean="0"/>
              <a:t> </a:t>
            </a:r>
            <a:r>
              <a:rPr lang="fr-FR" b="1" dirty="0"/>
              <a:t>sous la forme de </a:t>
            </a:r>
            <a:r>
              <a:rPr lang="fr-FR" b="1" dirty="0" err="1"/>
              <a:t>frameworks</a:t>
            </a:r>
            <a:r>
              <a:rPr lang="fr-FR" b="1" dirty="0"/>
              <a:t> – à utiliser en les spécialisant </a:t>
            </a:r>
            <a:endParaRPr lang="fr-FR" b="1" dirty="0" smtClean="0"/>
          </a:p>
          <a:p>
            <a:pPr lvl="1">
              <a:lnSpc>
                <a:spcPct val="150000"/>
              </a:lnSpc>
            </a:pPr>
            <a:r>
              <a:rPr lang="fr-FR" b="1" dirty="0" smtClean="0"/>
              <a:t> </a:t>
            </a:r>
            <a:r>
              <a:rPr lang="fr-FR" b="1" dirty="0"/>
              <a:t>réutilisation de principes de conception </a:t>
            </a:r>
            <a:endParaRPr lang="fr-FR" b="1" dirty="0" smtClean="0"/>
          </a:p>
          <a:p>
            <a:pPr lvl="2">
              <a:lnSpc>
                <a:spcPct val="150000"/>
              </a:lnSpc>
            </a:pPr>
            <a:r>
              <a:rPr lang="fr-FR" b="1" dirty="0" smtClean="0"/>
              <a:t> </a:t>
            </a:r>
            <a:r>
              <a:rPr lang="fr-FR" b="1" dirty="0"/>
              <a:t>à connaître </a:t>
            </a:r>
            <a:endParaRPr lang="fr-FR" b="1" dirty="0" smtClean="0"/>
          </a:p>
          <a:p>
            <a:pPr lvl="1">
              <a:lnSpc>
                <a:spcPct val="150000"/>
              </a:lnSpc>
            </a:pPr>
            <a:r>
              <a:rPr lang="fr-FR" b="1" dirty="0" smtClean="0"/>
              <a:t>Dès </a:t>
            </a:r>
            <a:r>
              <a:rPr lang="fr-FR" b="1" dirty="0"/>
              <a:t>que des principes se révèlent pertinents </a:t>
            </a:r>
            <a:endParaRPr lang="fr-FR" b="1" dirty="0" smtClean="0"/>
          </a:p>
          <a:p>
            <a:pPr lvl="2">
              <a:lnSpc>
                <a:spcPct val="150000"/>
              </a:lnSpc>
            </a:pPr>
            <a:r>
              <a:rPr lang="fr-FR" b="1" dirty="0" smtClean="0"/>
              <a:t>abstraction </a:t>
            </a:r>
            <a:r>
              <a:rPr lang="fr-FR" b="1" dirty="0"/>
              <a:t>/ réutilisation</a:t>
            </a:r>
          </a:p>
        </p:txBody>
      </p:sp>
    </p:spTree>
    <p:extLst>
      <p:ext uri="{BB962C8B-B14F-4D97-AF65-F5344CB8AC3E}">
        <p14:creationId xmlns:p14="http://schemas.microsoft.com/office/powerpoint/2010/main" val="336557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BESOINS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200000"/>
              </a:lnSpc>
            </a:pPr>
            <a:r>
              <a:rPr lang="fr-FR" dirty="0"/>
              <a:t>adapter le logiciel pour différentes </a:t>
            </a:r>
            <a:r>
              <a:rPr lang="fr-FR" dirty="0" smtClean="0"/>
              <a:t>plate-forme.</a:t>
            </a:r>
          </a:p>
          <a:p>
            <a:pPr algn="just">
              <a:lnSpc>
                <a:spcPct val="200000"/>
              </a:lnSpc>
            </a:pPr>
            <a:r>
              <a:rPr lang="fr-FR" dirty="0" smtClean="0"/>
              <a:t>adapter </a:t>
            </a:r>
            <a:r>
              <a:rPr lang="fr-FR" dirty="0"/>
              <a:t>le logiciel pour différents </a:t>
            </a:r>
            <a:r>
              <a:rPr lang="fr-FR" dirty="0" smtClean="0"/>
              <a:t>publics</a:t>
            </a:r>
          </a:p>
          <a:p>
            <a:r>
              <a:rPr lang="fr-FR" dirty="0"/>
              <a:t>une bonne conception et du bon code </a:t>
            </a:r>
            <a:r>
              <a:rPr lang="fr-FR" dirty="0" smtClean="0"/>
              <a:t>:</a:t>
            </a:r>
          </a:p>
          <a:p>
            <a:pPr lvl="1"/>
            <a:r>
              <a:rPr lang="fr-FR" dirty="0" smtClean="0"/>
              <a:t>Extensibilité</a:t>
            </a:r>
          </a:p>
          <a:p>
            <a:pPr lvl="1"/>
            <a:r>
              <a:rPr lang="fr-FR" dirty="0" smtClean="0"/>
              <a:t>Flexibilité</a:t>
            </a:r>
          </a:p>
          <a:p>
            <a:pPr lvl="1"/>
            <a:r>
              <a:rPr lang="fr-FR" dirty="0" smtClean="0"/>
              <a:t>Facilité </a:t>
            </a:r>
            <a:r>
              <a:rPr lang="fr-FR" dirty="0"/>
              <a:t>à maintenir </a:t>
            </a:r>
            <a:endParaRPr lang="fr-FR" dirty="0" smtClean="0"/>
          </a:p>
          <a:p>
            <a:pPr lvl="1"/>
            <a:r>
              <a:rPr lang="fr-FR" dirty="0" smtClean="0"/>
              <a:t>Réutilisabilité</a:t>
            </a:r>
          </a:p>
          <a:p>
            <a:pPr lvl="1"/>
            <a:r>
              <a:rPr lang="fr-FR" dirty="0" smtClean="0"/>
              <a:t>Les </a:t>
            </a:r>
            <a:r>
              <a:rPr lang="fr-FR" dirty="0"/>
              <a:t>qualités internes </a:t>
            </a:r>
            <a:endParaRPr lang="fr-FR" dirty="0" smtClean="0"/>
          </a:p>
          <a:p>
            <a:pPr lvl="1"/>
            <a:r>
              <a:rPr lang="fr-FR" dirty="0" smtClean="0"/>
              <a:t>Meilleure spécification</a:t>
            </a:r>
            <a:r>
              <a:rPr lang="fr-FR" dirty="0"/>
              <a:t>, </a:t>
            </a:r>
            <a:r>
              <a:rPr lang="fr-FR" dirty="0" smtClean="0"/>
              <a:t>construction</a:t>
            </a:r>
            <a:r>
              <a:rPr lang="fr-FR" dirty="0"/>
              <a:t>, </a:t>
            </a:r>
            <a:r>
              <a:rPr lang="fr-FR" dirty="0" smtClean="0"/>
              <a:t>documentation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663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</a:t>
            </a:r>
            <a:r>
              <a:rPr lang="fr-FR" dirty="0" smtClean="0"/>
              <a:t>bonnes pratiques sont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</a:pPr>
            <a:r>
              <a:rPr lang="fr-FR" dirty="0"/>
              <a:t>Des solutions éprouvées à des problèmes </a:t>
            </a:r>
            <a:r>
              <a:rPr lang="fr-FR" dirty="0" smtClean="0"/>
              <a:t>récurrents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Spécifiques </a:t>
            </a:r>
            <a:r>
              <a:rPr lang="fr-FR" dirty="0"/>
              <a:t>au domaine d’utilisation </a:t>
            </a:r>
            <a:endParaRPr lang="fr-FR" dirty="0" smtClean="0"/>
          </a:p>
          <a:p>
            <a:pPr algn="just">
              <a:lnSpc>
                <a:spcPct val="150000"/>
              </a:lnSpc>
            </a:pPr>
            <a:r>
              <a:rPr lang="fr-FR" dirty="0" smtClean="0"/>
              <a:t>Rien </a:t>
            </a:r>
            <a:r>
              <a:rPr lang="fr-FR" dirty="0"/>
              <a:t>d’exceptionnel pour les experts d’un </a:t>
            </a:r>
            <a:r>
              <a:rPr lang="fr-FR" dirty="0" smtClean="0"/>
              <a:t>domaine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Une </a:t>
            </a:r>
            <a:r>
              <a:rPr lang="fr-FR" dirty="0"/>
              <a:t>forme littéraire pour documenter des </a:t>
            </a:r>
            <a:r>
              <a:rPr lang="fr-FR" dirty="0" smtClean="0"/>
              <a:t>pratiques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Un </a:t>
            </a:r>
            <a:r>
              <a:rPr lang="fr-FR" dirty="0"/>
              <a:t>vocabulaire partagé pour discuter de </a:t>
            </a:r>
            <a:r>
              <a:rPr lang="fr-FR" dirty="0" smtClean="0"/>
              <a:t>problèmes</a:t>
            </a:r>
          </a:p>
          <a:p>
            <a:pPr algn="just">
              <a:lnSpc>
                <a:spcPct val="150000"/>
              </a:lnSpc>
            </a:pPr>
            <a:r>
              <a:rPr lang="fr-FR" dirty="0" smtClean="0"/>
              <a:t>Un </a:t>
            </a:r>
            <a:r>
              <a:rPr lang="fr-FR" dirty="0"/>
              <a:t>moyen efficace de réutiliser et partager de l’expérience</a:t>
            </a:r>
          </a:p>
        </p:txBody>
      </p:sp>
    </p:spTree>
    <p:extLst>
      <p:ext uri="{BB962C8B-B14F-4D97-AF65-F5344CB8AC3E}">
        <p14:creationId xmlns:p14="http://schemas.microsoft.com/office/powerpoint/2010/main" val="3281558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408</TotalTime>
  <Words>292</Words>
  <Application>Microsoft Office PowerPoint</Application>
  <PresentationFormat>Affichage à l'écran (4:3)</PresentationFormat>
  <Paragraphs>42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Georgia</vt:lpstr>
      <vt:lpstr>Wingdings</vt:lpstr>
      <vt:lpstr>Wingdings 2</vt:lpstr>
      <vt:lpstr>Civil</vt:lpstr>
      <vt:lpstr>Motivation</vt:lpstr>
      <vt:lpstr>Motivation </vt:lpstr>
      <vt:lpstr>Motivation (Suite: SOLID)</vt:lpstr>
      <vt:lpstr>Réutilisation</vt:lpstr>
      <vt:lpstr>BESOINS</vt:lpstr>
      <vt:lpstr>Les bonnes pratiques sont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PATRONS DE CONCEPTION</dc:title>
  <dc:creator>admin</dc:creator>
  <cp:lastModifiedBy>admin</cp:lastModifiedBy>
  <cp:revision>30</cp:revision>
  <dcterms:created xsi:type="dcterms:W3CDTF">2015-11-23T22:34:26Z</dcterms:created>
  <dcterms:modified xsi:type="dcterms:W3CDTF">2022-02-27T20:51:52Z</dcterms:modified>
</cp:coreProperties>
</file>