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67" r:id="rId3"/>
    <p:sldId id="265" r:id="rId4"/>
    <p:sldId id="269" r:id="rId5"/>
    <p:sldId id="270" r:id="rId6"/>
    <p:sldId id="266" r:id="rId7"/>
    <p:sldId id="268" r:id="rId8"/>
    <p:sldId id="257" r:id="rId9"/>
    <p:sldId id="258" r:id="rId10"/>
    <p:sldId id="259" r:id="rId11"/>
    <p:sldId id="260" r:id="rId12"/>
    <p:sldId id="261" r:id="rId13"/>
    <p:sldId id="262" r:id="rId14"/>
    <p:sldId id="263" r:id="rId15"/>
    <p:sldId id="264" r:id="rId16"/>
    <p:sldId id="271" r:id="rId17"/>
    <p:sldId id="272" r:id="rId18"/>
    <p:sldId id="275" r:id="rId19"/>
    <p:sldId id="276" r:id="rId20"/>
    <p:sldId id="277" r:id="rId21"/>
    <p:sldId id="274" r:id="rId22"/>
    <p:sldId id="27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1" d="100"/>
          <a:sy n="61" d="100"/>
        </p:scale>
        <p:origin x="88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fr-FR" smtClean="0"/>
              <a:t>Modifiez le style du titre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10/8/2024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fr-FR" smtClean="0"/>
              <a:t>Modifiez le style du titre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5586B75A-687E-405C-8A0B-8D00578BA2C3}" type="datetimeFigureOut">
              <a:rPr lang="en-US" dirty="0"/>
              <a:pPr/>
              <a:t>10/8/2024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10/8/2024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smtClean="0"/>
              <a:t>Modifiez le style du titre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10/8/2024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fr-FR" smtClean="0"/>
              <a:t>Modifiez le style du titre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10/8/2024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10/8/2024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fr-FR" smtClean="0"/>
              <a:t>Modifiez le style du titre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10/8/2024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fr-FR" smtClean="0"/>
              <a:t>Modifiez le style du titre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8" name="Date Placeholder 7"/>
          <p:cNvSpPr>
            <a:spLocks noGrp="1"/>
          </p:cNvSpPr>
          <p:nvPr>
            <p:ph type="dt" sz="half" idx="10"/>
          </p:nvPr>
        </p:nvSpPr>
        <p:spPr/>
        <p:txBody>
          <a:bodyPr/>
          <a:lstStyle/>
          <a:p>
            <a:fld id="{5586B75A-687E-405C-8A0B-8D00578BA2C3}" type="datetimeFigureOut">
              <a:rPr lang="en-US" dirty="0"/>
              <a:pPr/>
              <a:t>10/8/2024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fr-FR" smtClean="0"/>
              <a:t>Modifiez le style du titre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10/8/2024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a:lstStyle/>
          <a:p>
            <a:r>
              <a:rPr lang="fr-FR" dirty="0" smtClean="0"/>
              <a:t>JEE</a:t>
            </a:r>
            <a:endParaRPr lang="fr-FR" dirty="0"/>
          </a:p>
        </p:txBody>
      </p:sp>
      <p:sp>
        <p:nvSpPr>
          <p:cNvPr id="3" name="Sous-titre 2"/>
          <p:cNvSpPr>
            <a:spLocks noGrp="1"/>
          </p:cNvSpPr>
          <p:nvPr>
            <p:ph type="subTitle" idx="1"/>
          </p:nvPr>
        </p:nvSpPr>
        <p:spPr/>
        <p:txBody>
          <a:bodyPr/>
          <a:lstStyle/>
          <a:p>
            <a:endParaRPr lang="fr-FR" dirty="0"/>
          </a:p>
        </p:txBody>
      </p:sp>
    </p:spTree>
    <p:extLst>
      <p:ext uri="{BB962C8B-B14F-4D97-AF65-F5344CB8AC3E}">
        <p14:creationId xmlns:p14="http://schemas.microsoft.com/office/powerpoint/2010/main" val="106103524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JEE </a:t>
            </a:r>
            <a:r>
              <a:rPr lang="fr-FR" dirty="0" err="1" smtClean="0"/>
              <a:t>Past</a:t>
            </a:r>
            <a:r>
              <a:rPr lang="fr-FR" dirty="0" smtClean="0"/>
              <a:t> &amp; </a:t>
            </a:r>
            <a:r>
              <a:rPr lang="fr-FR" dirty="0" err="1" smtClean="0"/>
              <a:t>Present</a:t>
            </a:r>
            <a:endParaRPr lang="fr-FR" dirty="0"/>
          </a:p>
        </p:txBody>
      </p:sp>
      <p:pic>
        <p:nvPicPr>
          <p:cNvPr id="4" name="Espace réservé du contenu 3"/>
          <p:cNvPicPr>
            <a:picLocks noGrp="1" noChangeAspect="1"/>
          </p:cNvPicPr>
          <p:nvPr>
            <p:ph idx="1"/>
          </p:nvPr>
        </p:nvPicPr>
        <p:blipFill>
          <a:blip r:embed="rId2"/>
          <a:stretch>
            <a:fillRect/>
          </a:stretch>
        </p:blipFill>
        <p:spPr>
          <a:xfrm>
            <a:off x="3868738" y="1333125"/>
            <a:ext cx="7315200" cy="4182225"/>
          </a:xfrm>
          <a:prstGeom prst="rect">
            <a:avLst/>
          </a:prstGeom>
        </p:spPr>
      </p:pic>
    </p:spTree>
    <p:extLst>
      <p:ext uri="{BB962C8B-B14F-4D97-AF65-F5344CB8AC3E}">
        <p14:creationId xmlns:p14="http://schemas.microsoft.com/office/powerpoint/2010/main" val="3841121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API JEE</a:t>
            </a:r>
            <a:endParaRPr lang="fr-FR" dirty="0"/>
          </a:p>
        </p:txBody>
      </p:sp>
      <p:pic>
        <p:nvPicPr>
          <p:cNvPr id="4" name="Espace réservé du contenu 3"/>
          <p:cNvPicPr>
            <a:picLocks noGrp="1" noChangeAspect="1"/>
          </p:cNvPicPr>
          <p:nvPr>
            <p:ph idx="1"/>
          </p:nvPr>
        </p:nvPicPr>
        <p:blipFill>
          <a:blip r:embed="rId2"/>
          <a:stretch>
            <a:fillRect/>
          </a:stretch>
        </p:blipFill>
        <p:spPr>
          <a:xfrm>
            <a:off x="3776458" y="154532"/>
            <a:ext cx="7315200" cy="3627537"/>
          </a:xfrm>
          <a:prstGeom prst="rect">
            <a:avLst/>
          </a:prstGeom>
        </p:spPr>
      </p:pic>
      <p:pic>
        <p:nvPicPr>
          <p:cNvPr id="5" name="Image 4"/>
          <p:cNvPicPr>
            <a:picLocks noChangeAspect="1"/>
          </p:cNvPicPr>
          <p:nvPr/>
        </p:nvPicPr>
        <p:blipFill>
          <a:blip r:embed="rId3"/>
          <a:stretch>
            <a:fillRect/>
          </a:stretch>
        </p:blipFill>
        <p:spPr>
          <a:xfrm>
            <a:off x="3776458" y="3782069"/>
            <a:ext cx="7315200" cy="3057478"/>
          </a:xfrm>
          <a:prstGeom prst="rect">
            <a:avLst/>
          </a:prstGeom>
        </p:spPr>
      </p:pic>
    </p:spTree>
    <p:extLst>
      <p:ext uri="{BB962C8B-B14F-4D97-AF65-F5344CB8AC3E}">
        <p14:creationId xmlns:p14="http://schemas.microsoft.com/office/powerpoint/2010/main" val="35536866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dirty="0" smtClean="0"/>
              <a:t>L’environnement d’exécution des applications JEE</a:t>
            </a:r>
            <a:endParaRPr lang="fr-FR" sz="3200" dirty="0"/>
          </a:p>
        </p:txBody>
      </p:sp>
      <p:pic>
        <p:nvPicPr>
          <p:cNvPr id="4" name="Espace réservé du contenu 3"/>
          <p:cNvPicPr>
            <a:picLocks noGrp="1" noChangeAspect="1"/>
          </p:cNvPicPr>
          <p:nvPr>
            <p:ph idx="1"/>
          </p:nvPr>
        </p:nvPicPr>
        <p:blipFill>
          <a:blip r:embed="rId2"/>
          <a:stretch>
            <a:fillRect/>
          </a:stretch>
        </p:blipFill>
        <p:spPr>
          <a:xfrm>
            <a:off x="3868738" y="1851469"/>
            <a:ext cx="7315200" cy="3145536"/>
          </a:xfrm>
          <a:prstGeom prst="rect">
            <a:avLst/>
          </a:prstGeom>
        </p:spPr>
      </p:pic>
    </p:spTree>
    <p:extLst>
      <p:ext uri="{BB962C8B-B14F-4D97-AF65-F5344CB8AC3E}">
        <p14:creationId xmlns:p14="http://schemas.microsoft.com/office/powerpoint/2010/main" val="293951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Serveur JEE</a:t>
            </a:r>
            <a:endParaRPr lang="fr-FR" dirty="0"/>
          </a:p>
        </p:txBody>
      </p:sp>
      <p:pic>
        <p:nvPicPr>
          <p:cNvPr id="4" name="Espace réservé du contenu 3"/>
          <p:cNvPicPr>
            <a:picLocks noGrp="1" noChangeAspect="1"/>
          </p:cNvPicPr>
          <p:nvPr>
            <p:ph idx="1"/>
          </p:nvPr>
        </p:nvPicPr>
        <p:blipFill>
          <a:blip r:embed="rId2"/>
          <a:stretch>
            <a:fillRect/>
          </a:stretch>
        </p:blipFill>
        <p:spPr>
          <a:xfrm>
            <a:off x="3868738" y="1515344"/>
            <a:ext cx="7315200" cy="3817786"/>
          </a:xfrm>
          <a:prstGeom prst="rect">
            <a:avLst/>
          </a:prstGeom>
        </p:spPr>
      </p:pic>
    </p:spTree>
    <p:extLst>
      <p:ext uri="{BB962C8B-B14F-4D97-AF65-F5344CB8AC3E}">
        <p14:creationId xmlns:p14="http://schemas.microsoft.com/office/powerpoint/2010/main" val="1417022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Serveur JEE</a:t>
            </a:r>
          </a:p>
        </p:txBody>
      </p:sp>
      <p:pic>
        <p:nvPicPr>
          <p:cNvPr id="4" name="Espace réservé du contenu 3"/>
          <p:cNvPicPr>
            <a:picLocks noGrp="1" noChangeAspect="1"/>
          </p:cNvPicPr>
          <p:nvPr>
            <p:ph idx="1"/>
          </p:nvPr>
        </p:nvPicPr>
        <p:blipFill>
          <a:blip r:embed="rId2"/>
          <a:stretch>
            <a:fillRect/>
          </a:stretch>
        </p:blipFill>
        <p:spPr>
          <a:xfrm>
            <a:off x="3868738" y="1466505"/>
            <a:ext cx="7315200" cy="3915464"/>
          </a:xfrm>
          <a:prstGeom prst="rect">
            <a:avLst/>
          </a:prstGeom>
        </p:spPr>
      </p:pic>
    </p:spTree>
    <p:extLst>
      <p:ext uri="{BB962C8B-B14F-4D97-AF65-F5344CB8AC3E}">
        <p14:creationId xmlns:p14="http://schemas.microsoft.com/office/powerpoint/2010/main" val="4054886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Serveur JEE</a:t>
            </a:r>
          </a:p>
        </p:txBody>
      </p:sp>
      <p:pic>
        <p:nvPicPr>
          <p:cNvPr id="4" name="Espace réservé du contenu 3"/>
          <p:cNvPicPr>
            <a:picLocks noGrp="1" noChangeAspect="1"/>
          </p:cNvPicPr>
          <p:nvPr>
            <p:ph idx="1"/>
          </p:nvPr>
        </p:nvPicPr>
        <p:blipFill>
          <a:blip r:embed="rId2"/>
          <a:stretch>
            <a:fillRect/>
          </a:stretch>
        </p:blipFill>
        <p:spPr>
          <a:xfrm>
            <a:off x="3868738" y="1569680"/>
            <a:ext cx="7315200" cy="3709115"/>
          </a:xfrm>
          <a:prstGeom prst="rect">
            <a:avLst/>
          </a:prstGeom>
        </p:spPr>
      </p:pic>
    </p:spTree>
    <p:extLst>
      <p:ext uri="{BB962C8B-B14F-4D97-AF65-F5344CB8AC3E}">
        <p14:creationId xmlns:p14="http://schemas.microsoft.com/office/powerpoint/2010/main" val="191564489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Atelier 1</a:t>
            </a:r>
            <a:endParaRPr lang="fr-FR" dirty="0"/>
          </a:p>
        </p:txBody>
      </p:sp>
      <p:sp>
        <p:nvSpPr>
          <p:cNvPr id="3" name="Espace réservé du contenu 2"/>
          <p:cNvSpPr>
            <a:spLocks noGrp="1"/>
          </p:cNvSpPr>
          <p:nvPr>
            <p:ph idx="1"/>
          </p:nvPr>
        </p:nvSpPr>
        <p:spPr/>
        <p:txBody>
          <a:bodyPr/>
          <a:lstStyle/>
          <a:p>
            <a:r>
              <a:rPr lang="fr-FR" dirty="0" smtClean="0"/>
              <a:t>Configuration de l’environnement de travail</a:t>
            </a:r>
            <a:endParaRPr lang="fr-FR" dirty="0"/>
          </a:p>
        </p:txBody>
      </p:sp>
    </p:spTree>
    <p:extLst>
      <p:ext uri="{BB962C8B-B14F-4D97-AF65-F5344CB8AC3E}">
        <p14:creationId xmlns:p14="http://schemas.microsoft.com/office/powerpoint/2010/main" val="42686294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Atelier 2</a:t>
            </a:r>
            <a:endParaRPr lang="fr-FR" dirty="0"/>
          </a:p>
        </p:txBody>
      </p:sp>
      <p:sp>
        <p:nvSpPr>
          <p:cNvPr id="3" name="Espace réservé du contenu 2"/>
          <p:cNvSpPr>
            <a:spLocks noGrp="1"/>
          </p:cNvSpPr>
          <p:nvPr>
            <p:ph idx="1"/>
          </p:nvPr>
        </p:nvSpPr>
        <p:spPr/>
        <p:txBody>
          <a:bodyPr/>
          <a:lstStyle/>
          <a:p>
            <a:r>
              <a:rPr lang="fr-FR" dirty="0" smtClean="0"/>
              <a:t>Exemples d’API : Intégré / Externe</a:t>
            </a:r>
          </a:p>
        </p:txBody>
      </p:sp>
    </p:spTree>
    <p:extLst>
      <p:ext uri="{BB962C8B-B14F-4D97-AF65-F5344CB8AC3E}">
        <p14:creationId xmlns:p14="http://schemas.microsoft.com/office/powerpoint/2010/main" val="10189700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Bibliothèques JAVA pour l’IA</a:t>
            </a:r>
            <a:endParaRPr lang="fr-FR" b="1" dirty="0"/>
          </a:p>
        </p:txBody>
      </p:sp>
      <p:sp>
        <p:nvSpPr>
          <p:cNvPr id="3" name="Espace réservé du contenu 2"/>
          <p:cNvSpPr>
            <a:spLocks noGrp="1"/>
          </p:cNvSpPr>
          <p:nvPr>
            <p:ph idx="1"/>
          </p:nvPr>
        </p:nvSpPr>
        <p:spPr>
          <a:xfrm>
            <a:off x="3869268" y="864107"/>
            <a:ext cx="7315200" cy="5785267"/>
          </a:xfrm>
        </p:spPr>
        <p:txBody>
          <a:bodyPr>
            <a:normAutofit lnSpcReduction="10000"/>
          </a:bodyPr>
          <a:lstStyle/>
          <a:p>
            <a:pPr>
              <a:lnSpc>
                <a:spcPct val="200000"/>
              </a:lnSpc>
            </a:pPr>
            <a:r>
              <a:rPr lang="fr-FR" dirty="0"/>
              <a:t>Choisir une bibliothèque d'IA : Il existe plusieurs bibliothèques d'IA populaires pour Java, telles que </a:t>
            </a:r>
            <a:r>
              <a:rPr lang="fr-FR" b="1" dirty="0" smtClean="0"/>
              <a:t>Deeplearning4j</a:t>
            </a:r>
            <a:r>
              <a:rPr lang="fr-FR" dirty="0" smtClean="0"/>
              <a:t>,</a:t>
            </a:r>
            <a:r>
              <a:rPr lang="fr-FR" b="1" dirty="0" smtClean="0"/>
              <a:t>JAVA-ML</a:t>
            </a:r>
            <a:r>
              <a:rPr lang="fr-FR" dirty="0" smtClean="0"/>
              <a:t>, </a:t>
            </a:r>
            <a:r>
              <a:rPr lang="fr-FR" b="1" dirty="0" err="1"/>
              <a:t>Weka</a:t>
            </a:r>
            <a:r>
              <a:rPr lang="fr-FR" dirty="0"/>
              <a:t> et </a:t>
            </a:r>
            <a:r>
              <a:rPr lang="fr-FR" b="1" dirty="0" err="1"/>
              <a:t>Encog</a:t>
            </a:r>
            <a:r>
              <a:rPr lang="fr-FR" dirty="0"/>
              <a:t>. Choisissez une bibliothèque qui convient à vos besoins</a:t>
            </a:r>
            <a:r>
              <a:rPr lang="fr-FR" dirty="0" smtClean="0"/>
              <a:t>.</a:t>
            </a:r>
          </a:p>
          <a:p>
            <a:pPr algn="just">
              <a:lnSpc>
                <a:spcPct val="200000"/>
              </a:lnSpc>
            </a:pPr>
            <a:r>
              <a:rPr lang="fr-FR" dirty="0" smtClean="0"/>
              <a:t>À titre d’exemple le </a:t>
            </a:r>
            <a:r>
              <a:rPr lang="fr-FR" dirty="0"/>
              <a:t>développement d’applications d’apprentissage </a:t>
            </a:r>
            <a:r>
              <a:rPr lang="fr-FR" dirty="0" smtClean="0"/>
              <a:t>automatique</a:t>
            </a:r>
          </a:p>
          <a:p>
            <a:pPr algn="just">
              <a:lnSpc>
                <a:spcPct val="200000"/>
              </a:lnSpc>
            </a:pPr>
            <a:r>
              <a:rPr lang="fr-FR" dirty="0"/>
              <a:t>Par exemple, Deeplearning4j est une bibliothèque Java populaire pour l’apprentissage en profondeur, qui est un sous-ensemble de l’apprentissage automatique qui se concentre sur les réseaux de neurones</a:t>
            </a:r>
            <a:r>
              <a:rPr lang="fr-FR" dirty="0" smtClean="0"/>
              <a:t>.</a:t>
            </a:r>
          </a:p>
          <a:p>
            <a:pPr>
              <a:lnSpc>
                <a:spcPct val="200000"/>
              </a:lnSpc>
            </a:pPr>
            <a:endParaRPr lang="fr-FR" dirty="0"/>
          </a:p>
        </p:txBody>
      </p:sp>
    </p:spTree>
    <p:extLst>
      <p:ext uri="{BB962C8B-B14F-4D97-AF65-F5344CB8AC3E}">
        <p14:creationId xmlns:p14="http://schemas.microsoft.com/office/powerpoint/2010/main" val="29984772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Exemple </a:t>
            </a:r>
            <a:br>
              <a:rPr lang="fr-FR" b="1" dirty="0" smtClean="0"/>
            </a:br>
            <a:r>
              <a:rPr lang="fr-FR" b="1" dirty="0" smtClean="0"/>
              <a:t>JAVA-IA</a:t>
            </a:r>
            <a:endParaRPr lang="fr-FR" b="1" dirty="0"/>
          </a:p>
        </p:txBody>
      </p:sp>
      <p:sp>
        <p:nvSpPr>
          <p:cNvPr id="3" name="Espace réservé du contenu 2"/>
          <p:cNvSpPr>
            <a:spLocks noGrp="1"/>
          </p:cNvSpPr>
          <p:nvPr>
            <p:ph idx="1"/>
          </p:nvPr>
        </p:nvSpPr>
        <p:spPr/>
        <p:txBody>
          <a:bodyPr/>
          <a:lstStyle/>
          <a:p>
            <a:pPr algn="just">
              <a:lnSpc>
                <a:spcPct val="150000"/>
              </a:lnSpc>
            </a:pPr>
            <a:r>
              <a:rPr lang="fr-FR" b="1" dirty="0" smtClean="0"/>
              <a:t>J</a:t>
            </a:r>
            <a:r>
              <a:rPr lang="fr-FR" b="1" dirty="0"/>
              <a:t>ava</a:t>
            </a:r>
            <a:r>
              <a:rPr lang="fr-FR" dirty="0"/>
              <a:t> est également largement utilisé dans le traitement du langage naturel (</a:t>
            </a:r>
            <a:r>
              <a:rPr lang="fr-FR" b="1" dirty="0"/>
              <a:t>NLP</a:t>
            </a:r>
            <a:r>
              <a:rPr lang="fr-FR" dirty="0"/>
              <a:t>), un autre domaine important de l’IA. La PNL consiste à apprendre aux ordinateurs à comprendre, interpréter et générer le langage humain. La robustesse de Java et la prise en charge étendue des bibliothèques en font un choix attrayant pour les applications NLP. Par exemple, le Stanford NLP Group, un groupe de recherche de premier plan en PNL, a développé une suite d’outils basés sur Java pour diverses tâches de PNL, telles que le marquage des parties du discours, la reconnaissance d’entités nommées et l’analyse des sentiments.</a:t>
            </a:r>
          </a:p>
          <a:p>
            <a:pPr>
              <a:lnSpc>
                <a:spcPct val="150000"/>
              </a:lnSpc>
            </a:pPr>
            <a:endParaRPr lang="fr-FR" dirty="0"/>
          </a:p>
        </p:txBody>
      </p:sp>
    </p:spTree>
    <p:extLst>
      <p:ext uri="{BB962C8B-B14F-4D97-AF65-F5344CB8AC3E}">
        <p14:creationId xmlns:p14="http://schemas.microsoft.com/office/powerpoint/2010/main" val="35969210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3200" b="1" dirty="0"/>
              <a:t>Les langages de programmation les plus utilisés en </a:t>
            </a:r>
            <a:r>
              <a:rPr lang="fr-FR" sz="3200" b="1" dirty="0" smtClean="0"/>
              <a:t>2024</a:t>
            </a:r>
            <a:r>
              <a:rPr lang="fr-FR" sz="3200" b="1" dirty="0"/>
              <a:t/>
            </a:r>
            <a:br>
              <a:rPr lang="fr-FR" sz="3200" b="1" dirty="0"/>
            </a:br>
            <a:endParaRPr lang="fr-FR" sz="3200" dirty="0"/>
          </a:p>
        </p:txBody>
      </p:sp>
      <p:pic>
        <p:nvPicPr>
          <p:cNvPr id="5" name="Image 4"/>
          <p:cNvPicPr>
            <a:picLocks noChangeAspect="1"/>
          </p:cNvPicPr>
          <p:nvPr/>
        </p:nvPicPr>
        <p:blipFill>
          <a:blip r:embed="rId2"/>
          <a:stretch>
            <a:fillRect/>
          </a:stretch>
        </p:blipFill>
        <p:spPr>
          <a:xfrm>
            <a:off x="3689131" y="1123837"/>
            <a:ext cx="7677807" cy="460118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146845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Exemple </a:t>
            </a:r>
            <a:br>
              <a:rPr lang="fr-FR" b="1" dirty="0" smtClean="0"/>
            </a:br>
            <a:r>
              <a:rPr lang="fr-FR" b="1" dirty="0" smtClean="0"/>
              <a:t>JAVA-IA</a:t>
            </a:r>
            <a:endParaRPr lang="fr-FR" b="1" dirty="0"/>
          </a:p>
        </p:txBody>
      </p:sp>
      <p:sp>
        <p:nvSpPr>
          <p:cNvPr id="3" name="Espace réservé du contenu 2"/>
          <p:cNvSpPr>
            <a:spLocks noGrp="1"/>
          </p:cNvSpPr>
          <p:nvPr>
            <p:ph idx="1"/>
          </p:nvPr>
        </p:nvSpPr>
        <p:spPr/>
        <p:txBody>
          <a:bodyPr/>
          <a:lstStyle/>
          <a:p>
            <a:pPr algn="justLow">
              <a:lnSpc>
                <a:spcPct val="200000"/>
              </a:lnSpc>
            </a:pPr>
            <a:r>
              <a:rPr lang="fr-FR" b="1" dirty="0"/>
              <a:t>Java</a:t>
            </a:r>
            <a:r>
              <a:rPr lang="fr-FR" dirty="0"/>
              <a:t> est également utilisé dans d’autres domaines de l’IA, tels que la robotique, la vision par ordinateur et les systèmes experts. Par exemple, le </a:t>
            </a:r>
            <a:r>
              <a:rPr lang="fr-FR" dirty="0" smtClean="0"/>
              <a:t>Framework </a:t>
            </a:r>
            <a:r>
              <a:rPr lang="fr-FR" dirty="0"/>
              <a:t>logiciel de robotique populaire </a:t>
            </a:r>
            <a:r>
              <a:rPr lang="fr-FR" b="1" dirty="0" err="1"/>
              <a:t>ROSJava</a:t>
            </a:r>
            <a:r>
              <a:rPr lang="fr-FR" dirty="0"/>
              <a:t> permet aux développeurs de créer des applications robotiques à l’aide de Java. De même, la bibliothèque </a:t>
            </a:r>
            <a:r>
              <a:rPr lang="fr-FR" b="1" dirty="0" err="1"/>
              <a:t>OpenCV</a:t>
            </a:r>
            <a:r>
              <a:rPr lang="fr-FR" dirty="0"/>
              <a:t> basée sur Java est largement utilisée pour les applications de vision par ordinateur, telles que la reconnaissance d’images et la détection d’objets.</a:t>
            </a:r>
          </a:p>
        </p:txBody>
      </p:sp>
    </p:spTree>
    <p:extLst>
      <p:ext uri="{BB962C8B-B14F-4D97-AF65-F5344CB8AC3E}">
        <p14:creationId xmlns:p14="http://schemas.microsoft.com/office/powerpoint/2010/main" val="25802699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pPr algn="ctr"/>
            <a:r>
              <a:rPr lang="fr-FR" sz="2400" b="1" dirty="0"/>
              <a:t>De nombreuses bibliothèques de </a:t>
            </a:r>
            <a:r>
              <a:rPr lang="fr-FR" sz="2400" b="1" dirty="0" err="1"/>
              <a:t>big</a:t>
            </a:r>
            <a:r>
              <a:rPr lang="fr-FR" sz="2400" b="1" dirty="0"/>
              <a:t> data sont écrites en Java</a:t>
            </a:r>
            <a:br>
              <a:rPr lang="fr-FR" sz="2400" b="1" dirty="0"/>
            </a:br>
            <a:endParaRPr lang="fr-FR" sz="2400" dirty="0"/>
          </a:p>
        </p:txBody>
      </p:sp>
      <p:sp>
        <p:nvSpPr>
          <p:cNvPr id="3" name="Espace réservé du contenu 2"/>
          <p:cNvSpPr>
            <a:spLocks noGrp="1"/>
          </p:cNvSpPr>
          <p:nvPr>
            <p:ph idx="1"/>
          </p:nvPr>
        </p:nvSpPr>
        <p:spPr/>
        <p:txBody>
          <a:bodyPr>
            <a:normAutofit lnSpcReduction="10000"/>
          </a:bodyPr>
          <a:lstStyle/>
          <a:p>
            <a:pPr algn="just"/>
            <a:r>
              <a:rPr lang="fr-FR" dirty="0"/>
              <a:t>Il existe aussi de très puissantes extensions de la librairie standard comme</a:t>
            </a:r>
            <a:r>
              <a:rPr lang="fr-FR" b="1" dirty="0"/>
              <a:t> Google </a:t>
            </a:r>
            <a:r>
              <a:rPr lang="fr-FR" b="1" dirty="0" err="1"/>
              <a:t>Guava</a:t>
            </a:r>
            <a:r>
              <a:rPr lang="fr-FR" dirty="0"/>
              <a:t> et </a:t>
            </a:r>
            <a:r>
              <a:rPr lang="fr-FR" b="1" dirty="0"/>
              <a:t>Apache Common</a:t>
            </a:r>
            <a:r>
              <a:rPr lang="fr-FR" dirty="0"/>
              <a:t> </a:t>
            </a:r>
            <a:r>
              <a:rPr lang="fr-FR" b="1" dirty="0"/>
              <a:t>Collections</a:t>
            </a:r>
            <a:r>
              <a:rPr lang="fr-FR" dirty="0"/>
              <a:t> pour les collections, </a:t>
            </a:r>
            <a:r>
              <a:rPr lang="fr-FR" b="1" dirty="0"/>
              <a:t>Apache Commons IO</a:t>
            </a:r>
            <a:r>
              <a:rPr lang="fr-FR" dirty="0"/>
              <a:t> pour les entrées/sorties ou</a:t>
            </a:r>
            <a:r>
              <a:rPr lang="fr-FR" b="1" dirty="0"/>
              <a:t> AOL Cyclops-</a:t>
            </a:r>
            <a:r>
              <a:rPr lang="fr-FR" b="1" dirty="0" err="1"/>
              <a:t>React</a:t>
            </a:r>
            <a:r>
              <a:rPr lang="fr-FR" b="1" dirty="0"/>
              <a:t>.</a:t>
            </a:r>
            <a:r>
              <a:rPr lang="fr-FR" dirty="0"/>
              <a:t> </a:t>
            </a:r>
          </a:p>
          <a:p>
            <a:pPr algn="just"/>
            <a:r>
              <a:rPr lang="fr-FR" dirty="0"/>
              <a:t>La plupart des bibliothèques de </a:t>
            </a:r>
            <a:r>
              <a:rPr lang="fr-FR" dirty="0" err="1"/>
              <a:t>big</a:t>
            </a:r>
            <a:r>
              <a:rPr lang="fr-FR" dirty="0"/>
              <a:t> data pour le traitement de données distribuées sont écrites dans les langages de programmation Java ou JVM, tels </a:t>
            </a:r>
            <a:r>
              <a:rPr lang="fr-FR" b="1" dirty="0"/>
              <a:t>qu’Apache </a:t>
            </a:r>
            <a:r>
              <a:rPr lang="fr-FR" b="1" dirty="0" err="1"/>
              <a:t>Hadoop</a:t>
            </a:r>
            <a:r>
              <a:rPr lang="fr-FR" dirty="0"/>
              <a:t>, </a:t>
            </a:r>
            <a:r>
              <a:rPr lang="fr-FR" b="1" dirty="0" smtClean="0"/>
              <a:t>Apache </a:t>
            </a:r>
            <a:r>
              <a:rPr lang="fr-FR" b="1" dirty="0" err="1" smtClean="0"/>
              <a:t>Spark</a:t>
            </a:r>
            <a:r>
              <a:rPr lang="fr-FR" dirty="0" smtClean="0"/>
              <a:t> </a:t>
            </a:r>
            <a:r>
              <a:rPr lang="fr-FR" dirty="0"/>
              <a:t>ou </a:t>
            </a:r>
            <a:r>
              <a:rPr lang="fr-FR" b="1" dirty="0"/>
              <a:t>Apache </a:t>
            </a:r>
            <a:r>
              <a:rPr lang="fr-FR" b="1" dirty="0" err="1"/>
              <a:t>Flink</a:t>
            </a:r>
            <a:r>
              <a:rPr lang="fr-FR" dirty="0"/>
              <a:t>.</a:t>
            </a:r>
          </a:p>
          <a:p>
            <a:pPr algn="just"/>
            <a:r>
              <a:rPr lang="fr-FR" dirty="0"/>
              <a:t>Il existe également des librairies pour les calculs mathématiques plus poussés comme </a:t>
            </a:r>
            <a:r>
              <a:rPr lang="fr-FR" b="1" dirty="0"/>
              <a:t>Apache Commons Math</a:t>
            </a:r>
            <a:r>
              <a:rPr lang="fr-FR" dirty="0"/>
              <a:t>, </a:t>
            </a:r>
            <a:r>
              <a:rPr lang="fr-FR" b="1" dirty="0"/>
              <a:t>Apache </a:t>
            </a:r>
            <a:r>
              <a:rPr lang="fr-FR" b="1" dirty="0" err="1"/>
              <a:t>Mahout</a:t>
            </a:r>
            <a:r>
              <a:rPr lang="fr-FR" b="1" dirty="0"/>
              <a:t> </a:t>
            </a:r>
            <a:r>
              <a:rPr lang="fr-FR" dirty="0"/>
              <a:t>ou </a:t>
            </a:r>
            <a:r>
              <a:rPr lang="fr-FR" b="1" dirty="0" err="1"/>
              <a:t>JBlas</a:t>
            </a:r>
            <a:r>
              <a:rPr lang="fr-FR" dirty="0"/>
              <a:t>. </a:t>
            </a:r>
          </a:p>
          <a:p>
            <a:pPr algn="just"/>
            <a:r>
              <a:rPr lang="fr-FR" dirty="0"/>
              <a:t>L</a:t>
            </a:r>
            <a:r>
              <a:rPr lang="fr-FR" dirty="0" smtClean="0"/>
              <a:t>es </a:t>
            </a:r>
            <a:r>
              <a:rPr lang="fr-FR" dirty="0"/>
              <a:t>libraires de machine </a:t>
            </a:r>
            <a:r>
              <a:rPr lang="fr-FR" dirty="0" err="1"/>
              <a:t>learning</a:t>
            </a:r>
            <a:r>
              <a:rPr lang="fr-FR" dirty="0"/>
              <a:t>, data </a:t>
            </a:r>
            <a:r>
              <a:rPr lang="fr-FR" dirty="0" err="1"/>
              <a:t>mining</a:t>
            </a:r>
            <a:r>
              <a:rPr lang="fr-FR" dirty="0"/>
              <a:t> et réseaux de neurones. On citera, par exemple, </a:t>
            </a:r>
            <a:r>
              <a:rPr lang="fr-FR" b="1" dirty="0" err="1"/>
              <a:t>Weka</a:t>
            </a:r>
            <a:r>
              <a:rPr lang="fr-FR" b="1" dirty="0"/>
              <a:t>, </a:t>
            </a:r>
            <a:r>
              <a:rPr lang="fr-FR" b="1" dirty="0" err="1"/>
              <a:t>Smile</a:t>
            </a:r>
            <a:r>
              <a:rPr lang="fr-FR" b="1" dirty="0"/>
              <a:t>, JSAT, H2O, </a:t>
            </a:r>
            <a:r>
              <a:rPr lang="fr-FR" b="1" dirty="0" err="1"/>
              <a:t>Encog</a:t>
            </a:r>
            <a:r>
              <a:rPr lang="fr-FR" dirty="0"/>
              <a:t> et</a:t>
            </a:r>
            <a:r>
              <a:rPr lang="fr-FR" b="1" dirty="0"/>
              <a:t> DeepLearning4j. </a:t>
            </a:r>
            <a:endParaRPr lang="fr-FR" dirty="0"/>
          </a:p>
          <a:p>
            <a:pPr algn="just"/>
            <a:r>
              <a:rPr lang="fr-FR" dirty="0"/>
              <a:t>Le logiciel </a:t>
            </a:r>
            <a:r>
              <a:rPr lang="fr-FR" b="1" dirty="0"/>
              <a:t>Apache </a:t>
            </a:r>
            <a:r>
              <a:rPr lang="fr-FR" b="1" dirty="0" err="1"/>
              <a:t>Nifi</a:t>
            </a:r>
            <a:r>
              <a:rPr lang="fr-FR" dirty="0"/>
              <a:t>, qui permet de gérer et d’automatiser des flux de données entre plusieurs systèmes informatiques, possède des extensions qui s’exécutent dans la machine virtuelle de Java et permet de développer ses propres modules en Java. </a:t>
            </a:r>
          </a:p>
          <a:p>
            <a:pPr algn="just"/>
            <a:endParaRPr lang="fr-FR" dirty="0"/>
          </a:p>
        </p:txBody>
      </p:sp>
    </p:spTree>
    <p:extLst>
      <p:ext uri="{BB962C8B-B14F-4D97-AF65-F5344CB8AC3E}">
        <p14:creationId xmlns:p14="http://schemas.microsoft.com/office/powerpoint/2010/main" val="1492468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b="1" dirty="0" smtClean="0"/>
              <a:t>Atelier 3</a:t>
            </a:r>
            <a:endParaRPr lang="fr-FR" b="1" dirty="0"/>
          </a:p>
        </p:txBody>
      </p:sp>
      <p:sp>
        <p:nvSpPr>
          <p:cNvPr id="3" name="Espace réservé du contenu 2"/>
          <p:cNvSpPr>
            <a:spLocks noGrp="1"/>
          </p:cNvSpPr>
          <p:nvPr>
            <p:ph idx="1"/>
          </p:nvPr>
        </p:nvSpPr>
        <p:spPr/>
        <p:txBody>
          <a:bodyPr/>
          <a:lstStyle/>
          <a:p>
            <a:r>
              <a:rPr lang="fr-FR" dirty="0" smtClean="0"/>
              <a:t>POO : Classe , Classe Abstraite, Interface</a:t>
            </a:r>
            <a:endParaRPr lang="fr-FR" dirty="0"/>
          </a:p>
        </p:txBody>
      </p:sp>
    </p:spTree>
    <p:extLst>
      <p:ext uri="{BB962C8B-B14F-4D97-AF65-F5344CB8AC3E}">
        <p14:creationId xmlns:p14="http://schemas.microsoft.com/office/powerpoint/2010/main" val="30004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JSE</a:t>
            </a:r>
            <a:br>
              <a:rPr lang="fr-FR" dirty="0" smtClean="0"/>
            </a:br>
            <a:r>
              <a:rPr lang="fr-FR" dirty="0" smtClean="0"/>
              <a:t>JAVA</a:t>
            </a:r>
            <a:br>
              <a:rPr lang="fr-FR" dirty="0" smtClean="0"/>
            </a:br>
            <a:r>
              <a:rPr lang="fr-FR" dirty="0" smtClean="0"/>
              <a:t>STANDARD</a:t>
            </a:r>
            <a:br>
              <a:rPr lang="fr-FR" dirty="0" smtClean="0"/>
            </a:br>
            <a:r>
              <a:rPr lang="fr-FR" dirty="0" smtClean="0"/>
              <a:t>EDITION</a:t>
            </a:r>
            <a:endParaRPr lang="fr-FR" dirty="0"/>
          </a:p>
        </p:txBody>
      </p:sp>
      <p:sp>
        <p:nvSpPr>
          <p:cNvPr id="3" name="Espace réservé du contenu 2"/>
          <p:cNvSpPr>
            <a:spLocks noGrp="1"/>
          </p:cNvSpPr>
          <p:nvPr>
            <p:ph idx="1"/>
          </p:nvPr>
        </p:nvSpPr>
        <p:spPr/>
        <p:txBody>
          <a:bodyPr/>
          <a:lstStyle/>
          <a:p>
            <a:r>
              <a:rPr lang="fr-FR" dirty="0" smtClean="0"/>
              <a:t>Une édition qui contient </a:t>
            </a:r>
            <a:r>
              <a:rPr lang="fr-FR" dirty="0"/>
              <a:t>les API de base de Java</a:t>
            </a:r>
          </a:p>
        </p:txBody>
      </p:sp>
    </p:spTree>
    <p:extLst>
      <p:ext uri="{BB962C8B-B14F-4D97-AF65-F5344CB8AC3E}">
        <p14:creationId xmlns:p14="http://schemas.microsoft.com/office/powerpoint/2010/main" val="30715361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Exemples d’API</a:t>
            </a:r>
            <a:br>
              <a:rPr lang="fr-FR" dirty="0" smtClean="0"/>
            </a:br>
            <a:r>
              <a:rPr lang="fr-FR" dirty="0" smtClean="0"/>
              <a:t>JAVA1</a:t>
            </a:r>
            <a:endParaRPr lang="fr-FR" dirty="0"/>
          </a:p>
        </p:txBody>
      </p:sp>
      <p:grpSp>
        <p:nvGrpSpPr>
          <p:cNvPr id="107" name="Group 2"/>
          <p:cNvGrpSpPr>
            <a:grpSpLocks/>
          </p:cNvGrpSpPr>
          <p:nvPr/>
        </p:nvGrpSpPr>
        <p:grpSpPr bwMode="auto">
          <a:xfrm>
            <a:off x="3605814" y="801132"/>
            <a:ext cx="8494450" cy="5235683"/>
            <a:chOff x="96" y="829"/>
            <a:chExt cx="5567" cy="2972"/>
          </a:xfrm>
        </p:grpSpPr>
        <p:grpSp>
          <p:nvGrpSpPr>
            <p:cNvPr id="108" name="Group 3"/>
            <p:cNvGrpSpPr>
              <a:grpSpLocks/>
            </p:cNvGrpSpPr>
            <p:nvPr/>
          </p:nvGrpSpPr>
          <p:grpSpPr bwMode="auto">
            <a:xfrm>
              <a:off x="1094" y="3591"/>
              <a:ext cx="4569" cy="210"/>
              <a:chOff x="1094" y="3591"/>
              <a:chExt cx="4569" cy="210"/>
            </a:xfrm>
          </p:grpSpPr>
          <p:sp>
            <p:nvSpPr>
              <p:cNvPr id="208" name="AutoShape 4"/>
              <p:cNvSpPr>
                <a:spLocks noChangeArrowheads="1"/>
              </p:cNvSpPr>
              <p:nvPr/>
            </p:nvSpPr>
            <p:spPr bwMode="auto">
              <a:xfrm>
                <a:off x="1094" y="3591"/>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09" name="Text Box 5"/>
              <p:cNvSpPr txBox="1">
                <a:spLocks noChangeArrowheads="1"/>
              </p:cNvSpPr>
              <p:nvPr/>
            </p:nvSpPr>
            <p:spPr bwMode="auto">
              <a:xfrm>
                <a:off x="1094" y="3591"/>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Collections, modèle événementiel, dates/heures, internationalisation</a:t>
                </a:r>
              </a:p>
            </p:txBody>
          </p:sp>
        </p:grpSp>
        <p:grpSp>
          <p:nvGrpSpPr>
            <p:cNvPr id="109" name="Group 6"/>
            <p:cNvGrpSpPr>
              <a:grpSpLocks/>
            </p:cNvGrpSpPr>
            <p:nvPr/>
          </p:nvGrpSpPr>
          <p:grpSpPr bwMode="auto">
            <a:xfrm>
              <a:off x="96" y="3591"/>
              <a:ext cx="997" cy="210"/>
              <a:chOff x="96" y="3591"/>
              <a:chExt cx="997" cy="210"/>
            </a:xfrm>
          </p:grpSpPr>
          <p:sp>
            <p:nvSpPr>
              <p:cNvPr id="206" name="AutoShape 7"/>
              <p:cNvSpPr>
                <a:spLocks noChangeArrowheads="1"/>
              </p:cNvSpPr>
              <p:nvPr/>
            </p:nvSpPr>
            <p:spPr bwMode="auto">
              <a:xfrm>
                <a:off x="96" y="3591"/>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07" name="Text Box 8"/>
              <p:cNvSpPr txBox="1">
                <a:spLocks noChangeArrowheads="1"/>
              </p:cNvSpPr>
              <p:nvPr/>
            </p:nvSpPr>
            <p:spPr bwMode="auto">
              <a:xfrm>
                <a:off x="96" y="3591"/>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java.util</a:t>
                </a:r>
              </a:p>
            </p:txBody>
          </p:sp>
        </p:grpSp>
        <p:grpSp>
          <p:nvGrpSpPr>
            <p:cNvPr id="110" name="Group 9"/>
            <p:cNvGrpSpPr>
              <a:grpSpLocks/>
            </p:cNvGrpSpPr>
            <p:nvPr/>
          </p:nvGrpSpPr>
          <p:grpSpPr bwMode="auto">
            <a:xfrm>
              <a:off x="1094" y="3380"/>
              <a:ext cx="4569" cy="210"/>
              <a:chOff x="1094" y="3380"/>
              <a:chExt cx="4569" cy="210"/>
            </a:xfrm>
          </p:grpSpPr>
          <p:sp>
            <p:nvSpPr>
              <p:cNvPr id="204" name="AutoShape 10"/>
              <p:cNvSpPr>
                <a:spLocks noChangeArrowheads="1"/>
              </p:cNvSpPr>
              <p:nvPr/>
            </p:nvSpPr>
            <p:spPr bwMode="auto">
              <a:xfrm>
                <a:off x="1094" y="3380"/>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05" name="Text Box 11"/>
              <p:cNvSpPr txBox="1">
                <a:spLocks noChangeArrowheads="1"/>
              </p:cNvSpPr>
              <p:nvPr/>
            </p:nvSpPr>
            <p:spPr bwMode="auto">
              <a:xfrm>
                <a:off x="1094" y="3380"/>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 manipulation de texte, dates, nombres et messages</a:t>
                </a:r>
              </a:p>
            </p:txBody>
          </p:sp>
        </p:grpSp>
        <p:grpSp>
          <p:nvGrpSpPr>
            <p:cNvPr id="111" name="Group 12"/>
            <p:cNvGrpSpPr>
              <a:grpSpLocks/>
            </p:cNvGrpSpPr>
            <p:nvPr/>
          </p:nvGrpSpPr>
          <p:grpSpPr bwMode="auto">
            <a:xfrm>
              <a:off x="96" y="3380"/>
              <a:ext cx="997" cy="210"/>
              <a:chOff x="96" y="3380"/>
              <a:chExt cx="997" cy="210"/>
            </a:xfrm>
          </p:grpSpPr>
          <p:sp>
            <p:nvSpPr>
              <p:cNvPr id="202" name="AutoShape 13"/>
              <p:cNvSpPr>
                <a:spLocks noChangeArrowheads="1"/>
              </p:cNvSpPr>
              <p:nvPr/>
            </p:nvSpPr>
            <p:spPr bwMode="auto">
              <a:xfrm>
                <a:off x="96" y="3380"/>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03" name="Text Box 14"/>
              <p:cNvSpPr txBox="1">
                <a:spLocks noChangeArrowheads="1"/>
              </p:cNvSpPr>
              <p:nvPr/>
            </p:nvSpPr>
            <p:spPr bwMode="auto">
              <a:xfrm>
                <a:off x="96" y="3380"/>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java.text</a:t>
                </a:r>
              </a:p>
            </p:txBody>
          </p:sp>
        </p:grpSp>
        <p:grpSp>
          <p:nvGrpSpPr>
            <p:cNvPr id="112" name="Group 15"/>
            <p:cNvGrpSpPr>
              <a:grpSpLocks/>
            </p:cNvGrpSpPr>
            <p:nvPr/>
          </p:nvGrpSpPr>
          <p:grpSpPr bwMode="auto">
            <a:xfrm>
              <a:off x="1094" y="3169"/>
              <a:ext cx="4569" cy="210"/>
              <a:chOff x="1094" y="3169"/>
              <a:chExt cx="4569" cy="210"/>
            </a:xfrm>
          </p:grpSpPr>
          <p:sp>
            <p:nvSpPr>
              <p:cNvPr id="200" name="AutoShape 16"/>
              <p:cNvSpPr>
                <a:spLocks noChangeArrowheads="1"/>
              </p:cNvSpPr>
              <p:nvPr/>
            </p:nvSpPr>
            <p:spPr bwMode="auto">
              <a:xfrm>
                <a:off x="1094" y="3169"/>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01" name="Text Box 17"/>
              <p:cNvSpPr txBox="1">
                <a:spLocks noChangeArrowheads="1"/>
              </p:cNvSpPr>
              <p:nvPr/>
            </p:nvSpPr>
            <p:spPr bwMode="auto">
              <a:xfrm>
                <a:off x="1094" y="3169"/>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l’accès et la gestion des bases de données </a:t>
                </a:r>
                <a:r>
                  <a:rPr lang="en-GB" altLang="fr-FR" sz="1600" b="1">
                    <a:solidFill>
                      <a:srgbClr val="004182"/>
                    </a:solidFill>
                    <a:latin typeface="Wingdings" panose="05000000000000000000" pitchFamily="2" charset="2"/>
                  </a:rPr>
                  <a:t></a:t>
                </a:r>
                <a:r>
                  <a:rPr lang="en-GB" altLang="fr-FR" sz="1600" b="1">
                    <a:solidFill>
                      <a:srgbClr val="004182"/>
                    </a:solidFill>
                    <a:latin typeface="Arial" panose="020B0604020202020204" pitchFamily="34" charset="0"/>
                  </a:rPr>
                  <a:t> JDBC</a:t>
                </a:r>
              </a:p>
            </p:txBody>
          </p:sp>
        </p:grpSp>
        <p:grpSp>
          <p:nvGrpSpPr>
            <p:cNvPr id="113" name="Group 18"/>
            <p:cNvGrpSpPr>
              <a:grpSpLocks/>
            </p:cNvGrpSpPr>
            <p:nvPr/>
          </p:nvGrpSpPr>
          <p:grpSpPr bwMode="auto">
            <a:xfrm>
              <a:off x="96" y="3169"/>
              <a:ext cx="997" cy="210"/>
              <a:chOff x="96" y="3169"/>
              <a:chExt cx="997" cy="210"/>
            </a:xfrm>
          </p:grpSpPr>
          <p:sp>
            <p:nvSpPr>
              <p:cNvPr id="198" name="AutoShape 19"/>
              <p:cNvSpPr>
                <a:spLocks noChangeArrowheads="1"/>
              </p:cNvSpPr>
              <p:nvPr/>
            </p:nvSpPr>
            <p:spPr bwMode="auto">
              <a:xfrm>
                <a:off x="96" y="3169"/>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99" name="Text Box 20"/>
              <p:cNvSpPr txBox="1">
                <a:spLocks noChangeArrowheads="1"/>
              </p:cNvSpPr>
              <p:nvPr/>
            </p:nvSpPr>
            <p:spPr bwMode="auto">
              <a:xfrm>
                <a:off x="96" y="3169"/>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java.sql</a:t>
                </a:r>
              </a:p>
            </p:txBody>
          </p:sp>
        </p:grpSp>
        <p:grpSp>
          <p:nvGrpSpPr>
            <p:cNvPr id="114" name="Group 21"/>
            <p:cNvGrpSpPr>
              <a:grpSpLocks/>
            </p:cNvGrpSpPr>
            <p:nvPr/>
          </p:nvGrpSpPr>
          <p:grpSpPr bwMode="auto">
            <a:xfrm>
              <a:off x="1094" y="2958"/>
              <a:ext cx="4569" cy="210"/>
              <a:chOff x="1094" y="2958"/>
              <a:chExt cx="4569" cy="210"/>
            </a:xfrm>
          </p:grpSpPr>
          <p:sp>
            <p:nvSpPr>
              <p:cNvPr id="196" name="AutoShape 22"/>
              <p:cNvSpPr>
                <a:spLocks noChangeArrowheads="1"/>
              </p:cNvSpPr>
              <p:nvPr/>
            </p:nvSpPr>
            <p:spPr bwMode="auto">
              <a:xfrm>
                <a:off x="1094" y="2958"/>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97" name="Text Box 23"/>
              <p:cNvSpPr txBox="1">
                <a:spLocks noChangeArrowheads="1"/>
              </p:cNvSpPr>
              <p:nvPr/>
            </p:nvSpPr>
            <p:spPr bwMode="auto">
              <a:xfrm>
                <a:off x="1094" y="2958"/>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Classes et interfaces du framework de sécurité Java</a:t>
                </a:r>
              </a:p>
            </p:txBody>
          </p:sp>
        </p:grpSp>
        <p:grpSp>
          <p:nvGrpSpPr>
            <p:cNvPr id="115" name="Group 24"/>
            <p:cNvGrpSpPr>
              <a:grpSpLocks/>
            </p:cNvGrpSpPr>
            <p:nvPr/>
          </p:nvGrpSpPr>
          <p:grpSpPr bwMode="auto">
            <a:xfrm>
              <a:off x="96" y="2958"/>
              <a:ext cx="997" cy="210"/>
              <a:chOff x="96" y="2958"/>
              <a:chExt cx="997" cy="210"/>
            </a:xfrm>
          </p:grpSpPr>
          <p:sp>
            <p:nvSpPr>
              <p:cNvPr id="194" name="AutoShape 25"/>
              <p:cNvSpPr>
                <a:spLocks noChangeArrowheads="1"/>
              </p:cNvSpPr>
              <p:nvPr/>
            </p:nvSpPr>
            <p:spPr bwMode="auto">
              <a:xfrm>
                <a:off x="96" y="2958"/>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95" name="Text Box 26"/>
              <p:cNvSpPr txBox="1">
                <a:spLocks noChangeArrowheads="1"/>
              </p:cNvSpPr>
              <p:nvPr/>
            </p:nvSpPr>
            <p:spPr bwMode="auto">
              <a:xfrm>
                <a:off x="96" y="2958"/>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java.security</a:t>
                </a:r>
              </a:p>
            </p:txBody>
          </p:sp>
        </p:grpSp>
        <p:grpSp>
          <p:nvGrpSpPr>
            <p:cNvPr id="116" name="Group 27"/>
            <p:cNvGrpSpPr>
              <a:grpSpLocks/>
            </p:cNvGrpSpPr>
            <p:nvPr/>
          </p:nvGrpSpPr>
          <p:grpSpPr bwMode="auto">
            <a:xfrm>
              <a:off x="1094" y="2747"/>
              <a:ext cx="4569" cy="210"/>
              <a:chOff x="1094" y="2747"/>
              <a:chExt cx="4569" cy="210"/>
            </a:xfrm>
          </p:grpSpPr>
          <p:sp>
            <p:nvSpPr>
              <p:cNvPr id="192" name="AutoShape 28"/>
              <p:cNvSpPr>
                <a:spLocks noChangeArrowheads="1"/>
              </p:cNvSpPr>
              <p:nvPr/>
            </p:nvSpPr>
            <p:spPr bwMode="auto">
              <a:xfrm>
                <a:off x="1094" y="2747"/>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93" name="Text Box 29"/>
              <p:cNvSpPr txBox="1">
                <a:spLocks noChangeArrowheads="1"/>
              </p:cNvSpPr>
              <p:nvPr/>
            </p:nvSpPr>
            <p:spPr bwMode="auto">
              <a:xfrm>
                <a:off x="1094" y="2747"/>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Toutes les classes liées au package RMI (Remote Method Invokation)</a:t>
                </a:r>
              </a:p>
            </p:txBody>
          </p:sp>
        </p:grpSp>
        <p:grpSp>
          <p:nvGrpSpPr>
            <p:cNvPr id="117" name="Group 30"/>
            <p:cNvGrpSpPr>
              <a:grpSpLocks/>
            </p:cNvGrpSpPr>
            <p:nvPr/>
          </p:nvGrpSpPr>
          <p:grpSpPr bwMode="auto">
            <a:xfrm>
              <a:off x="96" y="2747"/>
              <a:ext cx="997" cy="210"/>
              <a:chOff x="96" y="2747"/>
              <a:chExt cx="997" cy="210"/>
            </a:xfrm>
          </p:grpSpPr>
          <p:sp>
            <p:nvSpPr>
              <p:cNvPr id="190" name="AutoShape 31"/>
              <p:cNvSpPr>
                <a:spLocks noChangeArrowheads="1"/>
              </p:cNvSpPr>
              <p:nvPr/>
            </p:nvSpPr>
            <p:spPr bwMode="auto">
              <a:xfrm>
                <a:off x="96" y="2747"/>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91" name="Text Box 32"/>
              <p:cNvSpPr txBox="1">
                <a:spLocks noChangeArrowheads="1"/>
              </p:cNvSpPr>
              <p:nvPr/>
            </p:nvSpPr>
            <p:spPr bwMode="auto">
              <a:xfrm>
                <a:off x="96" y="2747"/>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java.rmi</a:t>
                </a:r>
              </a:p>
            </p:txBody>
          </p:sp>
        </p:grpSp>
        <p:grpSp>
          <p:nvGrpSpPr>
            <p:cNvPr id="118" name="Group 33"/>
            <p:cNvGrpSpPr>
              <a:grpSpLocks/>
            </p:cNvGrpSpPr>
            <p:nvPr/>
          </p:nvGrpSpPr>
          <p:grpSpPr bwMode="auto">
            <a:xfrm>
              <a:off x="1094" y="2536"/>
              <a:ext cx="4569" cy="210"/>
              <a:chOff x="1094" y="2536"/>
              <a:chExt cx="4569" cy="210"/>
            </a:xfrm>
          </p:grpSpPr>
          <p:sp>
            <p:nvSpPr>
              <p:cNvPr id="188" name="AutoShape 34"/>
              <p:cNvSpPr>
                <a:spLocks noChangeArrowheads="1"/>
              </p:cNvSpPr>
              <p:nvPr/>
            </p:nvSpPr>
            <p:spPr bwMode="auto">
              <a:xfrm>
                <a:off x="1094" y="2536"/>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89" name="Text Box 35"/>
              <p:cNvSpPr txBox="1">
                <a:spLocks noChangeArrowheads="1"/>
              </p:cNvSpPr>
              <p:nvPr/>
            </p:nvSpPr>
            <p:spPr bwMode="auto">
              <a:xfrm>
                <a:off x="1094" y="2536"/>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Définit des tampons</a:t>
                </a:r>
              </a:p>
            </p:txBody>
          </p:sp>
        </p:grpSp>
        <p:grpSp>
          <p:nvGrpSpPr>
            <p:cNvPr id="119" name="Group 36"/>
            <p:cNvGrpSpPr>
              <a:grpSpLocks/>
            </p:cNvGrpSpPr>
            <p:nvPr/>
          </p:nvGrpSpPr>
          <p:grpSpPr bwMode="auto">
            <a:xfrm>
              <a:off x="96" y="2536"/>
              <a:ext cx="997" cy="210"/>
              <a:chOff x="96" y="2536"/>
              <a:chExt cx="997" cy="210"/>
            </a:xfrm>
          </p:grpSpPr>
          <p:sp>
            <p:nvSpPr>
              <p:cNvPr id="186" name="AutoShape 37"/>
              <p:cNvSpPr>
                <a:spLocks noChangeArrowheads="1"/>
              </p:cNvSpPr>
              <p:nvPr/>
            </p:nvSpPr>
            <p:spPr bwMode="auto">
              <a:xfrm>
                <a:off x="96" y="2536"/>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87" name="Text Box 38"/>
              <p:cNvSpPr txBox="1">
                <a:spLocks noChangeArrowheads="1"/>
              </p:cNvSpPr>
              <p:nvPr/>
            </p:nvSpPr>
            <p:spPr bwMode="auto">
              <a:xfrm>
                <a:off x="96" y="2536"/>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java.nio</a:t>
                </a:r>
              </a:p>
            </p:txBody>
          </p:sp>
        </p:grpSp>
        <p:grpSp>
          <p:nvGrpSpPr>
            <p:cNvPr id="120" name="Group 39"/>
            <p:cNvGrpSpPr>
              <a:grpSpLocks/>
            </p:cNvGrpSpPr>
            <p:nvPr/>
          </p:nvGrpSpPr>
          <p:grpSpPr bwMode="auto">
            <a:xfrm>
              <a:off x="1094" y="2325"/>
              <a:ext cx="4569" cy="210"/>
              <a:chOff x="1094" y="2325"/>
              <a:chExt cx="4569" cy="210"/>
            </a:xfrm>
          </p:grpSpPr>
          <p:sp>
            <p:nvSpPr>
              <p:cNvPr id="184" name="AutoShape 40"/>
              <p:cNvSpPr>
                <a:spLocks noChangeArrowheads="1"/>
              </p:cNvSpPr>
              <p:nvPr/>
            </p:nvSpPr>
            <p:spPr bwMode="auto">
              <a:xfrm>
                <a:off x="1094" y="2325"/>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85" name="Text Box 41"/>
              <p:cNvSpPr txBox="1">
                <a:spLocks noChangeArrowheads="1"/>
              </p:cNvSpPr>
              <p:nvPr/>
            </p:nvSpPr>
            <p:spPr bwMode="auto">
              <a:xfrm>
                <a:off x="1094" y="2325"/>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les connexions et la gestion réseau</a:t>
                </a:r>
              </a:p>
            </p:txBody>
          </p:sp>
        </p:grpSp>
        <p:grpSp>
          <p:nvGrpSpPr>
            <p:cNvPr id="121" name="Group 42"/>
            <p:cNvGrpSpPr>
              <a:grpSpLocks/>
            </p:cNvGrpSpPr>
            <p:nvPr/>
          </p:nvGrpSpPr>
          <p:grpSpPr bwMode="auto">
            <a:xfrm>
              <a:off x="96" y="2325"/>
              <a:ext cx="997" cy="210"/>
              <a:chOff x="96" y="2325"/>
              <a:chExt cx="997" cy="210"/>
            </a:xfrm>
          </p:grpSpPr>
          <p:sp>
            <p:nvSpPr>
              <p:cNvPr id="182" name="AutoShape 43"/>
              <p:cNvSpPr>
                <a:spLocks noChangeArrowheads="1"/>
              </p:cNvSpPr>
              <p:nvPr/>
            </p:nvSpPr>
            <p:spPr bwMode="auto">
              <a:xfrm>
                <a:off x="96" y="2325"/>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83" name="Text Box 44"/>
              <p:cNvSpPr txBox="1">
                <a:spLocks noChangeArrowheads="1"/>
              </p:cNvSpPr>
              <p:nvPr/>
            </p:nvSpPr>
            <p:spPr bwMode="auto">
              <a:xfrm>
                <a:off x="96" y="2325"/>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java.net</a:t>
                </a:r>
              </a:p>
            </p:txBody>
          </p:sp>
        </p:grpSp>
        <p:grpSp>
          <p:nvGrpSpPr>
            <p:cNvPr id="122" name="Group 45"/>
            <p:cNvGrpSpPr>
              <a:grpSpLocks/>
            </p:cNvGrpSpPr>
            <p:nvPr/>
          </p:nvGrpSpPr>
          <p:grpSpPr bwMode="auto">
            <a:xfrm>
              <a:off x="1094" y="2114"/>
              <a:ext cx="4569" cy="210"/>
              <a:chOff x="1094" y="2114"/>
              <a:chExt cx="4569" cy="210"/>
            </a:xfrm>
          </p:grpSpPr>
          <p:sp>
            <p:nvSpPr>
              <p:cNvPr id="180" name="AutoShape 46"/>
              <p:cNvSpPr>
                <a:spLocks noChangeArrowheads="1"/>
              </p:cNvSpPr>
              <p:nvPr/>
            </p:nvSpPr>
            <p:spPr bwMode="auto">
              <a:xfrm>
                <a:off x="1094" y="2114"/>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81" name="Text Box 47"/>
              <p:cNvSpPr txBox="1">
                <a:spLocks noChangeArrowheads="1"/>
              </p:cNvSpPr>
              <p:nvPr/>
            </p:nvSpPr>
            <p:spPr bwMode="auto">
              <a:xfrm>
                <a:off x="1094" y="2114"/>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les traitements arithmétiques demandant une grand précision</a:t>
                </a:r>
              </a:p>
            </p:txBody>
          </p:sp>
        </p:grpSp>
        <p:grpSp>
          <p:nvGrpSpPr>
            <p:cNvPr id="123" name="Group 48"/>
            <p:cNvGrpSpPr>
              <a:grpSpLocks/>
            </p:cNvGrpSpPr>
            <p:nvPr/>
          </p:nvGrpSpPr>
          <p:grpSpPr bwMode="auto">
            <a:xfrm>
              <a:off x="96" y="2114"/>
              <a:ext cx="997" cy="210"/>
              <a:chOff x="96" y="2114"/>
              <a:chExt cx="997" cy="210"/>
            </a:xfrm>
          </p:grpSpPr>
          <p:sp>
            <p:nvSpPr>
              <p:cNvPr id="178" name="AutoShape 49"/>
              <p:cNvSpPr>
                <a:spLocks noChangeArrowheads="1"/>
              </p:cNvSpPr>
              <p:nvPr/>
            </p:nvSpPr>
            <p:spPr bwMode="auto">
              <a:xfrm>
                <a:off x="96" y="2114"/>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79" name="Text Box 50"/>
              <p:cNvSpPr txBox="1">
                <a:spLocks noChangeArrowheads="1"/>
              </p:cNvSpPr>
              <p:nvPr/>
            </p:nvSpPr>
            <p:spPr bwMode="auto">
              <a:xfrm>
                <a:off x="96" y="2114"/>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java.math</a:t>
                </a:r>
              </a:p>
            </p:txBody>
          </p:sp>
        </p:grpSp>
        <p:grpSp>
          <p:nvGrpSpPr>
            <p:cNvPr id="124" name="Group 51"/>
            <p:cNvGrpSpPr>
              <a:grpSpLocks/>
            </p:cNvGrpSpPr>
            <p:nvPr/>
          </p:nvGrpSpPr>
          <p:grpSpPr bwMode="auto">
            <a:xfrm>
              <a:off x="1094" y="1903"/>
              <a:ext cx="4569" cy="210"/>
              <a:chOff x="1094" y="1903"/>
              <a:chExt cx="4569" cy="210"/>
            </a:xfrm>
          </p:grpSpPr>
          <p:sp>
            <p:nvSpPr>
              <p:cNvPr id="176" name="AutoShape 52"/>
              <p:cNvSpPr>
                <a:spLocks noChangeArrowheads="1"/>
              </p:cNvSpPr>
              <p:nvPr/>
            </p:nvSpPr>
            <p:spPr bwMode="auto">
              <a:xfrm>
                <a:off x="1094" y="1903"/>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77" name="Text Box 53"/>
              <p:cNvSpPr txBox="1">
                <a:spLocks noChangeArrowheads="1"/>
              </p:cNvSpPr>
              <p:nvPr/>
            </p:nvSpPr>
            <p:spPr bwMode="auto">
              <a:xfrm>
                <a:off x="1094" y="1903"/>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Classes fondamentales du langage (toujours importées par défaut)</a:t>
                </a:r>
              </a:p>
            </p:txBody>
          </p:sp>
        </p:grpSp>
        <p:grpSp>
          <p:nvGrpSpPr>
            <p:cNvPr id="125" name="Group 54"/>
            <p:cNvGrpSpPr>
              <a:grpSpLocks/>
            </p:cNvGrpSpPr>
            <p:nvPr/>
          </p:nvGrpSpPr>
          <p:grpSpPr bwMode="auto">
            <a:xfrm>
              <a:off x="96" y="1903"/>
              <a:ext cx="997" cy="210"/>
              <a:chOff x="96" y="1903"/>
              <a:chExt cx="997" cy="210"/>
            </a:xfrm>
          </p:grpSpPr>
          <p:sp>
            <p:nvSpPr>
              <p:cNvPr id="174" name="AutoShape 55"/>
              <p:cNvSpPr>
                <a:spLocks noChangeArrowheads="1"/>
              </p:cNvSpPr>
              <p:nvPr/>
            </p:nvSpPr>
            <p:spPr bwMode="auto">
              <a:xfrm>
                <a:off x="96" y="1903"/>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75" name="Text Box 56"/>
              <p:cNvSpPr txBox="1">
                <a:spLocks noChangeArrowheads="1"/>
              </p:cNvSpPr>
              <p:nvPr/>
            </p:nvSpPr>
            <p:spPr bwMode="auto">
              <a:xfrm>
                <a:off x="96" y="1903"/>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java.lang</a:t>
                </a:r>
              </a:p>
            </p:txBody>
          </p:sp>
        </p:grpSp>
        <p:grpSp>
          <p:nvGrpSpPr>
            <p:cNvPr id="126" name="Group 57"/>
            <p:cNvGrpSpPr>
              <a:grpSpLocks/>
            </p:cNvGrpSpPr>
            <p:nvPr/>
          </p:nvGrpSpPr>
          <p:grpSpPr bwMode="auto">
            <a:xfrm>
              <a:off x="1094" y="1692"/>
              <a:ext cx="4569" cy="210"/>
              <a:chOff x="1094" y="1692"/>
              <a:chExt cx="4569" cy="210"/>
            </a:xfrm>
          </p:grpSpPr>
          <p:sp>
            <p:nvSpPr>
              <p:cNvPr id="172" name="AutoShape 58"/>
              <p:cNvSpPr>
                <a:spLocks noChangeArrowheads="1"/>
              </p:cNvSpPr>
              <p:nvPr/>
            </p:nvSpPr>
            <p:spPr bwMode="auto">
              <a:xfrm>
                <a:off x="1094" y="1692"/>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73" name="Text Box 59"/>
              <p:cNvSpPr txBox="1">
                <a:spLocks noChangeArrowheads="1"/>
              </p:cNvSpPr>
              <p:nvPr/>
            </p:nvSpPr>
            <p:spPr bwMode="auto">
              <a:xfrm>
                <a:off x="1094" y="1692"/>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 gestion des IO systèmes (système de fichiers, etc.)</a:t>
                </a:r>
              </a:p>
            </p:txBody>
          </p:sp>
        </p:grpSp>
        <p:grpSp>
          <p:nvGrpSpPr>
            <p:cNvPr id="127" name="Group 60"/>
            <p:cNvGrpSpPr>
              <a:grpSpLocks/>
            </p:cNvGrpSpPr>
            <p:nvPr/>
          </p:nvGrpSpPr>
          <p:grpSpPr bwMode="auto">
            <a:xfrm>
              <a:off x="96" y="1692"/>
              <a:ext cx="997" cy="210"/>
              <a:chOff x="96" y="1692"/>
              <a:chExt cx="997" cy="210"/>
            </a:xfrm>
          </p:grpSpPr>
          <p:sp>
            <p:nvSpPr>
              <p:cNvPr id="170" name="AutoShape 61"/>
              <p:cNvSpPr>
                <a:spLocks noChangeArrowheads="1"/>
              </p:cNvSpPr>
              <p:nvPr/>
            </p:nvSpPr>
            <p:spPr bwMode="auto">
              <a:xfrm>
                <a:off x="96" y="1692"/>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71" name="Text Box 62"/>
              <p:cNvSpPr txBox="1">
                <a:spLocks noChangeArrowheads="1"/>
              </p:cNvSpPr>
              <p:nvPr/>
            </p:nvSpPr>
            <p:spPr bwMode="auto">
              <a:xfrm>
                <a:off x="96" y="1692"/>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java.io</a:t>
                </a:r>
              </a:p>
            </p:txBody>
          </p:sp>
        </p:grpSp>
        <p:grpSp>
          <p:nvGrpSpPr>
            <p:cNvPr id="128" name="Group 63"/>
            <p:cNvGrpSpPr>
              <a:grpSpLocks/>
            </p:cNvGrpSpPr>
            <p:nvPr/>
          </p:nvGrpSpPr>
          <p:grpSpPr bwMode="auto">
            <a:xfrm>
              <a:off x="1094" y="1481"/>
              <a:ext cx="4569" cy="210"/>
              <a:chOff x="1094" y="1481"/>
              <a:chExt cx="4569" cy="210"/>
            </a:xfrm>
          </p:grpSpPr>
          <p:sp>
            <p:nvSpPr>
              <p:cNvPr id="168" name="AutoShape 64"/>
              <p:cNvSpPr>
                <a:spLocks noChangeArrowheads="1"/>
              </p:cNvSpPr>
              <p:nvPr/>
            </p:nvSpPr>
            <p:spPr bwMode="auto">
              <a:xfrm>
                <a:off x="1094" y="1481"/>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69" name="Text Box 65"/>
              <p:cNvSpPr txBox="1">
                <a:spLocks noChangeArrowheads="1"/>
              </p:cNvSpPr>
              <p:nvPr/>
            </p:nvSpPr>
            <p:spPr bwMode="auto">
              <a:xfrm>
                <a:off x="1094" y="1481"/>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 développement de composants JavaBeans</a:t>
                </a:r>
              </a:p>
            </p:txBody>
          </p:sp>
        </p:grpSp>
        <p:grpSp>
          <p:nvGrpSpPr>
            <p:cNvPr id="129" name="Group 66"/>
            <p:cNvGrpSpPr>
              <a:grpSpLocks/>
            </p:cNvGrpSpPr>
            <p:nvPr/>
          </p:nvGrpSpPr>
          <p:grpSpPr bwMode="auto">
            <a:xfrm>
              <a:off x="96" y="1481"/>
              <a:ext cx="997" cy="210"/>
              <a:chOff x="96" y="1481"/>
              <a:chExt cx="997" cy="210"/>
            </a:xfrm>
          </p:grpSpPr>
          <p:sp>
            <p:nvSpPr>
              <p:cNvPr id="166" name="AutoShape 67"/>
              <p:cNvSpPr>
                <a:spLocks noChangeArrowheads="1"/>
              </p:cNvSpPr>
              <p:nvPr/>
            </p:nvSpPr>
            <p:spPr bwMode="auto">
              <a:xfrm>
                <a:off x="96" y="1481"/>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67" name="Text Box 68"/>
              <p:cNvSpPr txBox="1">
                <a:spLocks noChangeArrowheads="1"/>
              </p:cNvSpPr>
              <p:nvPr/>
            </p:nvSpPr>
            <p:spPr bwMode="auto">
              <a:xfrm>
                <a:off x="96" y="1481"/>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java.beans</a:t>
                </a:r>
              </a:p>
            </p:txBody>
          </p:sp>
        </p:grpSp>
        <p:grpSp>
          <p:nvGrpSpPr>
            <p:cNvPr id="130" name="Group 69"/>
            <p:cNvGrpSpPr>
              <a:grpSpLocks/>
            </p:cNvGrpSpPr>
            <p:nvPr/>
          </p:nvGrpSpPr>
          <p:grpSpPr bwMode="auto">
            <a:xfrm>
              <a:off x="1094" y="1270"/>
              <a:ext cx="4569" cy="210"/>
              <a:chOff x="1094" y="1270"/>
              <a:chExt cx="4569" cy="210"/>
            </a:xfrm>
          </p:grpSpPr>
          <p:sp>
            <p:nvSpPr>
              <p:cNvPr id="164" name="AutoShape 70"/>
              <p:cNvSpPr>
                <a:spLocks noChangeArrowheads="1"/>
              </p:cNvSpPr>
              <p:nvPr/>
            </p:nvSpPr>
            <p:spPr bwMode="auto">
              <a:xfrm>
                <a:off x="1094" y="1270"/>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65" name="Text Box 71"/>
              <p:cNvSpPr txBox="1">
                <a:spLocks noChangeArrowheads="1"/>
              </p:cNvSpPr>
              <p:nvPr/>
            </p:nvSpPr>
            <p:spPr bwMode="auto">
              <a:xfrm>
                <a:off x="1094" y="1270"/>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Abstract Windowing Toolkit </a:t>
                </a:r>
                <a:r>
                  <a:rPr lang="en-GB" altLang="fr-FR" sz="1600" b="1">
                    <a:solidFill>
                      <a:srgbClr val="004182"/>
                    </a:solidFill>
                    <a:latin typeface="Wingdings" panose="05000000000000000000" pitchFamily="2" charset="2"/>
                  </a:rPr>
                  <a:t></a:t>
                </a:r>
                <a:r>
                  <a:rPr lang="en-GB" altLang="fr-FR" sz="1600" b="1">
                    <a:solidFill>
                      <a:srgbClr val="004182"/>
                    </a:solidFill>
                    <a:latin typeface="Arial" panose="020B0604020202020204" pitchFamily="34" charset="0"/>
                  </a:rPr>
                  <a:t> Interfaces graphiques, événements…</a:t>
                </a:r>
              </a:p>
            </p:txBody>
          </p:sp>
        </p:grpSp>
        <p:grpSp>
          <p:nvGrpSpPr>
            <p:cNvPr id="131" name="Group 72"/>
            <p:cNvGrpSpPr>
              <a:grpSpLocks/>
            </p:cNvGrpSpPr>
            <p:nvPr/>
          </p:nvGrpSpPr>
          <p:grpSpPr bwMode="auto">
            <a:xfrm>
              <a:off x="96" y="1270"/>
              <a:ext cx="997" cy="210"/>
              <a:chOff x="96" y="1270"/>
              <a:chExt cx="997" cy="210"/>
            </a:xfrm>
          </p:grpSpPr>
          <p:sp>
            <p:nvSpPr>
              <p:cNvPr id="162" name="AutoShape 73"/>
              <p:cNvSpPr>
                <a:spLocks noChangeArrowheads="1"/>
              </p:cNvSpPr>
              <p:nvPr/>
            </p:nvSpPr>
            <p:spPr bwMode="auto">
              <a:xfrm>
                <a:off x="96" y="1270"/>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63" name="Text Box 74"/>
              <p:cNvSpPr txBox="1">
                <a:spLocks noChangeArrowheads="1"/>
              </p:cNvSpPr>
              <p:nvPr/>
            </p:nvSpPr>
            <p:spPr bwMode="auto">
              <a:xfrm>
                <a:off x="96" y="1270"/>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java.awt</a:t>
                </a:r>
              </a:p>
            </p:txBody>
          </p:sp>
        </p:grpSp>
        <p:grpSp>
          <p:nvGrpSpPr>
            <p:cNvPr id="132" name="Group 75"/>
            <p:cNvGrpSpPr>
              <a:grpSpLocks/>
            </p:cNvGrpSpPr>
            <p:nvPr/>
          </p:nvGrpSpPr>
          <p:grpSpPr bwMode="auto">
            <a:xfrm>
              <a:off x="1094" y="1059"/>
              <a:ext cx="4569" cy="210"/>
              <a:chOff x="1094" y="1059"/>
              <a:chExt cx="4569" cy="210"/>
            </a:xfrm>
          </p:grpSpPr>
          <p:sp>
            <p:nvSpPr>
              <p:cNvPr id="160" name="AutoShape 76"/>
              <p:cNvSpPr>
                <a:spLocks noChangeArrowheads="1"/>
              </p:cNvSpPr>
              <p:nvPr/>
            </p:nvSpPr>
            <p:spPr bwMode="auto">
              <a:xfrm>
                <a:off x="1094" y="1059"/>
                <a:ext cx="4570"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61" name="Text Box 77"/>
              <p:cNvSpPr txBox="1">
                <a:spLocks noChangeArrowheads="1"/>
              </p:cNvSpPr>
              <p:nvPr/>
            </p:nvSpPr>
            <p:spPr bwMode="auto">
              <a:xfrm>
                <a:off x="1094" y="1059"/>
                <a:ext cx="4570"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Classes nécessaires à la création d’applets</a:t>
                </a:r>
              </a:p>
            </p:txBody>
          </p:sp>
        </p:grpSp>
        <p:grpSp>
          <p:nvGrpSpPr>
            <p:cNvPr id="133" name="Group 78"/>
            <p:cNvGrpSpPr>
              <a:grpSpLocks/>
            </p:cNvGrpSpPr>
            <p:nvPr/>
          </p:nvGrpSpPr>
          <p:grpSpPr bwMode="auto">
            <a:xfrm>
              <a:off x="96" y="1059"/>
              <a:ext cx="997" cy="210"/>
              <a:chOff x="96" y="1059"/>
              <a:chExt cx="997" cy="210"/>
            </a:xfrm>
          </p:grpSpPr>
          <p:sp>
            <p:nvSpPr>
              <p:cNvPr id="158" name="AutoShape 79"/>
              <p:cNvSpPr>
                <a:spLocks noChangeArrowheads="1"/>
              </p:cNvSpPr>
              <p:nvPr/>
            </p:nvSpPr>
            <p:spPr bwMode="auto">
              <a:xfrm>
                <a:off x="96" y="1059"/>
                <a:ext cx="998"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59" name="Text Box 80"/>
              <p:cNvSpPr txBox="1">
                <a:spLocks noChangeArrowheads="1"/>
              </p:cNvSpPr>
              <p:nvPr/>
            </p:nvSpPr>
            <p:spPr bwMode="auto">
              <a:xfrm>
                <a:off x="96" y="1059"/>
                <a:ext cx="998"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java.applet</a:t>
                </a:r>
              </a:p>
            </p:txBody>
          </p:sp>
        </p:grpSp>
        <p:grpSp>
          <p:nvGrpSpPr>
            <p:cNvPr id="134" name="Group 81"/>
            <p:cNvGrpSpPr>
              <a:grpSpLocks/>
            </p:cNvGrpSpPr>
            <p:nvPr/>
          </p:nvGrpSpPr>
          <p:grpSpPr bwMode="auto">
            <a:xfrm>
              <a:off x="1094" y="829"/>
              <a:ext cx="4569" cy="229"/>
              <a:chOff x="1094" y="829"/>
              <a:chExt cx="4569" cy="229"/>
            </a:xfrm>
          </p:grpSpPr>
          <p:sp>
            <p:nvSpPr>
              <p:cNvPr id="156" name="AutoShape 82"/>
              <p:cNvSpPr>
                <a:spLocks noChangeArrowheads="1"/>
              </p:cNvSpPr>
              <p:nvPr/>
            </p:nvSpPr>
            <p:spPr bwMode="auto">
              <a:xfrm>
                <a:off x="1094" y="829"/>
                <a:ext cx="4570" cy="230"/>
              </a:xfrm>
              <a:prstGeom prst="roundRect">
                <a:avLst>
                  <a:gd name="adj" fmla="val 431"/>
                </a:avLst>
              </a:prstGeom>
              <a:solidFill>
                <a:srgbClr val="009B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57" name="Text Box 83"/>
              <p:cNvSpPr txBox="1">
                <a:spLocks noChangeArrowheads="1"/>
              </p:cNvSpPr>
              <p:nvPr/>
            </p:nvSpPr>
            <p:spPr bwMode="auto">
              <a:xfrm>
                <a:off x="1094" y="829"/>
                <a:ext cx="4570"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75"/>
                  </a:spcBef>
                  <a:buClr>
                    <a:srgbClr val="009BCC"/>
                  </a:buClr>
                  <a:buSzPct val="100000"/>
                  <a:buFont typeface="Symbol" panose="05050102010706020507" pitchFamily="18" charset="2"/>
                  <a:buNone/>
                </a:pPr>
                <a:r>
                  <a:rPr lang="en-GB" altLang="fr-FR" sz="1800" b="1">
                    <a:solidFill>
                      <a:srgbClr val="FFFFFF"/>
                    </a:solidFill>
                    <a:latin typeface="Arial" panose="020B0604020202020204" pitchFamily="34" charset="0"/>
                  </a:rPr>
                  <a:t>Description</a:t>
                </a:r>
              </a:p>
            </p:txBody>
          </p:sp>
        </p:grpSp>
        <p:grpSp>
          <p:nvGrpSpPr>
            <p:cNvPr id="135" name="Group 84"/>
            <p:cNvGrpSpPr>
              <a:grpSpLocks/>
            </p:cNvGrpSpPr>
            <p:nvPr/>
          </p:nvGrpSpPr>
          <p:grpSpPr bwMode="auto">
            <a:xfrm>
              <a:off x="96" y="829"/>
              <a:ext cx="997" cy="229"/>
              <a:chOff x="96" y="829"/>
              <a:chExt cx="997" cy="229"/>
            </a:xfrm>
          </p:grpSpPr>
          <p:sp>
            <p:nvSpPr>
              <p:cNvPr id="154" name="AutoShape 85"/>
              <p:cNvSpPr>
                <a:spLocks noChangeArrowheads="1"/>
              </p:cNvSpPr>
              <p:nvPr/>
            </p:nvSpPr>
            <p:spPr bwMode="auto">
              <a:xfrm>
                <a:off x="96" y="829"/>
                <a:ext cx="998" cy="230"/>
              </a:xfrm>
              <a:prstGeom prst="roundRect">
                <a:avLst>
                  <a:gd name="adj" fmla="val 431"/>
                </a:avLst>
              </a:prstGeom>
              <a:solidFill>
                <a:srgbClr val="009B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155" name="Text Box 86"/>
              <p:cNvSpPr txBox="1">
                <a:spLocks noChangeArrowheads="1"/>
              </p:cNvSpPr>
              <p:nvPr/>
            </p:nvSpPr>
            <p:spPr bwMode="auto">
              <a:xfrm>
                <a:off x="96" y="829"/>
                <a:ext cx="998"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75"/>
                  </a:spcBef>
                  <a:buClr>
                    <a:srgbClr val="009BCC"/>
                  </a:buClr>
                  <a:buSzPct val="100000"/>
                  <a:buFont typeface="Symbol" panose="05050102010706020507" pitchFamily="18" charset="2"/>
                  <a:buNone/>
                </a:pPr>
                <a:r>
                  <a:rPr lang="en-GB" altLang="fr-FR" sz="1800" b="1">
                    <a:solidFill>
                      <a:srgbClr val="FFFFFF"/>
                    </a:solidFill>
                    <a:latin typeface="Arial" panose="020B0604020202020204" pitchFamily="34" charset="0"/>
                  </a:rPr>
                  <a:t>Package</a:t>
                </a:r>
              </a:p>
            </p:txBody>
          </p:sp>
        </p:grpSp>
        <p:sp>
          <p:nvSpPr>
            <p:cNvPr id="136" name="Line 87"/>
            <p:cNvSpPr>
              <a:spLocks noChangeShapeType="1"/>
            </p:cNvSpPr>
            <p:nvPr/>
          </p:nvSpPr>
          <p:spPr bwMode="auto">
            <a:xfrm>
              <a:off x="96" y="829"/>
              <a:ext cx="5568" cy="1"/>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7" name="Line 88"/>
            <p:cNvSpPr>
              <a:spLocks noChangeShapeType="1"/>
            </p:cNvSpPr>
            <p:nvPr/>
          </p:nvSpPr>
          <p:spPr bwMode="auto">
            <a:xfrm>
              <a:off x="96" y="1059"/>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8" name="Line 89"/>
            <p:cNvSpPr>
              <a:spLocks noChangeShapeType="1"/>
            </p:cNvSpPr>
            <p:nvPr/>
          </p:nvSpPr>
          <p:spPr bwMode="auto">
            <a:xfrm>
              <a:off x="96" y="1270"/>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39" name="Line 90"/>
            <p:cNvSpPr>
              <a:spLocks noChangeShapeType="1"/>
            </p:cNvSpPr>
            <p:nvPr/>
          </p:nvSpPr>
          <p:spPr bwMode="auto">
            <a:xfrm>
              <a:off x="96" y="1481"/>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0" name="Line 91"/>
            <p:cNvSpPr>
              <a:spLocks noChangeShapeType="1"/>
            </p:cNvSpPr>
            <p:nvPr/>
          </p:nvSpPr>
          <p:spPr bwMode="auto">
            <a:xfrm>
              <a:off x="96" y="1692"/>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1" name="Line 92"/>
            <p:cNvSpPr>
              <a:spLocks noChangeShapeType="1"/>
            </p:cNvSpPr>
            <p:nvPr/>
          </p:nvSpPr>
          <p:spPr bwMode="auto">
            <a:xfrm>
              <a:off x="96" y="1903"/>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2" name="Line 93"/>
            <p:cNvSpPr>
              <a:spLocks noChangeShapeType="1"/>
            </p:cNvSpPr>
            <p:nvPr/>
          </p:nvSpPr>
          <p:spPr bwMode="auto">
            <a:xfrm>
              <a:off x="96" y="2114"/>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3" name="Line 94"/>
            <p:cNvSpPr>
              <a:spLocks noChangeShapeType="1"/>
            </p:cNvSpPr>
            <p:nvPr/>
          </p:nvSpPr>
          <p:spPr bwMode="auto">
            <a:xfrm>
              <a:off x="96" y="2325"/>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4" name="Line 95"/>
            <p:cNvSpPr>
              <a:spLocks noChangeShapeType="1"/>
            </p:cNvSpPr>
            <p:nvPr/>
          </p:nvSpPr>
          <p:spPr bwMode="auto">
            <a:xfrm>
              <a:off x="96" y="2536"/>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5" name="Line 96"/>
            <p:cNvSpPr>
              <a:spLocks noChangeShapeType="1"/>
            </p:cNvSpPr>
            <p:nvPr/>
          </p:nvSpPr>
          <p:spPr bwMode="auto">
            <a:xfrm>
              <a:off x="96" y="2747"/>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6" name="Line 97"/>
            <p:cNvSpPr>
              <a:spLocks noChangeShapeType="1"/>
            </p:cNvSpPr>
            <p:nvPr/>
          </p:nvSpPr>
          <p:spPr bwMode="auto">
            <a:xfrm>
              <a:off x="96" y="2958"/>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7" name="Line 98"/>
            <p:cNvSpPr>
              <a:spLocks noChangeShapeType="1"/>
            </p:cNvSpPr>
            <p:nvPr/>
          </p:nvSpPr>
          <p:spPr bwMode="auto">
            <a:xfrm>
              <a:off x="96" y="3169"/>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8" name="Line 99"/>
            <p:cNvSpPr>
              <a:spLocks noChangeShapeType="1"/>
            </p:cNvSpPr>
            <p:nvPr/>
          </p:nvSpPr>
          <p:spPr bwMode="auto">
            <a:xfrm>
              <a:off x="96" y="3380"/>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49" name="Line 100"/>
            <p:cNvSpPr>
              <a:spLocks noChangeShapeType="1"/>
            </p:cNvSpPr>
            <p:nvPr/>
          </p:nvSpPr>
          <p:spPr bwMode="auto">
            <a:xfrm>
              <a:off x="96" y="3591"/>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0" name="Line 101"/>
            <p:cNvSpPr>
              <a:spLocks noChangeShapeType="1"/>
            </p:cNvSpPr>
            <p:nvPr/>
          </p:nvSpPr>
          <p:spPr bwMode="auto">
            <a:xfrm>
              <a:off x="96" y="3802"/>
              <a:ext cx="5568" cy="1"/>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1" name="Line 102"/>
            <p:cNvSpPr>
              <a:spLocks noChangeShapeType="1"/>
            </p:cNvSpPr>
            <p:nvPr/>
          </p:nvSpPr>
          <p:spPr bwMode="auto">
            <a:xfrm>
              <a:off x="96" y="829"/>
              <a:ext cx="1" cy="2973"/>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2" name="Line 103"/>
            <p:cNvSpPr>
              <a:spLocks noChangeShapeType="1"/>
            </p:cNvSpPr>
            <p:nvPr/>
          </p:nvSpPr>
          <p:spPr bwMode="auto">
            <a:xfrm>
              <a:off x="1094" y="829"/>
              <a:ext cx="1" cy="2973"/>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153" name="Line 104"/>
            <p:cNvSpPr>
              <a:spLocks noChangeShapeType="1"/>
            </p:cNvSpPr>
            <p:nvPr/>
          </p:nvSpPr>
          <p:spPr bwMode="auto">
            <a:xfrm>
              <a:off x="5664" y="829"/>
              <a:ext cx="1" cy="2973"/>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grpSp>
    </p:spTree>
    <p:extLst>
      <p:ext uri="{BB962C8B-B14F-4D97-AF65-F5344CB8AC3E}">
        <p14:creationId xmlns:p14="http://schemas.microsoft.com/office/powerpoint/2010/main" val="24523529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Exemples d’API</a:t>
            </a:r>
            <a:br>
              <a:rPr lang="fr-FR" dirty="0" smtClean="0"/>
            </a:br>
            <a:r>
              <a:rPr lang="fr-FR" dirty="0" smtClean="0"/>
              <a:t>JAVA2</a:t>
            </a:r>
            <a:endParaRPr lang="fr-FR" dirty="0"/>
          </a:p>
        </p:txBody>
      </p:sp>
      <p:grpSp>
        <p:nvGrpSpPr>
          <p:cNvPr id="106" name="Group 2"/>
          <p:cNvGrpSpPr>
            <a:grpSpLocks/>
          </p:cNvGrpSpPr>
          <p:nvPr/>
        </p:nvGrpSpPr>
        <p:grpSpPr bwMode="auto">
          <a:xfrm>
            <a:off x="3200401" y="801133"/>
            <a:ext cx="8991599" cy="5319159"/>
            <a:chOff x="96" y="829"/>
            <a:chExt cx="5632" cy="2974"/>
          </a:xfrm>
        </p:grpSpPr>
        <p:grpSp>
          <p:nvGrpSpPr>
            <p:cNvPr id="210" name="Group 3"/>
            <p:cNvGrpSpPr>
              <a:grpSpLocks/>
            </p:cNvGrpSpPr>
            <p:nvPr/>
          </p:nvGrpSpPr>
          <p:grpSpPr bwMode="auto">
            <a:xfrm>
              <a:off x="1332" y="3591"/>
              <a:ext cx="4331" cy="210"/>
              <a:chOff x="1332" y="3591"/>
              <a:chExt cx="4331" cy="210"/>
            </a:xfrm>
          </p:grpSpPr>
          <p:sp>
            <p:nvSpPr>
              <p:cNvPr id="310" name="AutoShape 4"/>
              <p:cNvSpPr>
                <a:spLocks noChangeArrowheads="1"/>
              </p:cNvSpPr>
              <p:nvPr/>
            </p:nvSpPr>
            <p:spPr bwMode="auto">
              <a:xfrm>
                <a:off x="1332" y="3591"/>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11" name="Text Box 5"/>
              <p:cNvSpPr txBox="1">
                <a:spLocks noChangeArrowheads="1"/>
              </p:cNvSpPr>
              <p:nvPr/>
            </p:nvSpPr>
            <p:spPr bwMode="auto">
              <a:xfrm>
                <a:off x="1332" y="3591"/>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Parseurs et autres classes liées au format XML</a:t>
                </a:r>
              </a:p>
            </p:txBody>
          </p:sp>
        </p:grpSp>
        <p:grpSp>
          <p:nvGrpSpPr>
            <p:cNvPr id="211" name="Group 6"/>
            <p:cNvGrpSpPr>
              <a:grpSpLocks/>
            </p:cNvGrpSpPr>
            <p:nvPr/>
          </p:nvGrpSpPr>
          <p:grpSpPr bwMode="auto">
            <a:xfrm>
              <a:off x="96" y="3591"/>
              <a:ext cx="1235" cy="210"/>
              <a:chOff x="96" y="3591"/>
              <a:chExt cx="1235" cy="210"/>
            </a:xfrm>
          </p:grpSpPr>
          <p:sp>
            <p:nvSpPr>
              <p:cNvPr id="308" name="AutoShape 7"/>
              <p:cNvSpPr>
                <a:spLocks noChangeArrowheads="1"/>
              </p:cNvSpPr>
              <p:nvPr/>
            </p:nvSpPr>
            <p:spPr bwMode="auto">
              <a:xfrm>
                <a:off x="96" y="3591"/>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09" name="Text Box 8"/>
              <p:cNvSpPr txBox="1">
                <a:spLocks noChangeArrowheads="1"/>
              </p:cNvSpPr>
              <p:nvPr/>
            </p:nvSpPr>
            <p:spPr bwMode="auto">
              <a:xfrm>
                <a:off x="96" y="3591"/>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javax.xml</a:t>
                </a:r>
              </a:p>
            </p:txBody>
          </p:sp>
        </p:grpSp>
        <p:grpSp>
          <p:nvGrpSpPr>
            <p:cNvPr id="212" name="Group 9"/>
            <p:cNvGrpSpPr>
              <a:grpSpLocks/>
            </p:cNvGrpSpPr>
            <p:nvPr/>
          </p:nvGrpSpPr>
          <p:grpSpPr bwMode="auto">
            <a:xfrm>
              <a:off x="1332" y="3380"/>
              <a:ext cx="4331" cy="210"/>
              <a:chOff x="1332" y="3380"/>
              <a:chExt cx="4331" cy="210"/>
            </a:xfrm>
          </p:grpSpPr>
          <p:sp>
            <p:nvSpPr>
              <p:cNvPr id="306" name="AutoShape 10"/>
              <p:cNvSpPr>
                <a:spLocks noChangeArrowheads="1"/>
              </p:cNvSpPr>
              <p:nvPr/>
            </p:nvSpPr>
            <p:spPr bwMode="auto">
              <a:xfrm>
                <a:off x="1332" y="3380"/>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07" name="Text Box 11"/>
              <p:cNvSpPr txBox="1">
                <a:spLocks noChangeArrowheads="1"/>
              </p:cNvSpPr>
              <p:nvPr/>
            </p:nvSpPr>
            <p:spPr bwMode="auto">
              <a:xfrm>
                <a:off x="1332" y="3380"/>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Exceptions liées à la gestion des transactions</a:t>
                </a:r>
              </a:p>
            </p:txBody>
          </p:sp>
        </p:grpSp>
        <p:grpSp>
          <p:nvGrpSpPr>
            <p:cNvPr id="213" name="Group 12"/>
            <p:cNvGrpSpPr>
              <a:grpSpLocks/>
            </p:cNvGrpSpPr>
            <p:nvPr/>
          </p:nvGrpSpPr>
          <p:grpSpPr bwMode="auto">
            <a:xfrm>
              <a:off x="96" y="3380"/>
              <a:ext cx="1235" cy="210"/>
              <a:chOff x="96" y="3380"/>
              <a:chExt cx="1235" cy="210"/>
            </a:xfrm>
          </p:grpSpPr>
          <p:sp>
            <p:nvSpPr>
              <p:cNvPr id="304" name="AutoShape 13"/>
              <p:cNvSpPr>
                <a:spLocks noChangeArrowheads="1"/>
              </p:cNvSpPr>
              <p:nvPr/>
            </p:nvSpPr>
            <p:spPr bwMode="auto">
              <a:xfrm>
                <a:off x="96" y="3380"/>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05" name="Text Box 14"/>
              <p:cNvSpPr txBox="1">
                <a:spLocks noChangeArrowheads="1"/>
              </p:cNvSpPr>
              <p:nvPr/>
            </p:nvSpPr>
            <p:spPr bwMode="auto">
              <a:xfrm>
                <a:off x="96" y="3380"/>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javax.transaction</a:t>
                </a:r>
              </a:p>
            </p:txBody>
          </p:sp>
        </p:grpSp>
        <p:grpSp>
          <p:nvGrpSpPr>
            <p:cNvPr id="214" name="Group 15"/>
            <p:cNvGrpSpPr>
              <a:grpSpLocks/>
            </p:cNvGrpSpPr>
            <p:nvPr/>
          </p:nvGrpSpPr>
          <p:grpSpPr bwMode="auto">
            <a:xfrm>
              <a:off x="1332" y="3169"/>
              <a:ext cx="4331" cy="210"/>
              <a:chOff x="1332" y="3169"/>
              <a:chExt cx="4331" cy="210"/>
            </a:xfrm>
          </p:grpSpPr>
          <p:sp>
            <p:nvSpPr>
              <p:cNvPr id="302" name="AutoShape 16"/>
              <p:cNvSpPr>
                <a:spLocks noChangeArrowheads="1"/>
              </p:cNvSpPr>
              <p:nvPr/>
            </p:nvSpPr>
            <p:spPr bwMode="auto">
              <a:xfrm>
                <a:off x="1332" y="3169"/>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03" name="Text Box 17"/>
              <p:cNvSpPr txBox="1">
                <a:spLocks noChangeArrowheads="1"/>
              </p:cNvSpPr>
              <p:nvPr/>
            </p:nvSpPr>
            <p:spPr bwMode="auto">
              <a:xfrm>
                <a:off x="1332" y="3169"/>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Interfaces graphiques « légères », identiques sur toutes plateformes</a:t>
                </a:r>
              </a:p>
            </p:txBody>
          </p:sp>
        </p:grpSp>
        <p:grpSp>
          <p:nvGrpSpPr>
            <p:cNvPr id="215" name="Group 18"/>
            <p:cNvGrpSpPr>
              <a:grpSpLocks/>
            </p:cNvGrpSpPr>
            <p:nvPr/>
          </p:nvGrpSpPr>
          <p:grpSpPr bwMode="auto">
            <a:xfrm>
              <a:off x="96" y="3169"/>
              <a:ext cx="1235" cy="210"/>
              <a:chOff x="96" y="3169"/>
              <a:chExt cx="1235" cy="210"/>
            </a:xfrm>
          </p:grpSpPr>
          <p:sp>
            <p:nvSpPr>
              <p:cNvPr id="300" name="AutoShape 19"/>
              <p:cNvSpPr>
                <a:spLocks noChangeArrowheads="1"/>
              </p:cNvSpPr>
              <p:nvPr/>
            </p:nvSpPr>
            <p:spPr bwMode="auto">
              <a:xfrm>
                <a:off x="96" y="3169"/>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301" name="Text Box 20"/>
              <p:cNvSpPr txBox="1">
                <a:spLocks noChangeArrowheads="1"/>
              </p:cNvSpPr>
              <p:nvPr/>
            </p:nvSpPr>
            <p:spPr bwMode="auto">
              <a:xfrm>
                <a:off x="96" y="3169"/>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javax.swing</a:t>
                </a:r>
              </a:p>
            </p:txBody>
          </p:sp>
        </p:grpSp>
        <p:grpSp>
          <p:nvGrpSpPr>
            <p:cNvPr id="216" name="Group 21"/>
            <p:cNvGrpSpPr>
              <a:grpSpLocks/>
            </p:cNvGrpSpPr>
            <p:nvPr/>
          </p:nvGrpSpPr>
          <p:grpSpPr bwMode="auto">
            <a:xfrm>
              <a:off x="1332" y="2958"/>
              <a:ext cx="4331" cy="210"/>
              <a:chOff x="1332" y="2958"/>
              <a:chExt cx="4331" cy="210"/>
            </a:xfrm>
          </p:grpSpPr>
          <p:sp>
            <p:nvSpPr>
              <p:cNvPr id="298" name="AutoShape 22"/>
              <p:cNvSpPr>
                <a:spLocks noChangeArrowheads="1"/>
              </p:cNvSpPr>
              <p:nvPr/>
            </p:nvSpPr>
            <p:spPr bwMode="auto">
              <a:xfrm>
                <a:off x="1332" y="2958"/>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99" name="Text Box 23"/>
              <p:cNvSpPr txBox="1">
                <a:spLocks noChangeArrowheads="1"/>
              </p:cNvSpPr>
              <p:nvPr/>
            </p:nvSpPr>
            <p:spPr bwMode="auto">
              <a:xfrm>
                <a:off x="1332" y="2958"/>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l’accès et la gestion des bases de données </a:t>
                </a:r>
                <a:r>
                  <a:rPr lang="en-GB" altLang="fr-FR" sz="1600" b="1">
                    <a:solidFill>
                      <a:srgbClr val="004182"/>
                    </a:solidFill>
                    <a:latin typeface="Wingdings" panose="05000000000000000000" pitchFamily="2" charset="2"/>
                  </a:rPr>
                  <a:t></a:t>
                </a:r>
                <a:r>
                  <a:rPr lang="en-GB" altLang="fr-FR" sz="1600" b="1">
                    <a:solidFill>
                      <a:srgbClr val="004182"/>
                    </a:solidFill>
                    <a:latin typeface="Arial" panose="020B0604020202020204" pitchFamily="34" charset="0"/>
                  </a:rPr>
                  <a:t> JDBC</a:t>
                </a:r>
              </a:p>
            </p:txBody>
          </p:sp>
        </p:grpSp>
        <p:grpSp>
          <p:nvGrpSpPr>
            <p:cNvPr id="217" name="Group 24"/>
            <p:cNvGrpSpPr>
              <a:grpSpLocks/>
            </p:cNvGrpSpPr>
            <p:nvPr/>
          </p:nvGrpSpPr>
          <p:grpSpPr bwMode="auto">
            <a:xfrm>
              <a:off x="96" y="2958"/>
              <a:ext cx="1235" cy="210"/>
              <a:chOff x="96" y="2958"/>
              <a:chExt cx="1235" cy="210"/>
            </a:xfrm>
          </p:grpSpPr>
          <p:sp>
            <p:nvSpPr>
              <p:cNvPr id="296" name="AutoShape 25"/>
              <p:cNvSpPr>
                <a:spLocks noChangeArrowheads="1"/>
              </p:cNvSpPr>
              <p:nvPr/>
            </p:nvSpPr>
            <p:spPr bwMode="auto">
              <a:xfrm>
                <a:off x="96" y="2958"/>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97" name="Text Box 26"/>
              <p:cNvSpPr txBox="1">
                <a:spLocks noChangeArrowheads="1"/>
              </p:cNvSpPr>
              <p:nvPr/>
            </p:nvSpPr>
            <p:spPr bwMode="auto">
              <a:xfrm>
                <a:off x="96" y="2958"/>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javax.sql</a:t>
                </a:r>
              </a:p>
            </p:txBody>
          </p:sp>
        </p:grpSp>
        <p:grpSp>
          <p:nvGrpSpPr>
            <p:cNvPr id="218" name="Group 27"/>
            <p:cNvGrpSpPr>
              <a:grpSpLocks/>
            </p:cNvGrpSpPr>
            <p:nvPr/>
          </p:nvGrpSpPr>
          <p:grpSpPr bwMode="auto">
            <a:xfrm>
              <a:off x="1332" y="2747"/>
              <a:ext cx="4331" cy="210"/>
              <a:chOff x="1332" y="2747"/>
              <a:chExt cx="4331" cy="210"/>
            </a:xfrm>
          </p:grpSpPr>
          <p:sp>
            <p:nvSpPr>
              <p:cNvPr id="294" name="AutoShape 28"/>
              <p:cNvSpPr>
                <a:spLocks noChangeArrowheads="1"/>
              </p:cNvSpPr>
              <p:nvPr/>
            </p:nvSpPr>
            <p:spPr bwMode="auto">
              <a:xfrm>
                <a:off x="1332" y="2747"/>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95" name="Text Box 29"/>
              <p:cNvSpPr txBox="1">
                <a:spLocks noChangeArrowheads="1"/>
              </p:cNvSpPr>
              <p:nvPr/>
            </p:nvSpPr>
            <p:spPr bwMode="auto">
              <a:xfrm>
                <a:off x="1332" y="2747"/>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 développement d’application gérant le son (Midi / Sampled)</a:t>
                </a:r>
              </a:p>
            </p:txBody>
          </p:sp>
        </p:grpSp>
        <p:grpSp>
          <p:nvGrpSpPr>
            <p:cNvPr id="219" name="Group 30"/>
            <p:cNvGrpSpPr>
              <a:grpSpLocks/>
            </p:cNvGrpSpPr>
            <p:nvPr/>
          </p:nvGrpSpPr>
          <p:grpSpPr bwMode="auto">
            <a:xfrm>
              <a:off x="96" y="2747"/>
              <a:ext cx="1235" cy="210"/>
              <a:chOff x="96" y="2747"/>
              <a:chExt cx="1235" cy="210"/>
            </a:xfrm>
          </p:grpSpPr>
          <p:sp>
            <p:nvSpPr>
              <p:cNvPr id="292" name="AutoShape 31"/>
              <p:cNvSpPr>
                <a:spLocks noChangeArrowheads="1"/>
              </p:cNvSpPr>
              <p:nvPr/>
            </p:nvSpPr>
            <p:spPr bwMode="auto">
              <a:xfrm>
                <a:off x="96" y="2747"/>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93" name="Text Box 32"/>
              <p:cNvSpPr txBox="1">
                <a:spLocks noChangeArrowheads="1"/>
              </p:cNvSpPr>
              <p:nvPr/>
            </p:nvSpPr>
            <p:spPr bwMode="auto">
              <a:xfrm>
                <a:off x="96" y="2747"/>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javax.sound</a:t>
                </a:r>
              </a:p>
            </p:txBody>
          </p:sp>
        </p:grpSp>
        <p:grpSp>
          <p:nvGrpSpPr>
            <p:cNvPr id="220" name="Group 33"/>
            <p:cNvGrpSpPr>
              <a:grpSpLocks/>
            </p:cNvGrpSpPr>
            <p:nvPr/>
          </p:nvGrpSpPr>
          <p:grpSpPr bwMode="auto">
            <a:xfrm>
              <a:off x="1332" y="2536"/>
              <a:ext cx="4331" cy="210"/>
              <a:chOff x="1332" y="2536"/>
              <a:chExt cx="4331" cy="210"/>
            </a:xfrm>
          </p:grpSpPr>
          <p:sp>
            <p:nvSpPr>
              <p:cNvPr id="290" name="AutoShape 34"/>
              <p:cNvSpPr>
                <a:spLocks noChangeArrowheads="1"/>
              </p:cNvSpPr>
              <p:nvPr/>
            </p:nvSpPr>
            <p:spPr bwMode="auto">
              <a:xfrm>
                <a:off x="1332" y="2536"/>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91" name="Text Box 35"/>
              <p:cNvSpPr txBox="1">
                <a:spLocks noChangeArrowheads="1"/>
              </p:cNvSpPr>
              <p:nvPr/>
            </p:nvSpPr>
            <p:spPr bwMode="auto">
              <a:xfrm>
                <a:off x="1332" y="2536"/>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Classes et interfaces du framework de sécurité Java</a:t>
                </a:r>
              </a:p>
            </p:txBody>
          </p:sp>
        </p:grpSp>
        <p:grpSp>
          <p:nvGrpSpPr>
            <p:cNvPr id="221" name="Group 36"/>
            <p:cNvGrpSpPr>
              <a:grpSpLocks/>
            </p:cNvGrpSpPr>
            <p:nvPr/>
          </p:nvGrpSpPr>
          <p:grpSpPr bwMode="auto">
            <a:xfrm>
              <a:off x="96" y="2536"/>
              <a:ext cx="1235" cy="210"/>
              <a:chOff x="96" y="2536"/>
              <a:chExt cx="1235" cy="210"/>
            </a:xfrm>
          </p:grpSpPr>
          <p:sp>
            <p:nvSpPr>
              <p:cNvPr id="288" name="AutoShape 37"/>
              <p:cNvSpPr>
                <a:spLocks noChangeArrowheads="1"/>
              </p:cNvSpPr>
              <p:nvPr/>
            </p:nvSpPr>
            <p:spPr bwMode="auto">
              <a:xfrm>
                <a:off x="96" y="2536"/>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89" name="Text Box 38"/>
              <p:cNvSpPr txBox="1">
                <a:spLocks noChangeArrowheads="1"/>
              </p:cNvSpPr>
              <p:nvPr/>
            </p:nvSpPr>
            <p:spPr bwMode="auto">
              <a:xfrm>
                <a:off x="96" y="2536"/>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javax.security</a:t>
                </a:r>
              </a:p>
            </p:txBody>
          </p:sp>
        </p:grpSp>
        <p:grpSp>
          <p:nvGrpSpPr>
            <p:cNvPr id="222" name="Group 39"/>
            <p:cNvGrpSpPr>
              <a:grpSpLocks/>
            </p:cNvGrpSpPr>
            <p:nvPr/>
          </p:nvGrpSpPr>
          <p:grpSpPr bwMode="auto">
            <a:xfrm>
              <a:off x="1332" y="2325"/>
              <a:ext cx="4331" cy="210"/>
              <a:chOff x="1332" y="2325"/>
              <a:chExt cx="4331" cy="210"/>
            </a:xfrm>
          </p:grpSpPr>
          <p:sp>
            <p:nvSpPr>
              <p:cNvPr id="286" name="AutoShape 40"/>
              <p:cNvSpPr>
                <a:spLocks noChangeArrowheads="1"/>
              </p:cNvSpPr>
              <p:nvPr/>
            </p:nvSpPr>
            <p:spPr bwMode="auto">
              <a:xfrm>
                <a:off x="1332" y="2325"/>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87" name="Text Box 41"/>
              <p:cNvSpPr txBox="1">
                <a:spLocks noChangeArrowheads="1"/>
              </p:cNvSpPr>
              <p:nvPr/>
            </p:nvSpPr>
            <p:spPr bwMode="auto">
              <a:xfrm>
                <a:off x="1332" y="2325"/>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Toutes les classes liées au package RMI (Remote Method Invokation)</a:t>
                </a:r>
              </a:p>
            </p:txBody>
          </p:sp>
        </p:grpSp>
        <p:grpSp>
          <p:nvGrpSpPr>
            <p:cNvPr id="223" name="Group 42"/>
            <p:cNvGrpSpPr>
              <a:grpSpLocks/>
            </p:cNvGrpSpPr>
            <p:nvPr/>
          </p:nvGrpSpPr>
          <p:grpSpPr bwMode="auto">
            <a:xfrm>
              <a:off x="96" y="2325"/>
              <a:ext cx="1235" cy="210"/>
              <a:chOff x="96" y="2325"/>
              <a:chExt cx="1235" cy="210"/>
            </a:xfrm>
          </p:grpSpPr>
          <p:sp>
            <p:nvSpPr>
              <p:cNvPr id="284" name="AutoShape 43"/>
              <p:cNvSpPr>
                <a:spLocks noChangeArrowheads="1"/>
              </p:cNvSpPr>
              <p:nvPr/>
            </p:nvSpPr>
            <p:spPr bwMode="auto">
              <a:xfrm>
                <a:off x="96" y="2325"/>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85" name="Text Box 44"/>
              <p:cNvSpPr txBox="1">
                <a:spLocks noChangeArrowheads="1"/>
              </p:cNvSpPr>
              <p:nvPr/>
            </p:nvSpPr>
            <p:spPr bwMode="auto">
              <a:xfrm>
                <a:off x="96" y="2325"/>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javax.rmi</a:t>
                </a:r>
              </a:p>
            </p:txBody>
          </p:sp>
        </p:grpSp>
        <p:grpSp>
          <p:nvGrpSpPr>
            <p:cNvPr id="224" name="Group 45"/>
            <p:cNvGrpSpPr>
              <a:grpSpLocks/>
            </p:cNvGrpSpPr>
            <p:nvPr/>
          </p:nvGrpSpPr>
          <p:grpSpPr bwMode="auto">
            <a:xfrm>
              <a:off x="1332" y="2114"/>
              <a:ext cx="4331" cy="210"/>
              <a:chOff x="1332" y="2114"/>
              <a:chExt cx="4331" cy="210"/>
            </a:xfrm>
          </p:grpSpPr>
          <p:sp>
            <p:nvSpPr>
              <p:cNvPr id="282" name="AutoShape 46"/>
              <p:cNvSpPr>
                <a:spLocks noChangeArrowheads="1"/>
              </p:cNvSpPr>
              <p:nvPr/>
            </p:nvSpPr>
            <p:spPr bwMode="auto">
              <a:xfrm>
                <a:off x="1332" y="2114"/>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83" name="Text Box 47"/>
              <p:cNvSpPr txBox="1">
                <a:spLocks noChangeArrowheads="1"/>
              </p:cNvSpPr>
              <p:nvPr/>
            </p:nvSpPr>
            <p:spPr bwMode="auto">
              <a:xfrm>
                <a:off x="1332" y="2114"/>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les services liés à l’impression</a:t>
                </a:r>
              </a:p>
            </p:txBody>
          </p:sp>
        </p:grpSp>
        <p:grpSp>
          <p:nvGrpSpPr>
            <p:cNvPr id="225" name="Group 48"/>
            <p:cNvGrpSpPr>
              <a:grpSpLocks/>
            </p:cNvGrpSpPr>
            <p:nvPr/>
          </p:nvGrpSpPr>
          <p:grpSpPr bwMode="auto">
            <a:xfrm>
              <a:off x="96" y="2114"/>
              <a:ext cx="1235" cy="210"/>
              <a:chOff x="96" y="2114"/>
              <a:chExt cx="1235" cy="210"/>
            </a:xfrm>
          </p:grpSpPr>
          <p:sp>
            <p:nvSpPr>
              <p:cNvPr id="280" name="AutoShape 49"/>
              <p:cNvSpPr>
                <a:spLocks noChangeArrowheads="1"/>
              </p:cNvSpPr>
              <p:nvPr/>
            </p:nvSpPr>
            <p:spPr bwMode="auto">
              <a:xfrm>
                <a:off x="96" y="2114"/>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81" name="Text Box 50"/>
              <p:cNvSpPr txBox="1">
                <a:spLocks noChangeArrowheads="1"/>
              </p:cNvSpPr>
              <p:nvPr/>
            </p:nvSpPr>
            <p:spPr bwMode="auto">
              <a:xfrm>
                <a:off x="96" y="2114"/>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javax.print</a:t>
                </a:r>
              </a:p>
            </p:txBody>
          </p:sp>
        </p:grpSp>
        <p:grpSp>
          <p:nvGrpSpPr>
            <p:cNvPr id="226" name="Group 51"/>
            <p:cNvGrpSpPr>
              <a:grpSpLocks/>
            </p:cNvGrpSpPr>
            <p:nvPr/>
          </p:nvGrpSpPr>
          <p:grpSpPr bwMode="auto">
            <a:xfrm>
              <a:off x="1332" y="1903"/>
              <a:ext cx="4331" cy="210"/>
              <a:chOff x="1332" y="1903"/>
              <a:chExt cx="4331" cy="210"/>
            </a:xfrm>
          </p:grpSpPr>
          <p:sp>
            <p:nvSpPr>
              <p:cNvPr id="278" name="AutoShape 52"/>
              <p:cNvSpPr>
                <a:spLocks noChangeArrowheads="1"/>
              </p:cNvSpPr>
              <p:nvPr/>
            </p:nvSpPr>
            <p:spPr bwMode="auto">
              <a:xfrm>
                <a:off x="1332" y="1903"/>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79" name="Text Box 53"/>
              <p:cNvSpPr txBox="1">
                <a:spLocks noChangeArrowheads="1"/>
              </p:cNvSpPr>
              <p:nvPr/>
            </p:nvSpPr>
            <p:spPr bwMode="auto">
              <a:xfrm>
                <a:off x="1332" y="1903"/>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les connexions et la gestion réseau</a:t>
                </a:r>
              </a:p>
            </p:txBody>
          </p:sp>
        </p:grpSp>
        <p:grpSp>
          <p:nvGrpSpPr>
            <p:cNvPr id="227" name="Group 54"/>
            <p:cNvGrpSpPr>
              <a:grpSpLocks/>
            </p:cNvGrpSpPr>
            <p:nvPr/>
          </p:nvGrpSpPr>
          <p:grpSpPr bwMode="auto">
            <a:xfrm>
              <a:off x="96" y="1903"/>
              <a:ext cx="1235" cy="210"/>
              <a:chOff x="96" y="1903"/>
              <a:chExt cx="1235" cy="210"/>
            </a:xfrm>
          </p:grpSpPr>
          <p:sp>
            <p:nvSpPr>
              <p:cNvPr id="276" name="AutoShape 55"/>
              <p:cNvSpPr>
                <a:spLocks noChangeArrowheads="1"/>
              </p:cNvSpPr>
              <p:nvPr/>
            </p:nvSpPr>
            <p:spPr bwMode="auto">
              <a:xfrm>
                <a:off x="96" y="1903"/>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77" name="Text Box 56"/>
              <p:cNvSpPr txBox="1">
                <a:spLocks noChangeArrowheads="1"/>
              </p:cNvSpPr>
              <p:nvPr/>
            </p:nvSpPr>
            <p:spPr bwMode="auto">
              <a:xfrm>
                <a:off x="96" y="1903"/>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javax.net</a:t>
                </a:r>
              </a:p>
            </p:txBody>
          </p:sp>
        </p:grpSp>
        <p:grpSp>
          <p:nvGrpSpPr>
            <p:cNvPr id="228" name="Group 57"/>
            <p:cNvGrpSpPr>
              <a:grpSpLocks/>
            </p:cNvGrpSpPr>
            <p:nvPr/>
          </p:nvGrpSpPr>
          <p:grpSpPr bwMode="auto">
            <a:xfrm>
              <a:off x="1332" y="1692"/>
              <a:ext cx="4331" cy="210"/>
              <a:chOff x="1332" y="1692"/>
              <a:chExt cx="4331" cy="210"/>
            </a:xfrm>
          </p:grpSpPr>
          <p:sp>
            <p:nvSpPr>
              <p:cNvPr id="274" name="AutoShape 58"/>
              <p:cNvSpPr>
                <a:spLocks noChangeArrowheads="1"/>
              </p:cNvSpPr>
              <p:nvPr/>
            </p:nvSpPr>
            <p:spPr bwMode="auto">
              <a:xfrm>
                <a:off x="1332" y="1692"/>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75" name="Text Box 59"/>
              <p:cNvSpPr txBox="1">
                <a:spLocks noChangeArrowheads="1"/>
              </p:cNvSpPr>
              <p:nvPr/>
            </p:nvSpPr>
            <p:spPr bwMode="auto">
              <a:xfrm>
                <a:off x="1332" y="1692"/>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 gestion de la Java Naming and Directory Interface (JNDI)</a:t>
                </a:r>
              </a:p>
            </p:txBody>
          </p:sp>
        </p:grpSp>
        <p:grpSp>
          <p:nvGrpSpPr>
            <p:cNvPr id="229" name="Group 60"/>
            <p:cNvGrpSpPr>
              <a:grpSpLocks/>
            </p:cNvGrpSpPr>
            <p:nvPr/>
          </p:nvGrpSpPr>
          <p:grpSpPr bwMode="auto">
            <a:xfrm>
              <a:off x="96" y="1692"/>
              <a:ext cx="1235" cy="210"/>
              <a:chOff x="96" y="1692"/>
              <a:chExt cx="1235" cy="210"/>
            </a:xfrm>
          </p:grpSpPr>
          <p:sp>
            <p:nvSpPr>
              <p:cNvPr id="272" name="AutoShape 61"/>
              <p:cNvSpPr>
                <a:spLocks noChangeArrowheads="1"/>
              </p:cNvSpPr>
              <p:nvPr/>
            </p:nvSpPr>
            <p:spPr bwMode="auto">
              <a:xfrm>
                <a:off x="96" y="1692"/>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73" name="Text Box 62"/>
              <p:cNvSpPr txBox="1">
                <a:spLocks noChangeArrowheads="1"/>
              </p:cNvSpPr>
              <p:nvPr/>
            </p:nvSpPr>
            <p:spPr bwMode="auto">
              <a:xfrm>
                <a:off x="96" y="1692"/>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javax.naming</a:t>
                </a:r>
              </a:p>
            </p:txBody>
          </p:sp>
        </p:grpSp>
        <p:grpSp>
          <p:nvGrpSpPr>
            <p:cNvPr id="230" name="Group 63"/>
            <p:cNvGrpSpPr>
              <a:grpSpLocks/>
            </p:cNvGrpSpPr>
            <p:nvPr/>
          </p:nvGrpSpPr>
          <p:grpSpPr bwMode="auto">
            <a:xfrm>
              <a:off x="1332" y="1481"/>
              <a:ext cx="4331" cy="210"/>
              <a:chOff x="1332" y="1481"/>
              <a:chExt cx="4331" cy="210"/>
            </a:xfrm>
          </p:grpSpPr>
          <p:sp>
            <p:nvSpPr>
              <p:cNvPr id="270" name="AutoShape 64"/>
              <p:cNvSpPr>
                <a:spLocks noChangeArrowheads="1"/>
              </p:cNvSpPr>
              <p:nvPr/>
            </p:nvSpPr>
            <p:spPr bwMode="auto">
              <a:xfrm>
                <a:off x="1332" y="1481"/>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71" name="Text Box 65"/>
              <p:cNvSpPr txBox="1">
                <a:spLocks noChangeArrowheads="1"/>
              </p:cNvSpPr>
              <p:nvPr/>
            </p:nvSpPr>
            <p:spPr bwMode="auto">
              <a:xfrm>
                <a:off x="1332" y="1481"/>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la gestion des IO liées aux images</a:t>
                </a:r>
              </a:p>
            </p:txBody>
          </p:sp>
        </p:grpSp>
        <p:grpSp>
          <p:nvGrpSpPr>
            <p:cNvPr id="231" name="Group 66"/>
            <p:cNvGrpSpPr>
              <a:grpSpLocks/>
            </p:cNvGrpSpPr>
            <p:nvPr/>
          </p:nvGrpSpPr>
          <p:grpSpPr bwMode="auto">
            <a:xfrm>
              <a:off x="96" y="1481"/>
              <a:ext cx="1235" cy="210"/>
              <a:chOff x="96" y="1481"/>
              <a:chExt cx="1235" cy="210"/>
            </a:xfrm>
          </p:grpSpPr>
          <p:sp>
            <p:nvSpPr>
              <p:cNvPr id="268" name="AutoShape 67"/>
              <p:cNvSpPr>
                <a:spLocks noChangeArrowheads="1"/>
              </p:cNvSpPr>
              <p:nvPr/>
            </p:nvSpPr>
            <p:spPr bwMode="auto">
              <a:xfrm>
                <a:off x="96" y="1481"/>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69" name="Text Box 68"/>
              <p:cNvSpPr txBox="1">
                <a:spLocks noChangeArrowheads="1"/>
              </p:cNvSpPr>
              <p:nvPr/>
            </p:nvSpPr>
            <p:spPr bwMode="auto">
              <a:xfrm>
                <a:off x="96" y="1481"/>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javax.imageio</a:t>
                </a:r>
              </a:p>
            </p:txBody>
          </p:sp>
        </p:grpSp>
        <p:grpSp>
          <p:nvGrpSpPr>
            <p:cNvPr id="232" name="Group 69"/>
            <p:cNvGrpSpPr>
              <a:grpSpLocks/>
            </p:cNvGrpSpPr>
            <p:nvPr/>
          </p:nvGrpSpPr>
          <p:grpSpPr bwMode="auto">
            <a:xfrm>
              <a:off x="1332" y="1270"/>
              <a:ext cx="4331" cy="210"/>
              <a:chOff x="1332" y="1270"/>
              <a:chExt cx="4331" cy="210"/>
            </a:xfrm>
          </p:grpSpPr>
          <p:sp>
            <p:nvSpPr>
              <p:cNvPr id="266" name="AutoShape 70"/>
              <p:cNvSpPr>
                <a:spLocks noChangeArrowheads="1"/>
              </p:cNvSpPr>
              <p:nvPr/>
            </p:nvSpPr>
            <p:spPr bwMode="auto">
              <a:xfrm>
                <a:off x="1332" y="1270"/>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67" name="Text Box 71"/>
              <p:cNvSpPr txBox="1">
                <a:spLocks noChangeArrowheads="1"/>
              </p:cNvSpPr>
              <p:nvPr/>
            </p:nvSpPr>
            <p:spPr bwMode="auto">
              <a:xfrm>
                <a:off x="1332" y="1270"/>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Pour les opérations liées à la cryptographie</a:t>
                </a:r>
              </a:p>
            </p:txBody>
          </p:sp>
        </p:grpSp>
        <p:grpSp>
          <p:nvGrpSpPr>
            <p:cNvPr id="233" name="Group 72"/>
            <p:cNvGrpSpPr>
              <a:grpSpLocks/>
            </p:cNvGrpSpPr>
            <p:nvPr/>
          </p:nvGrpSpPr>
          <p:grpSpPr bwMode="auto">
            <a:xfrm>
              <a:off x="96" y="1270"/>
              <a:ext cx="1235" cy="210"/>
              <a:chOff x="96" y="1270"/>
              <a:chExt cx="1235" cy="210"/>
            </a:xfrm>
          </p:grpSpPr>
          <p:sp>
            <p:nvSpPr>
              <p:cNvPr id="264" name="AutoShape 73"/>
              <p:cNvSpPr>
                <a:spLocks noChangeArrowheads="1"/>
              </p:cNvSpPr>
              <p:nvPr/>
            </p:nvSpPr>
            <p:spPr bwMode="auto">
              <a:xfrm>
                <a:off x="96" y="1270"/>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65" name="Text Box 74"/>
              <p:cNvSpPr txBox="1">
                <a:spLocks noChangeArrowheads="1"/>
              </p:cNvSpPr>
              <p:nvPr/>
            </p:nvSpPr>
            <p:spPr bwMode="auto">
              <a:xfrm>
                <a:off x="96" y="1270"/>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javax.crypto</a:t>
                </a:r>
              </a:p>
            </p:txBody>
          </p:sp>
        </p:grpSp>
        <p:grpSp>
          <p:nvGrpSpPr>
            <p:cNvPr id="234" name="Group 75"/>
            <p:cNvGrpSpPr>
              <a:grpSpLocks/>
            </p:cNvGrpSpPr>
            <p:nvPr/>
          </p:nvGrpSpPr>
          <p:grpSpPr bwMode="auto">
            <a:xfrm>
              <a:off x="1332" y="1059"/>
              <a:ext cx="4331" cy="210"/>
              <a:chOff x="1332" y="1059"/>
              <a:chExt cx="4331" cy="210"/>
            </a:xfrm>
          </p:grpSpPr>
          <p:sp>
            <p:nvSpPr>
              <p:cNvPr id="262" name="AutoShape 76"/>
              <p:cNvSpPr>
                <a:spLocks noChangeArrowheads="1"/>
              </p:cNvSpPr>
              <p:nvPr/>
            </p:nvSpPr>
            <p:spPr bwMode="auto">
              <a:xfrm>
                <a:off x="1332" y="1059"/>
                <a:ext cx="4332"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63" name="Text Box 77"/>
              <p:cNvSpPr txBox="1">
                <a:spLocks noChangeArrowheads="1"/>
              </p:cNvSpPr>
              <p:nvPr/>
            </p:nvSpPr>
            <p:spPr bwMode="auto">
              <a:xfrm>
                <a:off x="1332" y="1059"/>
                <a:ext cx="4332"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Définit un contrat entre l’U.I. et une technologie d’assistance</a:t>
                </a:r>
              </a:p>
            </p:txBody>
          </p:sp>
        </p:grpSp>
        <p:grpSp>
          <p:nvGrpSpPr>
            <p:cNvPr id="235" name="Group 78"/>
            <p:cNvGrpSpPr>
              <a:grpSpLocks/>
            </p:cNvGrpSpPr>
            <p:nvPr/>
          </p:nvGrpSpPr>
          <p:grpSpPr bwMode="auto">
            <a:xfrm>
              <a:off x="96" y="1059"/>
              <a:ext cx="1235" cy="210"/>
              <a:chOff x="96" y="1059"/>
              <a:chExt cx="1235" cy="210"/>
            </a:xfrm>
          </p:grpSpPr>
          <p:sp>
            <p:nvSpPr>
              <p:cNvPr id="260" name="AutoShape 79"/>
              <p:cNvSpPr>
                <a:spLocks noChangeArrowheads="1"/>
              </p:cNvSpPr>
              <p:nvPr/>
            </p:nvSpPr>
            <p:spPr bwMode="auto">
              <a:xfrm>
                <a:off x="96" y="1059"/>
                <a:ext cx="1236" cy="211"/>
              </a:xfrm>
              <a:prstGeom prst="roundRect">
                <a:avLst>
                  <a:gd name="adj" fmla="val 47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61" name="Text Box 80"/>
              <p:cNvSpPr txBox="1">
                <a:spLocks noChangeArrowheads="1"/>
              </p:cNvSpPr>
              <p:nvPr/>
            </p:nvSpPr>
            <p:spPr bwMode="auto">
              <a:xfrm>
                <a:off x="96" y="1059"/>
                <a:ext cx="1236"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00"/>
                  </a:spcBef>
                  <a:buClr>
                    <a:srgbClr val="009BCC"/>
                  </a:buClr>
                  <a:buSzPct val="100000"/>
                  <a:buFont typeface="Symbol" panose="05050102010706020507" pitchFamily="18" charset="2"/>
                  <a:buNone/>
                </a:pPr>
                <a:r>
                  <a:rPr lang="en-GB" altLang="fr-FR" sz="1600" b="1">
                    <a:solidFill>
                      <a:srgbClr val="004182"/>
                    </a:solidFill>
                    <a:latin typeface="Arial" panose="020B0604020202020204" pitchFamily="34" charset="0"/>
                  </a:rPr>
                  <a:t>javax.accessibility</a:t>
                </a:r>
              </a:p>
            </p:txBody>
          </p:sp>
        </p:grpSp>
        <p:grpSp>
          <p:nvGrpSpPr>
            <p:cNvPr id="236" name="Group 81"/>
            <p:cNvGrpSpPr>
              <a:grpSpLocks/>
            </p:cNvGrpSpPr>
            <p:nvPr/>
          </p:nvGrpSpPr>
          <p:grpSpPr bwMode="auto">
            <a:xfrm>
              <a:off x="1332" y="829"/>
              <a:ext cx="4331" cy="229"/>
              <a:chOff x="1332" y="829"/>
              <a:chExt cx="4331" cy="229"/>
            </a:xfrm>
          </p:grpSpPr>
          <p:sp>
            <p:nvSpPr>
              <p:cNvPr id="258" name="AutoShape 82"/>
              <p:cNvSpPr>
                <a:spLocks noChangeArrowheads="1"/>
              </p:cNvSpPr>
              <p:nvPr/>
            </p:nvSpPr>
            <p:spPr bwMode="auto">
              <a:xfrm>
                <a:off x="1332" y="829"/>
                <a:ext cx="4332" cy="230"/>
              </a:xfrm>
              <a:prstGeom prst="roundRect">
                <a:avLst>
                  <a:gd name="adj" fmla="val 431"/>
                </a:avLst>
              </a:prstGeom>
              <a:solidFill>
                <a:srgbClr val="009B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59" name="Text Box 83"/>
              <p:cNvSpPr txBox="1">
                <a:spLocks noChangeArrowheads="1"/>
              </p:cNvSpPr>
              <p:nvPr/>
            </p:nvSpPr>
            <p:spPr bwMode="auto">
              <a:xfrm>
                <a:off x="1332" y="829"/>
                <a:ext cx="4332"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75"/>
                  </a:spcBef>
                  <a:buClr>
                    <a:srgbClr val="009BCC"/>
                  </a:buClr>
                  <a:buSzPct val="100000"/>
                  <a:buFont typeface="Symbol" panose="05050102010706020507" pitchFamily="18" charset="2"/>
                  <a:buNone/>
                </a:pPr>
                <a:r>
                  <a:rPr lang="en-GB" altLang="fr-FR" sz="1800" b="1">
                    <a:solidFill>
                      <a:srgbClr val="FFFFFF"/>
                    </a:solidFill>
                    <a:latin typeface="Arial" panose="020B0604020202020204" pitchFamily="34" charset="0"/>
                  </a:rPr>
                  <a:t>Description</a:t>
                </a:r>
              </a:p>
            </p:txBody>
          </p:sp>
        </p:grpSp>
        <p:grpSp>
          <p:nvGrpSpPr>
            <p:cNvPr id="237" name="Group 84"/>
            <p:cNvGrpSpPr>
              <a:grpSpLocks/>
            </p:cNvGrpSpPr>
            <p:nvPr/>
          </p:nvGrpSpPr>
          <p:grpSpPr bwMode="auto">
            <a:xfrm>
              <a:off x="96" y="829"/>
              <a:ext cx="1235" cy="229"/>
              <a:chOff x="96" y="829"/>
              <a:chExt cx="1235" cy="229"/>
            </a:xfrm>
          </p:grpSpPr>
          <p:sp>
            <p:nvSpPr>
              <p:cNvPr id="256" name="AutoShape 85"/>
              <p:cNvSpPr>
                <a:spLocks noChangeArrowheads="1"/>
              </p:cNvSpPr>
              <p:nvPr/>
            </p:nvSpPr>
            <p:spPr bwMode="auto">
              <a:xfrm>
                <a:off x="96" y="829"/>
                <a:ext cx="1236" cy="230"/>
              </a:xfrm>
              <a:prstGeom prst="roundRect">
                <a:avLst>
                  <a:gd name="adj" fmla="val 431"/>
                </a:avLst>
              </a:prstGeom>
              <a:solidFill>
                <a:srgbClr val="009BCC"/>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defRPr sz="2400">
                    <a:solidFill>
                      <a:schemeClr val="bg1"/>
                    </a:solidFill>
                    <a:latin typeface="Times New Roman" panose="02020603050405020304" pitchFamily="18" charset="0"/>
                  </a:defRPr>
                </a:lvl1pPr>
                <a:lvl2pPr marL="742950" indent="-285750">
                  <a:defRPr sz="2400">
                    <a:solidFill>
                      <a:schemeClr val="bg1"/>
                    </a:solidFill>
                    <a:latin typeface="Times New Roman" panose="02020603050405020304" pitchFamily="18" charset="0"/>
                  </a:defRPr>
                </a:lvl2pPr>
                <a:lvl3pPr marL="1143000" indent="-228600">
                  <a:defRPr sz="2400">
                    <a:solidFill>
                      <a:schemeClr val="bg1"/>
                    </a:solidFill>
                    <a:latin typeface="Times New Roman" panose="02020603050405020304" pitchFamily="18" charset="0"/>
                  </a:defRPr>
                </a:lvl3pPr>
                <a:lvl4pPr marL="1600200" indent="-228600">
                  <a:defRPr sz="2400">
                    <a:solidFill>
                      <a:schemeClr val="bg1"/>
                    </a:solidFill>
                    <a:latin typeface="Times New Roman" panose="02020603050405020304" pitchFamily="18" charset="0"/>
                  </a:defRPr>
                </a:lvl4pPr>
                <a:lvl5pPr marL="2057400" indent="-228600">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defRPr sz="2400">
                    <a:solidFill>
                      <a:schemeClr val="bg1"/>
                    </a:solidFill>
                    <a:latin typeface="Times New Roman" panose="02020603050405020304" pitchFamily="18" charset="0"/>
                  </a:defRPr>
                </a:lvl9pPr>
              </a:lstStyle>
              <a:p>
                <a:endParaRPr lang="fr-FR" altLang="fr-FR"/>
              </a:p>
            </p:txBody>
          </p:sp>
          <p:sp>
            <p:nvSpPr>
              <p:cNvPr id="257" name="Text Box 86"/>
              <p:cNvSpPr txBox="1">
                <a:spLocks noChangeArrowheads="1"/>
              </p:cNvSpPr>
              <p:nvPr/>
            </p:nvSpPr>
            <p:spPr bwMode="auto">
              <a:xfrm>
                <a:off x="96" y="829"/>
                <a:ext cx="123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1pPr>
                <a:lvl2pPr marL="742950" indent="-28575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2pPr>
                <a:lvl3pPr marL="11430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3pPr>
                <a:lvl4pPr marL="16002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4pPr>
                <a:lvl5pPr marL="2057400" indent="-228600">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5pPr>
                <a:lvl6pPr marL="25146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6pPr>
                <a:lvl7pPr marL="29718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7pPr>
                <a:lvl8pPr marL="34290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8pPr>
                <a:lvl9pPr marL="3886200" indent="-228600" eaLnBrk="0" fontAlgn="base" hangingPunct="0">
                  <a:spcBef>
                    <a:spcPct val="0"/>
                  </a:spcBef>
                  <a:spcAft>
                    <a:spcPct val="0"/>
                  </a:spcAft>
                  <a:tabLst>
                    <a:tab pos="717550" algn="l"/>
                    <a:tab pos="1631950" algn="l"/>
                    <a:tab pos="2546350" algn="l"/>
                    <a:tab pos="3460750" algn="l"/>
                    <a:tab pos="4375150" algn="l"/>
                    <a:tab pos="5289550" algn="l"/>
                    <a:tab pos="6203950" algn="l"/>
                    <a:tab pos="7118350" algn="l"/>
                    <a:tab pos="8032750" algn="l"/>
                    <a:tab pos="8947150" algn="l"/>
                    <a:tab pos="9861550" algn="l"/>
                  </a:tabLst>
                  <a:defRPr sz="2400">
                    <a:solidFill>
                      <a:schemeClr val="bg1"/>
                    </a:solidFill>
                    <a:latin typeface="Times New Roman" panose="02020603050405020304" pitchFamily="18" charset="0"/>
                  </a:defRPr>
                </a:lvl9pPr>
              </a:lstStyle>
              <a:p>
                <a:pPr>
                  <a:lnSpc>
                    <a:spcPct val="93000"/>
                  </a:lnSpc>
                  <a:spcBef>
                    <a:spcPts val="675"/>
                  </a:spcBef>
                  <a:buClr>
                    <a:srgbClr val="009BCC"/>
                  </a:buClr>
                  <a:buSzPct val="100000"/>
                  <a:buFont typeface="Symbol" panose="05050102010706020507" pitchFamily="18" charset="2"/>
                  <a:buNone/>
                </a:pPr>
                <a:r>
                  <a:rPr lang="en-GB" altLang="fr-FR" sz="1800" b="1">
                    <a:solidFill>
                      <a:srgbClr val="FFFFFF"/>
                    </a:solidFill>
                    <a:latin typeface="Arial" panose="020B0604020202020204" pitchFamily="34" charset="0"/>
                  </a:rPr>
                  <a:t>Package</a:t>
                </a:r>
              </a:p>
            </p:txBody>
          </p:sp>
        </p:grpSp>
        <p:sp>
          <p:nvSpPr>
            <p:cNvPr id="238" name="Line 87"/>
            <p:cNvSpPr>
              <a:spLocks noChangeShapeType="1"/>
            </p:cNvSpPr>
            <p:nvPr/>
          </p:nvSpPr>
          <p:spPr bwMode="auto">
            <a:xfrm>
              <a:off x="96" y="829"/>
              <a:ext cx="5568" cy="1"/>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39" name="Line 88"/>
            <p:cNvSpPr>
              <a:spLocks noChangeShapeType="1"/>
            </p:cNvSpPr>
            <p:nvPr/>
          </p:nvSpPr>
          <p:spPr bwMode="auto">
            <a:xfrm>
              <a:off x="96" y="1059"/>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0" name="Line 89"/>
            <p:cNvSpPr>
              <a:spLocks noChangeShapeType="1"/>
            </p:cNvSpPr>
            <p:nvPr/>
          </p:nvSpPr>
          <p:spPr bwMode="auto">
            <a:xfrm>
              <a:off x="96" y="1270"/>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1" name="Line 90"/>
            <p:cNvSpPr>
              <a:spLocks noChangeShapeType="1"/>
            </p:cNvSpPr>
            <p:nvPr/>
          </p:nvSpPr>
          <p:spPr bwMode="auto">
            <a:xfrm>
              <a:off x="96" y="1481"/>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2" name="Line 91"/>
            <p:cNvSpPr>
              <a:spLocks noChangeShapeType="1"/>
            </p:cNvSpPr>
            <p:nvPr/>
          </p:nvSpPr>
          <p:spPr bwMode="auto">
            <a:xfrm>
              <a:off x="96" y="1692"/>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3" name="Line 92"/>
            <p:cNvSpPr>
              <a:spLocks noChangeShapeType="1"/>
            </p:cNvSpPr>
            <p:nvPr/>
          </p:nvSpPr>
          <p:spPr bwMode="auto">
            <a:xfrm>
              <a:off x="96" y="1903"/>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4" name="Line 93"/>
            <p:cNvSpPr>
              <a:spLocks noChangeShapeType="1"/>
            </p:cNvSpPr>
            <p:nvPr/>
          </p:nvSpPr>
          <p:spPr bwMode="auto">
            <a:xfrm>
              <a:off x="96" y="2114"/>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5" name="Line 94"/>
            <p:cNvSpPr>
              <a:spLocks noChangeShapeType="1"/>
            </p:cNvSpPr>
            <p:nvPr/>
          </p:nvSpPr>
          <p:spPr bwMode="auto">
            <a:xfrm>
              <a:off x="96" y="2325"/>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6" name="Line 95"/>
            <p:cNvSpPr>
              <a:spLocks noChangeShapeType="1"/>
            </p:cNvSpPr>
            <p:nvPr/>
          </p:nvSpPr>
          <p:spPr bwMode="auto">
            <a:xfrm flipV="1">
              <a:off x="96" y="2535"/>
              <a:ext cx="5632"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7" name="Line 96"/>
            <p:cNvSpPr>
              <a:spLocks noChangeShapeType="1"/>
            </p:cNvSpPr>
            <p:nvPr/>
          </p:nvSpPr>
          <p:spPr bwMode="auto">
            <a:xfrm>
              <a:off x="96" y="2747"/>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8" name="Line 97"/>
            <p:cNvSpPr>
              <a:spLocks noChangeShapeType="1"/>
            </p:cNvSpPr>
            <p:nvPr/>
          </p:nvSpPr>
          <p:spPr bwMode="auto">
            <a:xfrm>
              <a:off x="96" y="2958"/>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49" name="Line 98"/>
            <p:cNvSpPr>
              <a:spLocks noChangeShapeType="1"/>
            </p:cNvSpPr>
            <p:nvPr/>
          </p:nvSpPr>
          <p:spPr bwMode="auto">
            <a:xfrm>
              <a:off x="96" y="3169"/>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0" name="Line 99"/>
            <p:cNvSpPr>
              <a:spLocks noChangeShapeType="1"/>
            </p:cNvSpPr>
            <p:nvPr/>
          </p:nvSpPr>
          <p:spPr bwMode="auto">
            <a:xfrm>
              <a:off x="96" y="3380"/>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1" name="Line 100"/>
            <p:cNvSpPr>
              <a:spLocks noChangeShapeType="1"/>
            </p:cNvSpPr>
            <p:nvPr/>
          </p:nvSpPr>
          <p:spPr bwMode="auto">
            <a:xfrm>
              <a:off x="96" y="3591"/>
              <a:ext cx="5568" cy="1"/>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2" name="Line 101"/>
            <p:cNvSpPr>
              <a:spLocks noChangeShapeType="1"/>
            </p:cNvSpPr>
            <p:nvPr/>
          </p:nvSpPr>
          <p:spPr bwMode="auto">
            <a:xfrm>
              <a:off x="96" y="3802"/>
              <a:ext cx="5568" cy="1"/>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3" name="Line 102"/>
            <p:cNvSpPr>
              <a:spLocks noChangeShapeType="1"/>
            </p:cNvSpPr>
            <p:nvPr/>
          </p:nvSpPr>
          <p:spPr bwMode="auto">
            <a:xfrm>
              <a:off x="96" y="829"/>
              <a:ext cx="1" cy="2973"/>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4" name="Line 103"/>
            <p:cNvSpPr>
              <a:spLocks noChangeShapeType="1"/>
            </p:cNvSpPr>
            <p:nvPr/>
          </p:nvSpPr>
          <p:spPr bwMode="auto">
            <a:xfrm>
              <a:off x="1332" y="829"/>
              <a:ext cx="1" cy="2973"/>
            </a:xfrm>
            <a:prstGeom prst="line">
              <a:avLst/>
            </a:prstGeom>
            <a:noFill/>
            <a:ln w="1260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sp>
          <p:nvSpPr>
            <p:cNvPr id="255" name="Line 104"/>
            <p:cNvSpPr>
              <a:spLocks noChangeShapeType="1"/>
            </p:cNvSpPr>
            <p:nvPr/>
          </p:nvSpPr>
          <p:spPr bwMode="auto">
            <a:xfrm>
              <a:off x="5664" y="829"/>
              <a:ext cx="1" cy="2973"/>
            </a:xfrm>
            <a:prstGeom prst="line">
              <a:avLst/>
            </a:prstGeom>
            <a:noFill/>
            <a:ln w="28440">
              <a:solidFill>
                <a:srgbClr val="004182"/>
              </a:solidFill>
              <a:round/>
              <a:headEnd/>
              <a:tailEnd/>
            </a:ln>
            <a:extLst>
              <a:ext uri="{909E8E84-426E-40DD-AFC4-6F175D3DCCD1}">
                <a14:hiddenFill xmlns:a14="http://schemas.microsoft.com/office/drawing/2010/main">
                  <a:noFill/>
                </a14:hiddenFill>
              </a:ext>
            </a:extLst>
          </p:spPr>
          <p:txBody>
            <a:bodyPr/>
            <a:lstStyle/>
            <a:p>
              <a:endParaRPr lang="fr-FR"/>
            </a:p>
          </p:txBody>
        </p:sp>
      </p:grpSp>
    </p:spTree>
    <p:extLst>
      <p:ext uri="{BB962C8B-B14F-4D97-AF65-F5344CB8AC3E}">
        <p14:creationId xmlns:p14="http://schemas.microsoft.com/office/powerpoint/2010/main" val="301841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a:t>Quelles applications utilisent Java ?</a:t>
            </a:r>
          </a:p>
        </p:txBody>
      </p:sp>
      <p:sp>
        <p:nvSpPr>
          <p:cNvPr id="3" name="Espace réservé du contenu 2"/>
          <p:cNvSpPr>
            <a:spLocks noGrp="1"/>
          </p:cNvSpPr>
          <p:nvPr>
            <p:ph idx="1"/>
          </p:nvPr>
        </p:nvSpPr>
        <p:spPr/>
        <p:txBody>
          <a:bodyPr/>
          <a:lstStyle/>
          <a:p>
            <a:pPr algn="just">
              <a:lnSpc>
                <a:spcPct val="200000"/>
              </a:lnSpc>
            </a:pPr>
            <a:r>
              <a:rPr lang="fr-FR" dirty="0"/>
              <a:t>Java est largement utilisé dans le développement de logiciels, le développement </a:t>
            </a:r>
            <a:r>
              <a:rPr lang="fr-FR" b="1" dirty="0"/>
              <a:t>back-end</a:t>
            </a:r>
            <a:r>
              <a:rPr lang="fr-FR" dirty="0"/>
              <a:t>, ainsi que dans les technologies modernes telles que l'intelligence artificielle </a:t>
            </a:r>
            <a:r>
              <a:rPr lang="fr-FR" b="1" dirty="0"/>
              <a:t>(IA)</a:t>
            </a:r>
            <a:r>
              <a:rPr lang="fr-FR" dirty="0"/>
              <a:t>, le </a:t>
            </a:r>
            <a:r>
              <a:rPr lang="fr-FR" b="1" dirty="0" err="1"/>
              <a:t>big</a:t>
            </a:r>
            <a:r>
              <a:rPr lang="fr-FR" b="1" dirty="0"/>
              <a:t> data</a:t>
            </a:r>
            <a:r>
              <a:rPr lang="fr-FR" dirty="0"/>
              <a:t>, </a:t>
            </a:r>
            <a:r>
              <a:rPr lang="fr-FR" b="1" dirty="0"/>
              <a:t>l'Internet des objets </a:t>
            </a:r>
            <a:r>
              <a:rPr lang="fr-FR" dirty="0"/>
              <a:t>et la </a:t>
            </a:r>
            <a:r>
              <a:rPr lang="fr-FR" b="1" dirty="0" err="1"/>
              <a:t>blockchain</a:t>
            </a:r>
            <a:endParaRPr lang="fr-FR" b="1" dirty="0"/>
          </a:p>
        </p:txBody>
      </p:sp>
    </p:spTree>
    <p:extLst>
      <p:ext uri="{BB962C8B-B14F-4D97-AF65-F5344CB8AC3E}">
        <p14:creationId xmlns:p14="http://schemas.microsoft.com/office/powerpoint/2010/main" val="3684766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pPr algn="ctr"/>
            <a:r>
              <a:rPr lang="fr-FR" dirty="0" smtClean="0"/>
              <a:t>Technologies actuelles</a:t>
            </a:r>
            <a:endParaRPr lang="fr-FR" dirty="0"/>
          </a:p>
        </p:txBody>
      </p:sp>
      <p:pic>
        <p:nvPicPr>
          <p:cNvPr id="5" name="Espace réservé du contenu 4"/>
          <p:cNvPicPr>
            <a:picLocks noGrp="1" noChangeAspect="1"/>
          </p:cNvPicPr>
          <p:nvPr>
            <p:ph idx="1"/>
          </p:nvPr>
        </p:nvPicPr>
        <p:blipFill>
          <a:blip r:embed="rId2"/>
          <a:stretch>
            <a:fillRect/>
          </a:stretch>
        </p:blipFill>
        <p:spPr>
          <a:xfrm>
            <a:off x="4598633" y="1047566"/>
            <a:ext cx="6090082" cy="4110361"/>
          </a:xfrm>
          <a:prstGeom prst="rect">
            <a:avLst/>
          </a:prstGeom>
        </p:spPr>
      </p:pic>
    </p:spTree>
    <p:extLst>
      <p:ext uri="{BB962C8B-B14F-4D97-AF65-F5344CB8AC3E}">
        <p14:creationId xmlns:p14="http://schemas.microsoft.com/office/powerpoint/2010/main" val="3005736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C’est quoi JEE?</a:t>
            </a:r>
            <a:endParaRPr lang="fr-FR" dirty="0"/>
          </a:p>
        </p:txBody>
      </p:sp>
      <p:pic>
        <p:nvPicPr>
          <p:cNvPr id="4" name="Espace réservé du contenu 3"/>
          <p:cNvPicPr>
            <a:picLocks noGrp="1" noChangeAspect="1"/>
          </p:cNvPicPr>
          <p:nvPr>
            <p:ph idx="1"/>
          </p:nvPr>
        </p:nvPicPr>
        <p:blipFill>
          <a:blip r:embed="rId2"/>
          <a:stretch>
            <a:fillRect/>
          </a:stretch>
        </p:blipFill>
        <p:spPr>
          <a:xfrm>
            <a:off x="3824350" y="1759865"/>
            <a:ext cx="7315200" cy="3329126"/>
          </a:xfrm>
          <a:prstGeom prst="rect">
            <a:avLst/>
          </a:prstGeom>
        </p:spPr>
      </p:pic>
    </p:spTree>
    <p:extLst>
      <p:ext uri="{BB962C8B-B14F-4D97-AF65-F5344CB8AC3E}">
        <p14:creationId xmlns:p14="http://schemas.microsoft.com/office/powerpoint/2010/main" val="19860174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Les spécifications JEE</a:t>
            </a:r>
            <a:endParaRPr lang="fr-FR" dirty="0"/>
          </a:p>
        </p:txBody>
      </p:sp>
      <p:pic>
        <p:nvPicPr>
          <p:cNvPr id="4" name="Espace réservé du contenu 3"/>
          <p:cNvPicPr>
            <a:picLocks noGrp="1" noChangeAspect="1"/>
          </p:cNvPicPr>
          <p:nvPr>
            <p:ph idx="1"/>
          </p:nvPr>
        </p:nvPicPr>
        <p:blipFill>
          <a:blip r:embed="rId2"/>
          <a:stretch>
            <a:fillRect/>
          </a:stretch>
        </p:blipFill>
        <p:spPr>
          <a:xfrm>
            <a:off x="3868738" y="1663296"/>
            <a:ext cx="7315200" cy="3521882"/>
          </a:xfrm>
          <a:prstGeom prst="rect">
            <a:avLst/>
          </a:prstGeom>
        </p:spPr>
      </p:pic>
    </p:spTree>
    <p:extLst>
      <p:ext uri="{BB962C8B-B14F-4D97-AF65-F5344CB8AC3E}">
        <p14:creationId xmlns:p14="http://schemas.microsoft.com/office/powerpoint/2010/main" val="1874567887"/>
      </p:ext>
    </p:extLst>
  </p:cSld>
  <p:clrMapOvr>
    <a:masterClrMapping/>
  </p:clrMapOvr>
</p:sld>
</file>

<file path=ppt/theme/theme1.xml><?xml version="1.0" encoding="utf-8"?>
<a:theme xmlns:a="http://schemas.openxmlformats.org/drawingml/2006/main" name="Cadre">
  <a:themeElements>
    <a:clrScheme name="Fram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39D77354-939E-4A26-AE51-B3F9618B14B7}"/>
    </a:ext>
  </a:extLst>
</a:theme>
</file>

<file path=docProps/app.xml><?xml version="1.0" encoding="utf-8"?>
<Properties xmlns="http://schemas.openxmlformats.org/officeDocument/2006/extended-properties" xmlns:vt="http://schemas.openxmlformats.org/officeDocument/2006/docPropsVTypes">
  <Template>TM03457475[[fn=Cadre]]</Template>
  <TotalTime>359</TotalTime>
  <Words>620</Words>
  <Application>Microsoft Office PowerPoint</Application>
  <PresentationFormat>Grand écran</PresentationFormat>
  <Paragraphs>93</Paragraphs>
  <Slides>22</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22</vt:i4>
      </vt:variant>
    </vt:vector>
  </HeadingPairs>
  <TitlesOfParts>
    <vt:vector size="29" baseType="lpstr">
      <vt:lpstr>Arial</vt:lpstr>
      <vt:lpstr>Corbel</vt:lpstr>
      <vt:lpstr>Symbol</vt:lpstr>
      <vt:lpstr>Times New Roman</vt:lpstr>
      <vt:lpstr>Wingdings</vt:lpstr>
      <vt:lpstr>Wingdings 2</vt:lpstr>
      <vt:lpstr>Cadre</vt:lpstr>
      <vt:lpstr>JEE</vt:lpstr>
      <vt:lpstr>Les langages de programmation les plus utilisés en 2024 </vt:lpstr>
      <vt:lpstr>JSE JAVA STANDARD EDITION</vt:lpstr>
      <vt:lpstr>Exemples d’API JAVA1</vt:lpstr>
      <vt:lpstr>Exemples d’API JAVA2</vt:lpstr>
      <vt:lpstr>Quelles applications utilisent Java ?</vt:lpstr>
      <vt:lpstr>Technologies actuelles</vt:lpstr>
      <vt:lpstr>C’est quoi JEE?</vt:lpstr>
      <vt:lpstr>Les spécifications JEE</vt:lpstr>
      <vt:lpstr>JEE Past &amp; Present</vt:lpstr>
      <vt:lpstr>API JEE</vt:lpstr>
      <vt:lpstr>L’environnement d’exécution des applications JEE</vt:lpstr>
      <vt:lpstr>Serveur JEE</vt:lpstr>
      <vt:lpstr>Serveur JEE</vt:lpstr>
      <vt:lpstr>Serveur JEE</vt:lpstr>
      <vt:lpstr>Atelier 1</vt:lpstr>
      <vt:lpstr>Atelier 2</vt:lpstr>
      <vt:lpstr>Bibliothèques JAVA pour l’IA</vt:lpstr>
      <vt:lpstr>Exemple  JAVA-IA</vt:lpstr>
      <vt:lpstr>Exemple  JAVA-IA</vt:lpstr>
      <vt:lpstr>De nombreuses bibliothèques de big data sont écrites en Java </vt:lpstr>
      <vt:lpstr>Atelier 3</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JEE</dc:title>
  <dc:creator>DP AINCHOCK</dc:creator>
  <cp:lastModifiedBy>admin</cp:lastModifiedBy>
  <cp:revision>37</cp:revision>
  <dcterms:created xsi:type="dcterms:W3CDTF">2023-09-25T11:16:22Z</dcterms:created>
  <dcterms:modified xsi:type="dcterms:W3CDTF">2024-10-08T20:36:19Z</dcterms:modified>
</cp:coreProperties>
</file>