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311" r:id="rId4"/>
    <p:sldId id="312" r:id="rId5"/>
    <p:sldId id="313" r:id="rId6"/>
    <p:sldId id="314" r:id="rId7"/>
    <p:sldId id="315" r:id="rId8"/>
    <p:sldId id="316" r:id="rId9"/>
    <p:sldId id="317" r:id="rId10"/>
    <p:sldId id="282" r:id="rId11"/>
    <p:sldId id="258"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59" r:id="rId27"/>
    <p:sldId id="297" r:id="rId28"/>
    <p:sldId id="298" r:id="rId29"/>
    <p:sldId id="299" r:id="rId30"/>
    <p:sldId id="300" r:id="rId31"/>
    <p:sldId id="260" r:id="rId32"/>
    <p:sldId id="261" r:id="rId33"/>
    <p:sldId id="262" r:id="rId34"/>
    <p:sldId id="263" r:id="rId35"/>
    <p:sldId id="302" r:id="rId36"/>
    <p:sldId id="264" r:id="rId37"/>
    <p:sldId id="303" r:id="rId38"/>
    <p:sldId id="304" r:id="rId39"/>
    <p:sldId id="305" r:id="rId40"/>
    <p:sldId id="306" r:id="rId41"/>
    <p:sldId id="307" r:id="rId42"/>
    <p:sldId id="308" r:id="rId43"/>
    <p:sldId id="309" r:id="rId44"/>
    <p:sldId id="301" r:id="rId45"/>
    <p:sldId id="310" r:id="rId46"/>
    <p:sldId id="265" r:id="rId47"/>
    <p:sldId id="266" r:id="rId48"/>
    <p:sldId id="267" r:id="rId49"/>
    <p:sldId id="273" r:id="rId50"/>
    <p:sldId id="274" r:id="rId51"/>
    <p:sldId id="319" r:id="rId52"/>
    <p:sldId id="275" r:id="rId53"/>
    <p:sldId id="276" r:id="rId54"/>
    <p:sldId id="277" r:id="rId55"/>
    <p:sldId id="320" r:id="rId56"/>
    <p:sldId id="321" r:id="rId57"/>
    <p:sldId id="278" r:id="rId58"/>
    <p:sldId id="269" r:id="rId59"/>
    <p:sldId id="318" r:id="rId60"/>
    <p:sldId id="270" r:id="rId61"/>
    <p:sldId id="279" r:id="rId62"/>
    <p:sldId id="280" r:id="rId63"/>
    <p:sldId id="281" r:id="rId64"/>
    <p:sldId id="271" r:id="rId65"/>
    <p:sldId id="272"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B8B49A-39B1-47A8-88FB-B8A640FF2BA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fr-FR"/>
        </a:p>
      </dgm:t>
    </dgm:pt>
    <dgm:pt modelId="{B0D76EEF-86A0-4AB9-AC45-A6BDACB322EC}">
      <dgm:prSet phldrT="[Texte]" custT="1"/>
      <dgm:spPr/>
      <dgm:t>
        <a:bodyPr/>
        <a:lstStyle/>
        <a:p>
          <a:r>
            <a:rPr lang="fr-FR" sz="2000" b="1" dirty="0" smtClean="0"/>
            <a:t>TYPES D’ETAT</a:t>
          </a:r>
          <a:endParaRPr lang="fr-FR" sz="2000" b="1" dirty="0"/>
        </a:p>
      </dgm:t>
    </dgm:pt>
    <dgm:pt modelId="{9B73E9D6-824D-4266-A1BF-1CFED65FB107}" type="parTrans" cxnId="{9AF82595-3705-4636-B8D8-1FBFA67D0364}">
      <dgm:prSet/>
      <dgm:spPr/>
      <dgm:t>
        <a:bodyPr/>
        <a:lstStyle/>
        <a:p>
          <a:endParaRPr lang="fr-FR" sz="1800" b="1"/>
        </a:p>
      </dgm:t>
    </dgm:pt>
    <dgm:pt modelId="{A3D43881-BEDA-4F93-90F9-C97AB92B78B0}" type="sibTrans" cxnId="{9AF82595-3705-4636-B8D8-1FBFA67D0364}">
      <dgm:prSet/>
      <dgm:spPr/>
      <dgm:t>
        <a:bodyPr/>
        <a:lstStyle/>
        <a:p>
          <a:endParaRPr lang="fr-FR" sz="1800" b="1"/>
        </a:p>
      </dgm:t>
    </dgm:pt>
    <dgm:pt modelId="{58E13637-71D9-41D1-9839-77D9D50E499C}">
      <dgm:prSet phldrT="[Texte]" custT="1"/>
      <dgm:spPr/>
      <dgm:t>
        <a:bodyPr/>
        <a:lstStyle/>
        <a:p>
          <a:r>
            <a:rPr lang="fr-FR" sz="2000" b="1" dirty="0" smtClean="0"/>
            <a:t>État local </a:t>
          </a:r>
          <a:endParaRPr lang="fr-FR" sz="2000" b="1" dirty="0"/>
        </a:p>
      </dgm:t>
    </dgm:pt>
    <dgm:pt modelId="{2013B5AA-57EF-4076-846B-2726DAC0C9AE}" type="parTrans" cxnId="{BA809EE7-D444-4B52-A311-F8B1B1064C2F}">
      <dgm:prSet/>
      <dgm:spPr/>
      <dgm:t>
        <a:bodyPr/>
        <a:lstStyle/>
        <a:p>
          <a:endParaRPr lang="fr-FR" sz="1800" b="1"/>
        </a:p>
      </dgm:t>
    </dgm:pt>
    <dgm:pt modelId="{164FB1A6-552E-4CC3-8470-6713651D3CC7}" type="sibTrans" cxnId="{BA809EE7-D444-4B52-A311-F8B1B1064C2F}">
      <dgm:prSet/>
      <dgm:spPr/>
      <dgm:t>
        <a:bodyPr/>
        <a:lstStyle/>
        <a:p>
          <a:endParaRPr lang="fr-FR" sz="1800" b="1"/>
        </a:p>
      </dgm:t>
    </dgm:pt>
    <dgm:pt modelId="{1F702D67-D778-4813-9019-461A5B700F29}">
      <dgm:prSet phldrT="[Texte]" custT="1"/>
      <dgm:spPr/>
      <dgm:t>
        <a:bodyPr/>
        <a:lstStyle/>
        <a:p>
          <a:r>
            <a:rPr lang="fr-FR" sz="2000" b="1" dirty="0" smtClean="0"/>
            <a:t>État global </a:t>
          </a:r>
          <a:endParaRPr lang="fr-FR" sz="2000" b="1" dirty="0"/>
        </a:p>
      </dgm:t>
    </dgm:pt>
    <dgm:pt modelId="{474F2308-7DD9-4B7A-BB9A-FB8DC3362DBF}" type="parTrans" cxnId="{0C680060-E3D3-48CF-AAC3-8E6810AE2E07}">
      <dgm:prSet/>
      <dgm:spPr/>
      <dgm:t>
        <a:bodyPr/>
        <a:lstStyle/>
        <a:p>
          <a:endParaRPr lang="fr-FR" sz="1800" b="1"/>
        </a:p>
      </dgm:t>
    </dgm:pt>
    <dgm:pt modelId="{E783252D-8A12-4485-B6A3-A32B4C3A83A4}" type="sibTrans" cxnId="{0C680060-E3D3-48CF-AAC3-8E6810AE2E07}">
      <dgm:prSet/>
      <dgm:spPr/>
      <dgm:t>
        <a:bodyPr/>
        <a:lstStyle/>
        <a:p>
          <a:endParaRPr lang="fr-FR" sz="1800" b="1"/>
        </a:p>
      </dgm:t>
    </dgm:pt>
    <dgm:pt modelId="{6A756B4F-8865-43D1-956D-29CAC7B17673}">
      <dgm:prSet phldrT="[Texte]" custT="1"/>
      <dgm:spPr/>
      <dgm:t>
        <a:bodyPr/>
        <a:lstStyle/>
        <a:p>
          <a:r>
            <a:rPr lang="fr-FR" sz="2000" b="1" dirty="0" smtClean="0"/>
            <a:t>ETAT PARTAGE</a:t>
          </a:r>
          <a:endParaRPr lang="fr-FR" sz="2000" b="1" dirty="0"/>
        </a:p>
      </dgm:t>
    </dgm:pt>
    <dgm:pt modelId="{FEC72FE3-CC38-420B-91A1-247D3F097976}" type="parTrans" cxnId="{9E9225C2-63D5-4449-8ED7-BD529971686F}">
      <dgm:prSet/>
      <dgm:spPr/>
      <dgm:t>
        <a:bodyPr/>
        <a:lstStyle/>
        <a:p>
          <a:endParaRPr lang="fr-FR"/>
        </a:p>
      </dgm:t>
    </dgm:pt>
    <dgm:pt modelId="{A462CE7C-AE60-4F94-842D-CA325C0185A1}" type="sibTrans" cxnId="{9E9225C2-63D5-4449-8ED7-BD529971686F}">
      <dgm:prSet/>
      <dgm:spPr/>
      <dgm:t>
        <a:bodyPr/>
        <a:lstStyle/>
        <a:p>
          <a:endParaRPr lang="fr-FR"/>
        </a:p>
      </dgm:t>
    </dgm:pt>
    <dgm:pt modelId="{2B50DB46-0154-45FD-9A6B-3F98367D13E4}" type="pres">
      <dgm:prSet presAssocID="{10B8B49A-39B1-47A8-88FB-B8A640FF2BAF}" presName="hierChild1" presStyleCnt="0">
        <dgm:presLayoutVars>
          <dgm:orgChart val="1"/>
          <dgm:chPref val="1"/>
          <dgm:dir/>
          <dgm:animOne val="branch"/>
          <dgm:animLvl val="lvl"/>
          <dgm:resizeHandles/>
        </dgm:presLayoutVars>
      </dgm:prSet>
      <dgm:spPr/>
      <dgm:t>
        <a:bodyPr/>
        <a:lstStyle/>
        <a:p>
          <a:endParaRPr lang="fr-FR"/>
        </a:p>
      </dgm:t>
    </dgm:pt>
    <dgm:pt modelId="{B00003C5-A3C7-4C60-B9DF-761D50CAB188}" type="pres">
      <dgm:prSet presAssocID="{B0D76EEF-86A0-4AB9-AC45-A6BDACB322EC}" presName="hierRoot1" presStyleCnt="0">
        <dgm:presLayoutVars>
          <dgm:hierBranch val="init"/>
        </dgm:presLayoutVars>
      </dgm:prSet>
      <dgm:spPr/>
    </dgm:pt>
    <dgm:pt modelId="{D1B1F9EF-57D3-4D93-85AC-E091738D93D0}" type="pres">
      <dgm:prSet presAssocID="{B0D76EEF-86A0-4AB9-AC45-A6BDACB322EC}" presName="rootComposite1" presStyleCnt="0"/>
      <dgm:spPr/>
    </dgm:pt>
    <dgm:pt modelId="{EB16F85E-82AA-43F2-B4B2-15EA176347D8}" type="pres">
      <dgm:prSet presAssocID="{B0D76EEF-86A0-4AB9-AC45-A6BDACB322EC}" presName="rootText1" presStyleLbl="node0" presStyleIdx="0" presStyleCnt="1">
        <dgm:presLayoutVars>
          <dgm:chPref val="3"/>
        </dgm:presLayoutVars>
      </dgm:prSet>
      <dgm:spPr/>
      <dgm:t>
        <a:bodyPr/>
        <a:lstStyle/>
        <a:p>
          <a:endParaRPr lang="fr-FR"/>
        </a:p>
      </dgm:t>
    </dgm:pt>
    <dgm:pt modelId="{1C203168-21BB-47DD-B50D-F6E210BDCF12}" type="pres">
      <dgm:prSet presAssocID="{B0D76EEF-86A0-4AB9-AC45-A6BDACB322EC}" presName="rootConnector1" presStyleLbl="node1" presStyleIdx="0" presStyleCnt="0"/>
      <dgm:spPr/>
      <dgm:t>
        <a:bodyPr/>
        <a:lstStyle/>
        <a:p>
          <a:endParaRPr lang="fr-FR"/>
        </a:p>
      </dgm:t>
    </dgm:pt>
    <dgm:pt modelId="{7845B6C7-7D59-42A8-8930-1DAD6EAFB632}" type="pres">
      <dgm:prSet presAssocID="{B0D76EEF-86A0-4AB9-AC45-A6BDACB322EC}" presName="hierChild2" presStyleCnt="0"/>
      <dgm:spPr/>
    </dgm:pt>
    <dgm:pt modelId="{410ADA3E-DE6E-4A5B-85E3-C25D747CF684}" type="pres">
      <dgm:prSet presAssocID="{2013B5AA-57EF-4076-846B-2726DAC0C9AE}" presName="Name37" presStyleLbl="parChTrans1D2" presStyleIdx="0" presStyleCnt="3"/>
      <dgm:spPr/>
      <dgm:t>
        <a:bodyPr/>
        <a:lstStyle/>
        <a:p>
          <a:endParaRPr lang="fr-FR"/>
        </a:p>
      </dgm:t>
    </dgm:pt>
    <dgm:pt modelId="{4F553A77-A51D-4B88-B764-65525B4CA198}" type="pres">
      <dgm:prSet presAssocID="{58E13637-71D9-41D1-9839-77D9D50E499C}" presName="hierRoot2" presStyleCnt="0">
        <dgm:presLayoutVars>
          <dgm:hierBranch val="init"/>
        </dgm:presLayoutVars>
      </dgm:prSet>
      <dgm:spPr/>
    </dgm:pt>
    <dgm:pt modelId="{28072021-542F-4CED-B39B-6E118F3E5736}" type="pres">
      <dgm:prSet presAssocID="{58E13637-71D9-41D1-9839-77D9D50E499C}" presName="rootComposite" presStyleCnt="0"/>
      <dgm:spPr/>
    </dgm:pt>
    <dgm:pt modelId="{262BC0D3-4666-4588-A820-F823E059D103}" type="pres">
      <dgm:prSet presAssocID="{58E13637-71D9-41D1-9839-77D9D50E499C}" presName="rootText" presStyleLbl="node2" presStyleIdx="0" presStyleCnt="3">
        <dgm:presLayoutVars>
          <dgm:chPref val="3"/>
        </dgm:presLayoutVars>
      </dgm:prSet>
      <dgm:spPr/>
      <dgm:t>
        <a:bodyPr/>
        <a:lstStyle/>
        <a:p>
          <a:endParaRPr lang="fr-FR"/>
        </a:p>
      </dgm:t>
    </dgm:pt>
    <dgm:pt modelId="{8AE56AF9-2959-44AE-844A-B4A391622028}" type="pres">
      <dgm:prSet presAssocID="{58E13637-71D9-41D1-9839-77D9D50E499C}" presName="rootConnector" presStyleLbl="node2" presStyleIdx="0" presStyleCnt="3"/>
      <dgm:spPr/>
      <dgm:t>
        <a:bodyPr/>
        <a:lstStyle/>
        <a:p>
          <a:endParaRPr lang="fr-FR"/>
        </a:p>
      </dgm:t>
    </dgm:pt>
    <dgm:pt modelId="{1197E29A-F9CB-4110-9456-A64AC47DD113}" type="pres">
      <dgm:prSet presAssocID="{58E13637-71D9-41D1-9839-77D9D50E499C}" presName="hierChild4" presStyleCnt="0"/>
      <dgm:spPr/>
    </dgm:pt>
    <dgm:pt modelId="{D98FE8E8-2884-44AC-AF49-F9D22F8A746A}" type="pres">
      <dgm:prSet presAssocID="{58E13637-71D9-41D1-9839-77D9D50E499C}" presName="hierChild5" presStyleCnt="0"/>
      <dgm:spPr/>
    </dgm:pt>
    <dgm:pt modelId="{A78FF4D8-AC15-4B0F-893E-5DF89F48F2E8}" type="pres">
      <dgm:prSet presAssocID="{474F2308-7DD9-4B7A-BB9A-FB8DC3362DBF}" presName="Name37" presStyleLbl="parChTrans1D2" presStyleIdx="1" presStyleCnt="3"/>
      <dgm:spPr/>
      <dgm:t>
        <a:bodyPr/>
        <a:lstStyle/>
        <a:p>
          <a:endParaRPr lang="fr-FR"/>
        </a:p>
      </dgm:t>
    </dgm:pt>
    <dgm:pt modelId="{7BDE7CEC-A3BD-4087-9F36-F4CEA01CF15C}" type="pres">
      <dgm:prSet presAssocID="{1F702D67-D778-4813-9019-461A5B700F29}" presName="hierRoot2" presStyleCnt="0">
        <dgm:presLayoutVars>
          <dgm:hierBranch val="init"/>
        </dgm:presLayoutVars>
      </dgm:prSet>
      <dgm:spPr/>
    </dgm:pt>
    <dgm:pt modelId="{BC1A5BE1-581C-483A-B8D3-646B91054CDA}" type="pres">
      <dgm:prSet presAssocID="{1F702D67-D778-4813-9019-461A5B700F29}" presName="rootComposite" presStyleCnt="0"/>
      <dgm:spPr/>
    </dgm:pt>
    <dgm:pt modelId="{8FB15A33-4634-4FD6-A5C3-D3D1E6273DE8}" type="pres">
      <dgm:prSet presAssocID="{1F702D67-D778-4813-9019-461A5B700F29}" presName="rootText" presStyleLbl="node2" presStyleIdx="1" presStyleCnt="3">
        <dgm:presLayoutVars>
          <dgm:chPref val="3"/>
        </dgm:presLayoutVars>
      </dgm:prSet>
      <dgm:spPr/>
      <dgm:t>
        <a:bodyPr/>
        <a:lstStyle/>
        <a:p>
          <a:endParaRPr lang="fr-FR"/>
        </a:p>
      </dgm:t>
    </dgm:pt>
    <dgm:pt modelId="{FD6F44FB-2682-4D65-A564-CF3DFCFE5604}" type="pres">
      <dgm:prSet presAssocID="{1F702D67-D778-4813-9019-461A5B700F29}" presName="rootConnector" presStyleLbl="node2" presStyleIdx="1" presStyleCnt="3"/>
      <dgm:spPr/>
      <dgm:t>
        <a:bodyPr/>
        <a:lstStyle/>
        <a:p>
          <a:endParaRPr lang="fr-FR"/>
        </a:p>
      </dgm:t>
    </dgm:pt>
    <dgm:pt modelId="{E5A5C88E-402C-4D2B-A475-087858B7659B}" type="pres">
      <dgm:prSet presAssocID="{1F702D67-D778-4813-9019-461A5B700F29}" presName="hierChild4" presStyleCnt="0"/>
      <dgm:spPr/>
    </dgm:pt>
    <dgm:pt modelId="{35CE8EC9-B03B-4184-BD04-B3254C17691A}" type="pres">
      <dgm:prSet presAssocID="{1F702D67-D778-4813-9019-461A5B700F29}" presName="hierChild5" presStyleCnt="0"/>
      <dgm:spPr/>
    </dgm:pt>
    <dgm:pt modelId="{FDE3799A-9EDF-45CD-A4A6-7C70F6AC1832}" type="pres">
      <dgm:prSet presAssocID="{FEC72FE3-CC38-420B-91A1-247D3F097976}" presName="Name37" presStyleLbl="parChTrans1D2" presStyleIdx="2" presStyleCnt="3"/>
      <dgm:spPr/>
      <dgm:t>
        <a:bodyPr/>
        <a:lstStyle/>
        <a:p>
          <a:endParaRPr lang="fr-FR"/>
        </a:p>
      </dgm:t>
    </dgm:pt>
    <dgm:pt modelId="{FE27FC16-3834-4FAA-B3E8-380302525B23}" type="pres">
      <dgm:prSet presAssocID="{6A756B4F-8865-43D1-956D-29CAC7B17673}" presName="hierRoot2" presStyleCnt="0">
        <dgm:presLayoutVars>
          <dgm:hierBranch val="init"/>
        </dgm:presLayoutVars>
      </dgm:prSet>
      <dgm:spPr/>
    </dgm:pt>
    <dgm:pt modelId="{96D656EE-E6D8-4070-B592-FED77EA69AC0}" type="pres">
      <dgm:prSet presAssocID="{6A756B4F-8865-43D1-956D-29CAC7B17673}" presName="rootComposite" presStyleCnt="0"/>
      <dgm:spPr/>
    </dgm:pt>
    <dgm:pt modelId="{80DB6826-1B9C-4149-B4DD-E1E73BBC4D4D}" type="pres">
      <dgm:prSet presAssocID="{6A756B4F-8865-43D1-956D-29CAC7B17673}" presName="rootText" presStyleLbl="node2" presStyleIdx="2" presStyleCnt="3">
        <dgm:presLayoutVars>
          <dgm:chPref val="3"/>
        </dgm:presLayoutVars>
      </dgm:prSet>
      <dgm:spPr/>
      <dgm:t>
        <a:bodyPr/>
        <a:lstStyle/>
        <a:p>
          <a:endParaRPr lang="fr-FR"/>
        </a:p>
      </dgm:t>
    </dgm:pt>
    <dgm:pt modelId="{7759ACEA-1446-4F32-988F-F39622B29D2B}" type="pres">
      <dgm:prSet presAssocID="{6A756B4F-8865-43D1-956D-29CAC7B17673}" presName="rootConnector" presStyleLbl="node2" presStyleIdx="2" presStyleCnt="3"/>
      <dgm:spPr/>
      <dgm:t>
        <a:bodyPr/>
        <a:lstStyle/>
        <a:p>
          <a:endParaRPr lang="fr-FR"/>
        </a:p>
      </dgm:t>
    </dgm:pt>
    <dgm:pt modelId="{1BE4151C-E6A2-4719-8E92-3A89D00E96E9}" type="pres">
      <dgm:prSet presAssocID="{6A756B4F-8865-43D1-956D-29CAC7B17673}" presName="hierChild4" presStyleCnt="0"/>
      <dgm:spPr/>
    </dgm:pt>
    <dgm:pt modelId="{935C1FCA-0C1D-49BB-93B1-9E6CF9E9D80A}" type="pres">
      <dgm:prSet presAssocID="{6A756B4F-8865-43D1-956D-29CAC7B17673}" presName="hierChild5" presStyleCnt="0"/>
      <dgm:spPr/>
    </dgm:pt>
    <dgm:pt modelId="{6265489C-E20F-428E-8388-D82E361F06C9}" type="pres">
      <dgm:prSet presAssocID="{B0D76EEF-86A0-4AB9-AC45-A6BDACB322EC}" presName="hierChild3" presStyleCnt="0"/>
      <dgm:spPr/>
    </dgm:pt>
  </dgm:ptLst>
  <dgm:cxnLst>
    <dgm:cxn modelId="{FF7E16E4-6AA6-4D3D-8021-99431499FB0A}" type="presOf" srcId="{1F702D67-D778-4813-9019-461A5B700F29}" destId="{FD6F44FB-2682-4D65-A564-CF3DFCFE5604}" srcOrd="1" destOrd="0" presId="urn:microsoft.com/office/officeart/2005/8/layout/orgChart1"/>
    <dgm:cxn modelId="{BA809EE7-D444-4B52-A311-F8B1B1064C2F}" srcId="{B0D76EEF-86A0-4AB9-AC45-A6BDACB322EC}" destId="{58E13637-71D9-41D1-9839-77D9D50E499C}" srcOrd="0" destOrd="0" parTransId="{2013B5AA-57EF-4076-846B-2726DAC0C9AE}" sibTransId="{164FB1A6-552E-4CC3-8470-6713651D3CC7}"/>
    <dgm:cxn modelId="{9E9225C2-63D5-4449-8ED7-BD529971686F}" srcId="{B0D76EEF-86A0-4AB9-AC45-A6BDACB322EC}" destId="{6A756B4F-8865-43D1-956D-29CAC7B17673}" srcOrd="2" destOrd="0" parTransId="{FEC72FE3-CC38-420B-91A1-247D3F097976}" sibTransId="{A462CE7C-AE60-4F94-842D-CA325C0185A1}"/>
    <dgm:cxn modelId="{343C1958-134D-4DB7-8DB7-B3FFE4AD0DDB}" type="presOf" srcId="{6A756B4F-8865-43D1-956D-29CAC7B17673}" destId="{7759ACEA-1446-4F32-988F-F39622B29D2B}" srcOrd="1" destOrd="0" presId="urn:microsoft.com/office/officeart/2005/8/layout/orgChart1"/>
    <dgm:cxn modelId="{F3D81476-9B31-4EDC-946F-48DC35083E01}" type="presOf" srcId="{B0D76EEF-86A0-4AB9-AC45-A6BDACB322EC}" destId="{1C203168-21BB-47DD-B50D-F6E210BDCF12}" srcOrd="1" destOrd="0" presId="urn:microsoft.com/office/officeart/2005/8/layout/orgChart1"/>
    <dgm:cxn modelId="{7AA4B6BE-EF27-4A97-B1EE-7EB2CFF64523}" type="presOf" srcId="{58E13637-71D9-41D1-9839-77D9D50E499C}" destId="{262BC0D3-4666-4588-A820-F823E059D103}" srcOrd="0" destOrd="0" presId="urn:microsoft.com/office/officeart/2005/8/layout/orgChart1"/>
    <dgm:cxn modelId="{0C680060-E3D3-48CF-AAC3-8E6810AE2E07}" srcId="{B0D76EEF-86A0-4AB9-AC45-A6BDACB322EC}" destId="{1F702D67-D778-4813-9019-461A5B700F29}" srcOrd="1" destOrd="0" parTransId="{474F2308-7DD9-4B7A-BB9A-FB8DC3362DBF}" sibTransId="{E783252D-8A12-4485-B6A3-A32B4C3A83A4}"/>
    <dgm:cxn modelId="{1B6EFED7-0BC4-4C63-A615-FBF07550E0FA}" type="presOf" srcId="{FEC72FE3-CC38-420B-91A1-247D3F097976}" destId="{FDE3799A-9EDF-45CD-A4A6-7C70F6AC1832}" srcOrd="0" destOrd="0" presId="urn:microsoft.com/office/officeart/2005/8/layout/orgChart1"/>
    <dgm:cxn modelId="{3E0DF6AC-DF41-4824-B6DB-2160103C037F}" type="presOf" srcId="{B0D76EEF-86A0-4AB9-AC45-A6BDACB322EC}" destId="{EB16F85E-82AA-43F2-B4B2-15EA176347D8}" srcOrd="0" destOrd="0" presId="urn:microsoft.com/office/officeart/2005/8/layout/orgChart1"/>
    <dgm:cxn modelId="{A6614F05-0481-4019-BDF7-C06119702F9F}" type="presOf" srcId="{1F702D67-D778-4813-9019-461A5B700F29}" destId="{8FB15A33-4634-4FD6-A5C3-D3D1E6273DE8}" srcOrd="0" destOrd="0" presId="urn:microsoft.com/office/officeart/2005/8/layout/orgChart1"/>
    <dgm:cxn modelId="{D1A15D37-8BB2-46B7-B783-2115D34A2543}" type="presOf" srcId="{10B8B49A-39B1-47A8-88FB-B8A640FF2BAF}" destId="{2B50DB46-0154-45FD-9A6B-3F98367D13E4}" srcOrd="0" destOrd="0" presId="urn:microsoft.com/office/officeart/2005/8/layout/orgChart1"/>
    <dgm:cxn modelId="{CE745000-89FD-4C2A-AFF7-B4D6E091133A}" type="presOf" srcId="{58E13637-71D9-41D1-9839-77D9D50E499C}" destId="{8AE56AF9-2959-44AE-844A-B4A391622028}" srcOrd="1" destOrd="0" presId="urn:microsoft.com/office/officeart/2005/8/layout/orgChart1"/>
    <dgm:cxn modelId="{27085121-498E-409B-861B-9F2912023667}" type="presOf" srcId="{474F2308-7DD9-4B7A-BB9A-FB8DC3362DBF}" destId="{A78FF4D8-AC15-4B0F-893E-5DF89F48F2E8}" srcOrd="0" destOrd="0" presId="urn:microsoft.com/office/officeart/2005/8/layout/orgChart1"/>
    <dgm:cxn modelId="{E85C09CD-36BF-4525-8448-CAFD6716496B}" type="presOf" srcId="{2013B5AA-57EF-4076-846B-2726DAC0C9AE}" destId="{410ADA3E-DE6E-4A5B-85E3-C25D747CF684}" srcOrd="0" destOrd="0" presId="urn:microsoft.com/office/officeart/2005/8/layout/orgChart1"/>
    <dgm:cxn modelId="{9AF82595-3705-4636-B8D8-1FBFA67D0364}" srcId="{10B8B49A-39B1-47A8-88FB-B8A640FF2BAF}" destId="{B0D76EEF-86A0-4AB9-AC45-A6BDACB322EC}" srcOrd="0" destOrd="0" parTransId="{9B73E9D6-824D-4266-A1BF-1CFED65FB107}" sibTransId="{A3D43881-BEDA-4F93-90F9-C97AB92B78B0}"/>
    <dgm:cxn modelId="{C788F8F3-9AB1-43DC-99B7-9237BE760E93}" type="presOf" srcId="{6A756B4F-8865-43D1-956D-29CAC7B17673}" destId="{80DB6826-1B9C-4149-B4DD-E1E73BBC4D4D}" srcOrd="0" destOrd="0" presId="urn:microsoft.com/office/officeart/2005/8/layout/orgChart1"/>
    <dgm:cxn modelId="{8B44A285-1B3F-4E9C-AEB0-593A76B03BD0}" type="presParOf" srcId="{2B50DB46-0154-45FD-9A6B-3F98367D13E4}" destId="{B00003C5-A3C7-4C60-B9DF-761D50CAB188}" srcOrd="0" destOrd="0" presId="urn:microsoft.com/office/officeart/2005/8/layout/orgChart1"/>
    <dgm:cxn modelId="{95D615F8-1966-47D2-9962-DA25A7D07F21}" type="presParOf" srcId="{B00003C5-A3C7-4C60-B9DF-761D50CAB188}" destId="{D1B1F9EF-57D3-4D93-85AC-E091738D93D0}" srcOrd="0" destOrd="0" presId="urn:microsoft.com/office/officeart/2005/8/layout/orgChart1"/>
    <dgm:cxn modelId="{529B21D8-D7DB-475A-9A39-A30A73FE2BC8}" type="presParOf" srcId="{D1B1F9EF-57D3-4D93-85AC-E091738D93D0}" destId="{EB16F85E-82AA-43F2-B4B2-15EA176347D8}" srcOrd="0" destOrd="0" presId="urn:microsoft.com/office/officeart/2005/8/layout/orgChart1"/>
    <dgm:cxn modelId="{C58319F4-29D8-405D-923D-52835E67CDAF}" type="presParOf" srcId="{D1B1F9EF-57D3-4D93-85AC-E091738D93D0}" destId="{1C203168-21BB-47DD-B50D-F6E210BDCF12}" srcOrd="1" destOrd="0" presId="urn:microsoft.com/office/officeart/2005/8/layout/orgChart1"/>
    <dgm:cxn modelId="{4217A516-757D-42EB-B1D9-5A2C743B0FCF}" type="presParOf" srcId="{B00003C5-A3C7-4C60-B9DF-761D50CAB188}" destId="{7845B6C7-7D59-42A8-8930-1DAD6EAFB632}" srcOrd="1" destOrd="0" presId="urn:microsoft.com/office/officeart/2005/8/layout/orgChart1"/>
    <dgm:cxn modelId="{5004CF8B-0285-437A-9C7C-66F0629C6678}" type="presParOf" srcId="{7845B6C7-7D59-42A8-8930-1DAD6EAFB632}" destId="{410ADA3E-DE6E-4A5B-85E3-C25D747CF684}" srcOrd="0" destOrd="0" presId="urn:microsoft.com/office/officeart/2005/8/layout/orgChart1"/>
    <dgm:cxn modelId="{B742CDC4-A925-4C79-8236-5D6A9CB5A1B1}" type="presParOf" srcId="{7845B6C7-7D59-42A8-8930-1DAD6EAFB632}" destId="{4F553A77-A51D-4B88-B764-65525B4CA198}" srcOrd="1" destOrd="0" presId="urn:microsoft.com/office/officeart/2005/8/layout/orgChart1"/>
    <dgm:cxn modelId="{4364BA07-681C-4661-9173-13C16D79DEBA}" type="presParOf" srcId="{4F553A77-A51D-4B88-B764-65525B4CA198}" destId="{28072021-542F-4CED-B39B-6E118F3E5736}" srcOrd="0" destOrd="0" presId="urn:microsoft.com/office/officeart/2005/8/layout/orgChart1"/>
    <dgm:cxn modelId="{2619018E-8906-4833-96D9-F9523905C31A}" type="presParOf" srcId="{28072021-542F-4CED-B39B-6E118F3E5736}" destId="{262BC0D3-4666-4588-A820-F823E059D103}" srcOrd="0" destOrd="0" presId="urn:microsoft.com/office/officeart/2005/8/layout/orgChart1"/>
    <dgm:cxn modelId="{0BF18107-93A1-4049-B871-73873FFDE59B}" type="presParOf" srcId="{28072021-542F-4CED-B39B-6E118F3E5736}" destId="{8AE56AF9-2959-44AE-844A-B4A391622028}" srcOrd="1" destOrd="0" presId="urn:microsoft.com/office/officeart/2005/8/layout/orgChart1"/>
    <dgm:cxn modelId="{CB06589D-41FD-4830-B38D-DB2042327C35}" type="presParOf" srcId="{4F553A77-A51D-4B88-B764-65525B4CA198}" destId="{1197E29A-F9CB-4110-9456-A64AC47DD113}" srcOrd="1" destOrd="0" presId="urn:microsoft.com/office/officeart/2005/8/layout/orgChart1"/>
    <dgm:cxn modelId="{35FA2B8E-C816-40F5-9F56-5A2380891224}" type="presParOf" srcId="{4F553A77-A51D-4B88-B764-65525B4CA198}" destId="{D98FE8E8-2884-44AC-AF49-F9D22F8A746A}" srcOrd="2" destOrd="0" presId="urn:microsoft.com/office/officeart/2005/8/layout/orgChart1"/>
    <dgm:cxn modelId="{C4737355-43A5-4EA7-A159-CF1446849187}" type="presParOf" srcId="{7845B6C7-7D59-42A8-8930-1DAD6EAFB632}" destId="{A78FF4D8-AC15-4B0F-893E-5DF89F48F2E8}" srcOrd="2" destOrd="0" presId="urn:microsoft.com/office/officeart/2005/8/layout/orgChart1"/>
    <dgm:cxn modelId="{D34CD212-AEF2-48F5-9045-FAD560EAEEC1}" type="presParOf" srcId="{7845B6C7-7D59-42A8-8930-1DAD6EAFB632}" destId="{7BDE7CEC-A3BD-4087-9F36-F4CEA01CF15C}" srcOrd="3" destOrd="0" presId="urn:microsoft.com/office/officeart/2005/8/layout/orgChart1"/>
    <dgm:cxn modelId="{DA30E4C5-5C57-49F3-B29F-65B618493E32}" type="presParOf" srcId="{7BDE7CEC-A3BD-4087-9F36-F4CEA01CF15C}" destId="{BC1A5BE1-581C-483A-B8D3-646B91054CDA}" srcOrd="0" destOrd="0" presId="urn:microsoft.com/office/officeart/2005/8/layout/orgChart1"/>
    <dgm:cxn modelId="{AE7F0B9F-DBBA-4B3E-AA42-DD263494FA5A}" type="presParOf" srcId="{BC1A5BE1-581C-483A-B8D3-646B91054CDA}" destId="{8FB15A33-4634-4FD6-A5C3-D3D1E6273DE8}" srcOrd="0" destOrd="0" presId="urn:microsoft.com/office/officeart/2005/8/layout/orgChart1"/>
    <dgm:cxn modelId="{BFE48DE3-7226-4499-B853-A7399C0C1944}" type="presParOf" srcId="{BC1A5BE1-581C-483A-B8D3-646B91054CDA}" destId="{FD6F44FB-2682-4D65-A564-CF3DFCFE5604}" srcOrd="1" destOrd="0" presId="urn:microsoft.com/office/officeart/2005/8/layout/orgChart1"/>
    <dgm:cxn modelId="{B61AA608-04CF-4959-BF23-78ACD29C7A82}" type="presParOf" srcId="{7BDE7CEC-A3BD-4087-9F36-F4CEA01CF15C}" destId="{E5A5C88E-402C-4D2B-A475-087858B7659B}" srcOrd="1" destOrd="0" presId="urn:microsoft.com/office/officeart/2005/8/layout/orgChart1"/>
    <dgm:cxn modelId="{5974B081-4CAE-48B4-9E46-1BA456601C25}" type="presParOf" srcId="{7BDE7CEC-A3BD-4087-9F36-F4CEA01CF15C}" destId="{35CE8EC9-B03B-4184-BD04-B3254C17691A}" srcOrd="2" destOrd="0" presId="urn:microsoft.com/office/officeart/2005/8/layout/orgChart1"/>
    <dgm:cxn modelId="{84EB34D1-9B66-4D7A-8F30-3879C8905C6D}" type="presParOf" srcId="{7845B6C7-7D59-42A8-8930-1DAD6EAFB632}" destId="{FDE3799A-9EDF-45CD-A4A6-7C70F6AC1832}" srcOrd="4" destOrd="0" presId="urn:microsoft.com/office/officeart/2005/8/layout/orgChart1"/>
    <dgm:cxn modelId="{D944793A-81B9-4C8F-9F66-1CC270600811}" type="presParOf" srcId="{7845B6C7-7D59-42A8-8930-1DAD6EAFB632}" destId="{FE27FC16-3834-4FAA-B3E8-380302525B23}" srcOrd="5" destOrd="0" presId="urn:microsoft.com/office/officeart/2005/8/layout/orgChart1"/>
    <dgm:cxn modelId="{E6EE09FF-DC93-45C1-84A8-C0FF200DB9F2}" type="presParOf" srcId="{FE27FC16-3834-4FAA-B3E8-380302525B23}" destId="{96D656EE-E6D8-4070-B592-FED77EA69AC0}" srcOrd="0" destOrd="0" presId="urn:microsoft.com/office/officeart/2005/8/layout/orgChart1"/>
    <dgm:cxn modelId="{09FF3CF7-2AF8-41CF-83B7-1E1483654ADF}" type="presParOf" srcId="{96D656EE-E6D8-4070-B592-FED77EA69AC0}" destId="{80DB6826-1B9C-4149-B4DD-E1E73BBC4D4D}" srcOrd="0" destOrd="0" presId="urn:microsoft.com/office/officeart/2005/8/layout/orgChart1"/>
    <dgm:cxn modelId="{FDBC67A1-7904-4E72-AE0B-7DADCD882FF7}" type="presParOf" srcId="{96D656EE-E6D8-4070-B592-FED77EA69AC0}" destId="{7759ACEA-1446-4F32-988F-F39622B29D2B}" srcOrd="1" destOrd="0" presId="urn:microsoft.com/office/officeart/2005/8/layout/orgChart1"/>
    <dgm:cxn modelId="{30DD0B7E-12AF-4781-A9F1-E95733686DDF}" type="presParOf" srcId="{FE27FC16-3834-4FAA-B3E8-380302525B23}" destId="{1BE4151C-E6A2-4719-8E92-3A89D00E96E9}" srcOrd="1" destOrd="0" presId="urn:microsoft.com/office/officeart/2005/8/layout/orgChart1"/>
    <dgm:cxn modelId="{40A3DF85-93D1-4A5E-B762-4E3AA56630CF}" type="presParOf" srcId="{FE27FC16-3834-4FAA-B3E8-380302525B23}" destId="{935C1FCA-0C1D-49BB-93B1-9E6CF9E9D80A}" srcOrd="2" destOrd="0" presId="urn:microsoft.com/office/officeart/2005/8/layout/orgChart1"/>
    <dgm:cxn modelId="{20FA3D44-C764-441C-A7FD-E6B5DCB37045}" type="presParOf" srcId="{B00003C5-A3C7-4C60-B9DF-761D50CAB188}" destId="{6265489C-E20F-428E-8388-D82E361F06C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3799A-9EDF-45CD-A4A6-7C70F6AC1832}">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FF4D8-AC15-4B0F-893E-5DF89F48F2E8}">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0ADA3E-DE6E-4A5B-85E3-C25D747CF684}">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16F85E-82AA-43F2-B4B2-15EA176347D8}">
      <dsp:nvSpPr>
        <dsp:cNvPr id="0" name=""/>
        <dsp:cNvSpPr/>
      </dsp:nvSpPr>
      <dsp:spPr>
        <a:xfrm>
          <a:off x="2875855" y="1271678"/>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TYPES D’ETAT</a:t>
          </a:r>
          <a:endParaRPr lang="fr-FR" sz="2000" b="1" kern="1200" dirty="0"/>
        </a:p>
      </dsp:txBody>
      <dsp:txXfrm>
        <a:off x="2875855" y="1271678"/>
        <a:ext cx="2376289" cy="1188144"/>
      </dsp:txXfrm>
    </dsp:sp>
    <dsp:sp modelId="{262BC0D3-4666-4588-A820-F823E059D103}">
      <dsp:nvSpPr>
        <dsp:cNvPr id="0" name=""/>
        <dsp:cNvSpPr/>
      </dsp:nvSpPr>
      <dsp:spPr>
        <a:xfrm>
          <a:off x="54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État local </a:t>
          </a:r>
          <a:endParaRPr lang="fr-FR" sz="2000" b="1" kern="1200" dirty="0"/>
        </a:p>
      </dsp:txBody>
      <dsp:txXfrm>
        <a:off x="545" y="2958843"/>
        <a:ext cx="2376289" cy="1188144"/>
      </dsp:txXfrm>
    </dsp:sp>
    <dsp:sp modelId="{8FB15A33-4634-4FD6-A5C3-D3D1E6273DE8}">
      <dsp:nvSpPr>
        <dsp:cNvPr id="0" name=""/>
        <dsp:cNvSpPr/>
      </dsp:nvSpPr>
      <dsp:spPr>
        <a:xfrm>
          <a:off x="287585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État global </a:t>
          </a:r>
          <a:endParaRPr lang="fr-FR" sz="2000" b="1" kern="1200" dirty="0"/>
        </a:p>
      </dsp:txBody>
      <dsp:txXfrm>
        <a:off x="2875855" y="2958843"/>
        <a:ext cx="2376289" cy="1188144"/>
      </dsp:txXfrm>
    </dsp:sp>
    <dsp:sp modelId="{80DB6826-1B9C-4149-B4DD-E1E73BBC4D4D}">
      <dsp:nvSpPr>
        <dsp:cNvPr id="0" name=""/>
        <dsp:cNvSpPr/>
      </dsp:nvSpPr>
      <dsp:spPr>
        <a:xfrm>
          <a:off x="5751165" y="2958843"/>
          <a:ext cx="2376289" cy="11881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ETAT PARTAGE</a:t>
          </a:r>
          <a:endParaRPr lang="fr-FR" sz="2000" b="1" kern="1200" dirty="0"/>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9/23/2025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9/23/2025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9/23/2025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9/23/2025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16A73BC-5D11-4675-B334-102E1E8C9B50}" type="datetimeFigureOut">
              <a:rPr lang="en-US" dirty="0"/>
              <a:t>9/23/2025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9/23/2025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9/23/2025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69848" y="1888236"/>
            <a:ext cx="9966960" cy="3035808"/>
          </a:xfrm>
        </p:spPr>
        <p:txBody>
          <a:bodyPr/>
          <a:lstStyle/>
          <a:p>
            <a:pPr algn="ctr"/>
            <a:r>
              <a:rPr lang="fr-FR" sz="4400" dirty="0" err="1"/>
              <a:t>Angular</a:t>
            </a:r>
            <a:r>
              <a:rPr lang="fr-FR" sz="4400" dirty="0"/>
              <a:t> </a:t>
            </a:r>
            <a:r>
              <a:rPr lang="fr-FR" sz="4400" dirty="0" smtClean="0"/>
              <a:t>Avancé</a:t>
            </a:r>
            <a:br>
              <a:rPr lang="fr-FR" sz="4400" dirty="0" smtClean="0"/>
            </a:br>
            <a:r>
              <a:rPr lang="fr-FR" sz="4400" dirty="0"/>
              <a:t/>
            </a:r>
            <a:br>
              <a:rPr lang="fr-FR" sz="4400" dirty="0"/>
            </a:br>
            <a:endParaRPr lang="fr-FR" sz="4400" dirty="0"/>
          </a:p>
        </p:txBody>
      </p:sp>
      <p:sp>
        <p:nvSpPr>
          <p:cNvPr id="3" name="Sous-titre 2"/>
          <p:cNvSpPr>
            <a:spLocks noGrp="1"/>
          </p:cNvSpPr>
          <p:nvPr>
            <p:ph type="subTitle" idx="1"/>
          </p:nvPr>
        </p:nvSpPr>
        <p:spPr/>
        <p:txBody>
          <a:bodyPr>
            <a:noAutofit/>
          </a:bodyPr>
          <a:lstStyle/>
          <a:p>
            <a:pPr algn="ctr">
              <a:lnSpc>
                <a:spcPct val="150000"/>
              </a:lnSpc>
            </a:pPr>
            <a:r>
              <a:rPr lang="fr-FR" sz="2400" dirty="0"/>
              <a:t>Développement d’une SPA avec gestion des états complexes</a:t>
            </a:r>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83" y="96142"/>
            <a:ext cx="1342668" cy="134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63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Qu’est-ce que “l’état” ?</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Dans une application, </a:t>
            </a:r>
            <a:r>
              <a:rPr lang="fr-FR" sz="2800" b="1" dirty="0"/>
              <a:t>l’état</a:t>
            </a:r>
            <a:r>
              <a:rPr lang="fr-FR" sz="2800" dirty="0"/>
              <a:t> désigne l’ensemble des données </a:t>
            </a:r>
            <a:r>
              <a:rPr lang="fr-FR" sz="2800" b="1" dirty="0"/>
              <a:t>actuelles</a:t>
            </a:r>
            <a:r>
              <a:rPr lang="fr-FR" sz="2800" dirty="0"/>
              <a:t> utilisées pour afficher l’interface utilisateur ou prendre des décisions logiques (ex. : utilisateur connecté, liste d’articles, statut de chargement...).</a:t>
            </a:r>
          </a:p>
        </p:txBody>
      </p:sp>
    </p:spTree>
    <p:extLst>
      <p:ext uri="{BB962C8B-B14F-4D97-AF65-F5344CB8AC3E}">
        <p14:creationId xmlns:p14="http://schemas.microsoft.com/office/powerpoint/2010/main" val="362056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Introduction à la gestion </a:t>
            </a:r>
            <a:r>
              <a:rPr lang="fr-FR" dirty="0" smtClean="0"/>
              <a:t>d’état</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400" b="1" dirty="0"/>
              <a:t>Problèmes rencontrés dans les applications complexes :</a:t>
            </a:r>
          </a:p>
          <a:p>
            <a:pPr lvl="1" algn="just">
              <a:lnSpc>
                <a:spcPct val="150000"/>
              </a:lnSpc>
            </a:pPr>
            <a:r>
              <a:rPr lang="fr-FR" sz="2000" dirty="0"/>
              <a:t>Partage d’état entre composants (ex : panier, utilisateur connecté</a:t>
            </a:r>
            <a:r>
              <a:rPr lang="fr-FR" sz="2000" dirty="0" smtClean="0"/>
              <a:t>).</a:t>
            </a:r>
          </a:p>
          <a:p>
            <a:pPr lvl="1" algn="just">
              <a:lnSpc>
                <a:spcPct val="150000"/>
              </a:lnSpc>
            </a:pPr>
            <a:r>
              <a:rPr lang="fr-FR" sz="2000" dirty="0" smtClean="0"/>
              <a:t>État </a:t>
            </a:r>
            <a:r>
              <a:rPr lang="fr-FR" sz="2000" dirty="0"/>
              <a:t>qui devient difficile à maintenir (data provenant de multiples sources</a:t>
            </a:r>
            <a:r>
              <a:rPr lang="fr-FR" sz="2000" dirty="0" smtClean="0"/>
              <a:t>).</a:t>
            </a:r>
          </a:p>
          <a:p>
            <a:pPr lvl="1" algn="just">
              <a:lnSpc>
                <a:spcPct val="150000"/>
              </a:lnSpc>
            </a:pPr>
            <a:r>
              <a:rPr lang="fr-FR" sz="2000" dirty="0" smtClean="0"/>
              <a:t>Multiplication </a:t>
            </a:r>
            <a:r>
              <a:rPr lang="fr-FR" sz="2000" dirty="0"/>
              <a:t>des services et </a:t>
            </a:r>
            <a:r>
              <a:rPr lang="fr-FR" sz="2000" dirty="0" err="1" smtClean="0"/>
              <a:t>Subjects</a:t>
            </a:r>
            <a:r>
              <a:rPr lang="fr-FR" sz="2000" dirty="0" smtClean="0"/>
              <a:t>(Canaux de communication entre composant qui se base sur la librairie de gestion de flux </a:t>
            </a:r>
            <a:r>
              <a:rPr lang="fr-FR" sz="2000" b="1" dirty="0" err="1" smtClean="0"/>
              <a:t>RxJS</a:t>
            </a:r>
            <a:r>
              <a:rPr lang="fr-FR" sz="2000" dirty="0"/>
              <a:t>)</a:t>
            </a:r>
            <a:r>
              <a:rPr lang="fr-FR" sz="2000" dirty="0" smtClean="0"/>
              <a:t>.</a:t>
            </a:r>
          </a:p>
          <a:p>
            <a:pPr lvl="1" algn="just">
              <a:lnSpc>
                <a:spcPct val="150000"/>
              </a:lnSpc>
            </a:pPr>
            <a:r>
              <a:rPr lang="fr-FR" sz="2000" dirty="0" smtClean="0"/>
              <a:t>Couplage </a:t>
            </a:r>
            <a:r>
              <a:rPr lang="fr-FR" sz="2000" dirty="0"/>
              <a:t>fort entre les composants et les services.</a:t>
            </a:r>
          </a:p>
        </p:txBody>
      </p:sp>
    </p:spTree>
    <p:extLst>
      <p:ext uri="{BB962C8B-B14F-4D97-AF65-F5344CB8AC3E}">
        <p14:creationId xmlns:p14="http://schemas.microsoft.com/office/powerpoint/2010/main" val="182216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dirty="0"/>
              <a:t>Enjeux et problèmes dans une SPA</a:t>
            </a:r>
          </a:p>
        </p:txBody>
      </p:sp>
      <p:sp>
        <p:nvSpPr>
          <p:cNvPr id="3" name="Espace réservé du contenu 2"/>
          <p:cNvSpPr>
            <a:spLocks noGrp="1"/>
          </p:cNvSpPr>
          <p:nvPr>
            <p:ph idx="1"/>
          </p:nvPr>
        </p:nvSpPr>
        <p:spPr/>
        <p:txBody>
          <a:bodyPr>
            <a:normAutofit/>
          </a:bodyPr>
          <a:lstStyle/>
          <a:p>
            <a:pPr marL="457200" indent="-457200" algn="just">
              <a:lnSpc>
                <a:spcPct val="150000"/>
              </a:lnSpc>
              <a:buFont typeface="+mj-lt"/>
              <a:buAutoNum type="arabicPeriod"/>
            </a:pPr>
            <a:r>
              <a:rPr lang="fr-FR" sz="2400" dirty="0"/>
              <a:t>Multiplication des sources de </a:t>
            </a:r>
            <a:r>
              <a:rPr lang="fr-FR" sz="2400" dirty="0" smtClean="0"/>
              <a:t>vérité</a:t>
            </a:r>
          </a:p>
          <a:p>
            <a:pPr marL="457200" indent="-457200" algn="just">
              <a:lnSpc>
                <a:spcPct val="150000"/>
              </a:lnSpc>
              <a:buFont typeface="+mj-lt"/>
              <a:buAutoNum type="arabicPeriod"/>
            </a:pPr>
            <a:r>
              <a:rPr lang="fr-FR" sz="2400" dirty="0"/>
              <a:t>Partage de données entre composants </a:t>
            </a:r>
            <a:r>
              <a:rPr lang="fr-FR" sz="2400" dirty="0" smtClean="0"/>
              <a:t>éloignés</a:t>
            </a:r>
          </a:p>
          <a:p>
            <a:pPr marL="457200" indent="-457200" algn="just">
              <a:lnSpc>
                <a:spcPct val="150000"/>
              </a:lnSpc>
              <a:buFont typeface="+mj-lt"/>
              <a:buAutoNum type="arabicPeriod"/>
            </a:pPr>
            <a:r>
              <a:rPr lang="fr-FR" sz="2400" dirty="0"/>
              <a:t>Difficulté à suivre le cycle de vie des </a:t>
            </a:r>
            <a:r>
              <a:rPr lang="fr-FR" sz="2400" dirty="0" smtClean="0"/>
              <a:t>données</a:t>
            </a:r>
          </a:p>
          <a:p>
            <a:pPr marL="457200" indent="-457200" algn="just">
              <a:lnSpc>
                <a:spcPct val="150000"/>
              </a:lnSpc>
              <a:buFont typeface="+mj-lt"/>
              <a:buAutoNum type="arabicPeriod"/>
            </a:pPr>
            <a:r>
              <a:rPr lang="fr-FR" sz="2400" dirty="0"/>
              <a:t>Répétition de logique </a:t>
            </a:r>
            <a:r>
              <a:rPr lang="fr-FR" sz="2400" dirty="0" smtClean="0"/>
              <a:t>métier</a:t>
            </a:r>
          </a:p>
          <a:p>
            <a:pPr marL="457200" indent="-457200" algn="just">
              <a:lnSpc>
                <a:spcPct val="150000"/>
              </a:lnSpc>
              <a:buFont typeface="+mj-lt"/>
              <a:buAutoNum type="arabicPeriod"/>
            </a:pPr>
            <a:r>
              <a:rPr lang="fr-FR" sz="2400" dirty="0"/>
              <a:t>Synchronisation UI et données</a:t>
            </a:r>
          </a:p>
        </p:txBody>
      </p:sp>
    </p:spTree>
    <p:extLst>
      <p:ext uri="{BB962C8B-B14F-4D97-AF65-F5344CB8AC3E}">
        <p14:creationId xmlns:p14="http://schemas.microsoft.com/office/powerpoint/2010/main" val="41336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dirty="0"/>
              <a:t>Multiplication des sources de </a:t>
            </a:r>
            <a:r>
              <a:rPr lang="fr-FR" sz="4400" dirty="0" smtClean="0"/>
              <a:t>vérité</a:t>
            </a:r>
            <a:endParaRPr lang="fr-FR" sz="4400"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L’état peut être dispersé dans plusieurs composants et services</a:t>
            </a:r>
            <a:r>
              <a:rPr lang="fr-FR" sz="2800" dirty="0" smtClean="0"/>
              <a:t>.</a:t>
            </a:r>
          </a:p>
          <a:p>
            <a:pPr algn="just">
              <a:lnSpc>
                <a:spcPct val="150000"/>
              </a:lnSpc>
            </a:pPr>
            <a:r>
              <a:rPr lang="fr-FR" sz="2800" dirty="0"/>
              <a:t>Risque : incohérence (un composant pense que l’utilisateur est connecté, l’autre non).</a:t>
            </a:r>
          </a:p>
        </p:txBody>
      </p:sp>
    </p:spTree>
    <p:extLst>
      <p:ext uri="{BB962C8B-B14F-4D97-AF65-F5344CB8AC3E}">
        <p14:creationId xmlns:p14="http://schemas.microsoft.com/office/powerpoint/2010/main" val="28653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a:t>Partage de données entre composants </a:t>
            </a:r>
            <a:r>
              <a:rPr lang="fr-FR" sz="3200" dirty="0" smtClean="0"/>
              <a:t>éloignés</a:t>
            </a:r>
            <a:endParaRPr lang="fr-FR" sz="3200"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Communication complexe via @Input()/@Output() ou services partagés</a:t>
            </a:r>
            <a:r>
              <a:rPr lang="fr-FR" sz="2800" dirty="0" smtClean="0"/>
              <a:t>.</a:t>
            </a:r>
          </a:p>
          <a:p>
            <a:pPr algn="just">
              <a:lnSpc>
                <a:spcPct val="150000"/>
              </a:lnSpc>
            </a:pPr>
            <a:r>
              <a:rPr lang="fr-FR" sz="2800" dirty="0"/>
              <a:t>Devient difficile à maintenir quand l’application grandit.</a:t>
            </a:r>
          </a:p>
        </p:txBody>
      </p:sp>
    </p:spTree>
    <p:extLst>
      <p:ext uri="{BB962C8B-B14F-4D97-AF65-F5344CB8AC3E}">
        <p14:creationId xmlns:p14="http://schemas.microsoft.com/office/powerpoint/2010/main" val="6903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a:t>Difficulté à suivre le cycle de vie des </a:t>
            </a:r>
            <a:r>
              <a:rPr lang="fr-FR" sz="3200" dirty="0" smtClean="0"/>
              <a:t>données</a:t>
            </a:r>
            <a:endParaRPr lang="fr-FR" sz="3200" dirty="0"/>
          </a:p>
        </p:txBody>
      </p:sp>
      <p:sp>
        <p:nvSpPr>
          <p:cNvPr id="3" name="Espace réservé du contenu 2"/>
          <p:cNvSpPr>
            <a:spLocks noGrp="1"/>
          </p:cNvSpPr>
          <p:nvPr>
            <p:ph idx="1"/>
          </p:nvPr>
        </p:nvSpPr>
        <p:spPr/>
        <p:txBody>
          <a:bodyPr>
            <a:normAutofit/>
          </a:bodyPr>
          <a:lstStyle/>
          <a:p>
            <a:pPr algn="just">
              <a:lnSpc>
                <a:spcPct val="150000"/>
              </a:lnSpc>
            </a:pPr>
            <a:r>
              <a:rPr lang="fr-FR" sz="3200" dirty="0"/>
              <a:t>Qui a modifié l’état ? Quand ? Pourquoi </a:t>
            </a:r>
            <a:r>
              <a:rPr lang="fr-FR" sz="3200" dirty="0" smtClean="0"/>
              <a:t>?</a:t>
            </a:r>
          </a:p>
          <a:p>
            <a:pPr algn="just">
              <a:lnSpc>
                <a:spcPct val="150000"/>
              </a:lnSpc>
            </a:pPr>
            <a:r>
              <a:rPr lang="fr-FR" sz="3200" dirty="0"/>
              <a:t>Sans système structuré, il devient compliqué de tracer les changements.</a:t>
            </a:r>
          </a:p>
        </p:txBody>
      </p:sp>
    </p:spTree>
    <p:extLst>
      <p:ext uri="{BB962C8B-B14F-4D97-AF65-F5344CB8AC3E}">
        <p14:creationId xmlns:p14="http://schemas.microsoft.com/office/powerpoint/2010/main" val="198647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Répétition de logique </a:t>
            </a:r>
            <a:r>
              <a:rPr lang="fr-FR" dirty="0" smtClean="0"/>
              <a:t>métier</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3200" dirty="0"/>
              <a:t>Chaque composant peut implémenter ses propres règles pour modifier les données</a:t>
            </a:r>
            <a:r>
              <a:rPr lang="fr-FR" sz="3200" dirty="0" smtClean="0"/>
              <a:t>.</a:t>
            </a:r>
          </a:p>
          <a:p>
            <a:pPr algn="just">
              <a:lnSpc>
                <a:spcPct val="150000"/>
              </a:lnSpc>
            </a:pPr>
            <a:r>
              <a:rPr lang="fr-FR" sz="3200" dirty="0"/>
              <a:t>Résultat : duplication et bugs potentiels.</a:t>
            </a:r>
          </a:p>
          <a:p>
            <a:pPr algn="just">
              <a:lnSpc>
                <a:spcPct val="150000"/>
              </a:lnSpc>
            </a:pPr>
            <a:endParaRPr lang="fr-FR" sz="3200" dirty="0"/>
          </a:p>
        </p:txBody>
      </p:sp>
    </p:spTree>
    <p:extLst>
      <p:ext uri="{BB962C8B-B14F-4D97-AF65-F5344CB8AC3E}">
        <p14:creationId xmlns:p14="http://schemas.microsoft.com/office/powerpoint/2010/main" val="213910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Synchronisation UI et données</a:t>
            </a:r>
          </a:p>
        </p:txBody>
      </p:sp>
      <p:sp>
        <p:nvSpPr>
          <p:cNvPr id="3" name="Espace réservé du contenu 2"/>
          <p:cNvSpPr>
            <a:spLocks noGrp="1"/>
          </p:cNvSpPr>
          <p:nvPr>
            <p:ph idx="1"/>
          </p:nvPr>
        </p:nvSpPr>
        <p:spPr/>
        <p:txBody>
          <a:bodyPr>
            <a:normAutofit/>
          </a:bodyPr>
          <a:lstStyle/>
          <a:p>
            <a:pPr algn="just">
              <a:lnSpc>
                <a:spcPct val="150000"/>
              </a:lnSpc>
            </a:pPr>
            <a:r>
              <a:rPr lang="fr-FR" sz="3200" dirty="0"/>
              <a:t>Une mauvaise gestion de l’état entraîne des interfaces qui ne reflètent pas l’état réel</a:t>
            </a:r>
            <a:r>
              <a:rPr lang="fr-FR" sz="3200" dirty="0" smtClean="0"/>
              <a:t>.</a:t>
            </a:r>
          </a:p>
          <a:p>
            <a:pPr algn="just">
              <a:lnSpc>
                <a:spcPct val="150000"/>
              </a:lnSpc>
            </a:pPr>
            <a:r>
              <a:rPr lang="fr-FR" sz="3200" dirty="0"/>
              <a:t>Ex. : un bouton reste actif alors qu’une requête est en cours.</a:t>
            </a:r>
          </a:p>
        </p:txBody>
      </p:sp>
    </p:spTree>
    <p:extLst>
      <p:ext uri="{BB962C8B-B14F-4D97-AF65-F5344CB8AC3E}">
        <p14:creationId xmlns:p14="http://schemas.microsoft.com/office/powerpoint/2010/main" val="345413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Pourquoi structurer la gestion d’état ?</a:t>
            </a:r>
          </a:p>
        </p:txBody>
      </p:sp>
      <p:sp>
        <p:nvSpPr>
          <p:cNvPr id="3" name="Espace réservé du contenu 2"/>
          <p:cNvSpPr>
            <a:spLocks noGrp="1"/>
          </p:cNvSpPr>
          <p:nvPr>
            <p:ph idx="1"/>
          </p:nvPr>
        </p:nvSpPr>
        <p:spPr/>
        <p:txBody>
          <a:bodyPr>
            <a:noAutofit/>
          </a:bodyPr>
          <a:lstStyle/>
          <a:p>
            <a:pPr algn="just">
              <a:lnSpc>
                <a:spcPct val="150000"/>
              </a:lnSpc>
            </a:pPr>
            <a:r>
              <a:rPr lang="fr-FR" b="1" dirty="0"/>
              <a:t>Unicité</a:t>
            </a:r>
            <a:r>
              <a:rPr lang="fr-FR" dirty="0"/>
              <a:t> : un seul endroit où réside la vérité (ex. un </a:t>
            </a:r>
            <a:r>
              <a:rPr lang="fr-FR" b="1" i="1" dirty="0"/>
              <a:t>store</a:t>
            </a:r>
            <a:r>
              <a:rPr lang="fr-FR" i="1" dirty="0"/>
              <a:t> centralisé</a:t>
            </a:r>
            <a:r>
              <a:rPr lang="fr-FR" dirty="0" smtClean="0"/>
              <a:t>).</a:t>
            </a:r>
          </a:p>
          <a:p>
            <a:pPr algn="just">
              <a:lnSpc>
                <a:spcPct val="150000"/>
              </a:lnSpc>
            </a:pPr>
            <a:r>
              <a:rPr lang="fr-FR" b="1" dirty="0"/>
              <a:t>Lisibilité et traçabilité</a:t>
            </a:r>
            <a:r>
              <a:rPr lang="fr-FR" dirty="0"/>
              <a:t> : chaque action modifie l’état de façon prévisible</a:t>
            </a:r>
            <a:r>
              <a:rPr lang="fr-FR" dirty="0" smtClean="0"/>
              <a:t>.</a:t>
            </a:r>
          </a:p>
          <a:p>
            <a:pPr algn="just">
              <a:lnSpc>
                <a:spcPct val="150000"/>
              </a:lnSpc>
            </a:pPr>
            <a:r>
              <a:rPr lang="fr-FR" b="1" dirty="0"/>
              <a:t>Testabilité</a:t>
            </a:r>
            <a:r>
              <a:rPr lang="fr-FR" dirty="0"/>
              <a:t> : plus facile de tester des </a:t>
            </a:r>
            <a:r>
              <a:rPr lang="fr-FR" b="1" dirty="0" err="1"/>
              <a:t>reducers</a:t>
            </a:r>
            <a:r>
              <a:rPr lang="fr-FR" dirty="0"/>
              <a:t> ou effets que des composants liés à des services</a:t>
            </a:r>
            <a:r>
              <a:rPr lang="fr-FR" dirty="0" smtClean="0"/>
              <a:t>.</a:t>
            </a:r>
          </a:p>
          <a:p>
            <a:pPr algn="just">
              <a:lnSpc>
                <a:spcPct val="150000"/>
              </a:lnSpc>
            </a:pPr>
            <a:r>
              <a:rPr lang="fr-FR" b="1" dirty="0"/>
              <a:t>Débogage simplifié</a:t>
            </a:r>
            <a:r>
              <a:rPr lang="fr-FR" dirty="0"/>
              <a:t> : outils comme </a:t>
            </a:r>
            <a:r>
              <a:rPr lang="fr-FR" b="1" dirty="0" err="1"/>
              <a:t>Redux</a:t>
            </a:r>
            <a:r>
              <a:rPr lang="fr-FR" dirty="0"/>
              <a:t> </a:t>
            </a:r>
            <a:r>
              <a:rPr lang="fr-FR" b="1" dirty="0" err="1"/>
              <a:t>DevTools</a:t>
            </a:r>
            <a:r>
              <a:rPr lang="fr-FR" dirty="0"/>
              <a:t> permettent de visualiser chaque modification d’état.</a:t>
            </a:r>
          </a:p>
        </p:txBody>
      </p:sp>
    </p:spTree>
    <p:extLst>
      <p:ext uri="{BB962C8B-B14F-4D97-AF65-F5344CB8AC3E}">
        <p14:creationId xmlns:p14="http://schemas.microsoft.com/office/powerpoint/2010/main" val="62367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17504"/>
            <a:ext cx="10058400" cy="789364"/>
          </a:xfrm>
        </p:spPr>
        <p:txBody>
          <a:bodyPr>
            <a:normAutofit/>
          </a:bodyPr>
          <a:lstStyle/>
          <a:p>
            <a:pPr algn="ctr"/>
            <a:r>
              <a:rPr lang="fr-FR" sz="3600" dirty="0"/>
              <a:t>L</a:t>
            </a:r>
            <a:r>
              <a:rPr lang="fr-FR" sz="3600" dirty="0" smtClean="0"/>
              <a:t>imites </a:t>
            </a:r>
            <a:r>
              <a:rPr lang="fr-FR" sz="3600" dirty="0"/>
              <a:t>du data binding standard d’</a:t>
            </a:r>
            <a:r>
              <a:rPr lang="fr-FR" sz="3600" dirty="0" err="1"/>
              <a:t>Angular</a:t>
            </a:r>
            <a:endParaRPr lang="fr-FR" sz="3600" dirty="0"/>
          </a:p>
        </p:txBody>
      </p:sp>
      <p:sp>
        <p:nvSpPr>
          <p:cNvPr id="3" name="Espace réservé du contenu 2"/>
          <p:cNvSpPr>
            <a:spLocks noGrp="1"/>
          </p:cNvSpPr>
          <p:nvPr>
            <p:ph idx="1"/>
          </p:nvPr>
        </p:nvSpPr>
        <p:spPr>
          <a:xfrm>
            <a:off x="5621300" y="1484410"/>
            <a:ext cx="5803563" cy="5152696"/>
          </a:xfrm>
        </p:spPr>
        <p:txBody>
          <a:bodyPr>
            <a:normAutofit fontScale="85000" lnSpcReduction="10000"/>
          </a:bodyPr>
          <a:lstStyle/>
          <a:p>
            <a:pPr algn="just">
              <a:lnSpc>
                <a:spcPct val="150000"/>
              </a:lnSpc>
            </a:pPr>
            <a:r>
              <a:rPr lang="fr-FR" sz="2800" dirty="0"/>
              <a:t>Le </a:t>
            </a:r>
            <a:r>
              <a:rPr lang="fr-FR" sz="2800" b="1" dirty="0"/>
              <a:t>data binding standard d’</a:t>
            </a:r>
            <a:r>
              <a:rPr lang="fr-FR" sz="2800" b="1" dirty="0" err="1"/>
              <a:t>Angular</a:t>
            </a:r>
            <a:r>
              <a:rPr lang="fr-FR" sz="2800" dirty="0"/>
              <a:t> (liaison de données entre le modèle et la vue) est puissant pour les applications simples ou de taille moyenne. Cependant, dans une </a:t>
            </a:r>
            <a:r>
              <a:rPr lang="fr-FR" sz="2800" b="1" dirty="0"/>
              <a:t>SPA complexe</a:t>
            </a:r>
            <a:r>
              <a:rPr lang="fr-FR" sz="2800" dirty="0"/>
              <a:t>, il montre plusieurs </a:t>
            </a:r>
            <a:r>
              <a:rPr lang="fr-FR" sz="2800" b="1" dirty="0"/>
              <a:t>limites</a:t>
            </a:r>
            <a:r>
              <a:rPr lang="fr-FR" sz="2800" dirty="0"/>
              <a:t> en termes de </a:t>
            </a:r>
            <a:r>
              <a:rPr lang="fr-FR" sz="2800" dirty="0" err="1"/>
              <a:t>scalabilité</a:t>
            </a:r>
            <a:r>
              <a:rPr lang="fr-FR" sz="2800" dirty="0"/>
              <a:t>, maintenabilité et cohérence de l’état.</a:t>
            </a:r>
          </a:p>
        </p:txBody>
      </p:sp>
      <p:pic>
        <p:nvPicPr>
          <p:cNvPr id="4" name="Image 3"/>
          <p:cNvPicPr>
            <a:picLocks noChangeAspect="1"/>
          </p:cNvPicPr>
          <p:nvPr/>
        </p:nvPicPr>
        <p:blipFill>
          <a:blip r:embed="rId2"/>
          <a:stretch>
            <a:fillRect/>
          </a:stretch>
        </p:blipFill>
        <p:spPr>
          <a:xfrm>
            <a:off x="92467" y="2103714"/>
            <a:ext cx="5528833" cy="3351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28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60167"/>
            <a:ext cx="10058400" cy="941045"/>
          </a:xfrm>
        </p:spPr>
        <p:txBody>
          <a:bodyPr>
            <a:normAutofit fontScale="90000"/>
          </a:bodyPr>
          <a:lstStyle/>
          <a:p>
            <a:pPr algn="ctr"/>
            <a:r>
              <a:rPr lang="fr-FR" sz="4000" dirty="0"/>
              <a:t>Introduction et mise en place d’un store (</a:t>
            </a:r>
            <a:r>
              <a:rPr lang="fr-FR" sz="4000" dirty="0" err="1"/>
              <a:t>NgRx</a:t>
            </a:r>
            <a:r>
              <a:rPr lang="fr-FR" sz="4000" dirty="0"/>
              <a:t> ou équivalent</a:t>
            </a:r>
            <a:r>
              <a:rPr lang="fr-FR" sz="4000" dirty="0" smtClean="0"/>
              <a:t>)</a:t>
            </a:r>
            <a:endParaRPr lang="fr-FR" sz="4000" dirty="0"/>
          </a:p>
        </p:txBody>
      </p:sp>
      <p:sp>
        <p:nvSpPr>
          <p:cNvPr id="3" name="Espace réservé du contenu 2"/>
          <p:cNvSpPr>
            <a:spLocks noGrp="1"/>
          </p:cNvSpPr>
          <p:nvPr>
            <p:ph idx="1"/>
          </p:nvPr>
        </p:nvSpPr>
        <p:spPr>
          <a:xfrm>
            <a:off x="1069848" y="1602658"/>
            <a:ext cx="10058400" cy="4569542"/>
          </a:xfrm>
        </p:spPr>
        <p:txBody>
          <a:bodyPr>
            <a:normAutofit fontScale="92500" lnSpcReduction="10000"/>
          </a:bodyPr>
          <a:lstStyle/>
          <a:p>
            <a:pPr>
              <a:lnSpc>
                <a:spcPct val="150000"/>
              </a:lnSpc>
            </a:pPr>
            <a:r>
              <a:rPr lang="fr-FR" b="1" dirty="0"/>
              <a:t>Introduction à la gestion d’état </a:t>
            </a:r>
          </a:p>
          <a:p>
            <a:pPr>
              <a:lnSpc>
                <a:spcPct val="150000"/>
              </a:lnSpc>
            </a:pPr>
            <a:r>
              <a:rPr lang="fr-FR" b="1" dirty="0" smtClean="0"/>
              <a:t>Approche </a:t>
            </a:r>
            <a:r>
              <a:rPr lang="fr-FR" b="1" dirty="0"/>
              <a:t>impérative vs déclarative</a:t>
            </a:r>
          </a:p>
          <a:p>
            <a:pPr>
              <a:lnSpc>
                <a:spcPct val="150000"/>
              </a:lnSpc>
            </a:pPr>
            <a:r>
              <a:rPr lang="fr-FR" b="1" dirty="0" smtClean="0"/>
              <a:t>Présentation </a:t>
            </a:r>
            <a:r>
              <a:rPr lang="fr-FR" b="1" dirty="0"/>
              <a:t>de </a:t>
            </a:r>
            <a:r>
              <a:rPr lang="fr-FR" b="1" dirty="0" err="1"/>
              <a:t>NgRx</a:t>
            </a:r>
            <a:r>
              <a:rPr lang="fr-FR" b="1" dirty="0"/>
              <a:t> (ou équivalent)</a:t>
            </a:r>
          </a:p>
          <a:p>
            <a:pPr>
              <a:lnSpc>
                <a:spcPct val="150000"/>
              </a:lnSpc>
            </a:pPr>
            <a:r>
              <a:rPr lang="fr-FR" b="1" dirty="0" smtClean="0"/>
              <a:t>Mise </a:t>
            </a:r>
            <a:r>
              <a:rPr lang="fr-FR" b="1" dirty="0"/>
              <a:t>en place d’un projet </a:t>
            </a:r>
            <a:r>
              <a:rPr lang="fr-FR" b="1" dirty="0" err="1" smtClean="0"/>
              <a:t>NgRx</a:t>
            </a:r>
            <a:endParaRPr lang="fr-FR" b="1" dirty="0" smtClean="0"/>
          </a:p>
          <a:p>
            <a:pPr>
              <a:lnSpc>
                <a:spcPct val="150000"/>
              </a:lnSpc>
            </a:pPr>
            <a:r>
              <a:rPr lang="fr-FR" b="1" dirty="0" smtClean="0"/>
              <a:t>Utilisation </a:t>
            </a:r>
            <a:r>
              <a:rPr lang="fr-FR" b="1" dirty="0"/>
              <a:t>dans un </a:t>
            </a:r>
            <a:r>
              <a:rPr lang="fr-FR" b="1" dirty="0" smtClean="0"/>
              <a:t>composant</a:t>
            </a:r>
          </a:p>
          <a:p>
            <a:pPr>
              <a:lnSpc>
                <a:spcPct val="150000"/>
              </a:lnSpc>
            </a:pPr>
            <a:r>
              <a:rPr lang="fr-FR" b="1" smtClean="0"/>
              <a:t>TPS</a:t>
            </a:r>
            <a:endParaRPr lang="fr-FR" b="1" dirty="0"/>
          </a:p>
          <a:p>
            <a:pPr>
              <a:lnSpc>
                <a:spcPct val="150000"/>
              </a:lnSpc>
            </a:pPr>
            <a:r>
              <a:rPr lang="fr-FR" b="1" dirty="0" smtClean="0"/>
              <a:t>Conclusion </a:t>
            </a:r>
            <a:r>
              <a:rPr lang="fr-FR" b="1" dirty="0"/>
              <a:t>&amp; </a:t>
            </a:r>
            <a:r>
              <a:rPr lang="fr-FR" b="1" dirty="0" err="1"/>
              <a:t>preview</a:t>
            </a:r>
            <a:r>
              <a:rPr lang="fr-FR" b="1" dirty="0"/>
              <a:t> de la séance 2</a:t>
            </a:r>
          </a:p>
          <a:p>
            <a:pPr>
              <a:lnSpc>
                <a:spcPct val="150000"/>
              </a:lnSpc>
            </a:pPr>
            <a:r>
              <a:rPr lang="fr-FR" b="1" dirty="0" err="1" smtClean="0"/>
              <a:t>Pré-requis</a:t>
            </a:r>
            <a:r>
              <a:rPr lang="fr-FR" b="1" dirty="0" smtClean="0"/>
              <a:t> </a:t>
            </a:r>
            <a:r>
              <a:rPr lang="fr-FR" b="1" dirty="0"/>
              <a:t>pour la prochaine séance</a:t>
            </a:r>
          </a:p>
          <a:p>
            <a:pPr>
              <a:lnSpc>
                <a:spcPct val="150000"/>
              </a:lnSpc>
            </a:pPr>
            <a:endParaRPr lang="fr-FR" b="1" dirty="0"/>
          </a:p>
          <a:p>
            <a:pPr>
              <a:lnSpc>
                <a:spcPct val="150000"/>
              </a:lnSpc>
            </a:pPr>
            <a:endParaRPr lang="fr-FR" b="1" dirty="0"/>
          </a:p>
          <a:p>
            <a:pPr>
              <a:lnSpc>
                <a:spcPct val="150000"/>
              </a:lnSpc>
            </a:pPr>
            <a:endParaRPr lang="fr-FR" dirty="0"/>
          </a:p>
        </p:txBody>
      </p:sp>
    </p:spTree>
    <p:extLst>
      <p:ext uri="{BB962C8B-B14F-4D97-AF65-F5344CB8AC3E}">
        <p14:creationId xmlns:p14="http://schemas.microsoft.com/office/powerpoint/2010/main" val="311719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Couplage fort entre composants</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Le binding </a:t>
            </a:r>
            <a:r>
              <a:rPr lang="fr-FR" sz="2400" b="1" dirty="0"/>
              <a:t>@Input()/@Output() </a:t>
            </a:r>
            <a:r>
              <a:rPr lang="fr-FR" sz="2400" dirty="0"/>
              <a:t>crée une forte dépendance hiérarchique</a:t>
            </a:r>
            <a:r>
              <a:rPr lang="fr-FR" sz="2400" dirty="0" smtClean="0"/>
              <a:t>.</a:t>
            </a:r>
          </a:p>
          <a:p>
            <a:pPr algn="just">
              <a:lnSpc>
                <a:spcPct val="150000"/>
              </a:lnSpc>
            </a:pPr>
            <a:r>
              <a:rPr lang="fr-FR" sz="2400" dirty="0"/>
              <a:t>Lorsqu’un composant a besoin d’un état partagé avec un autre composant éloigné dans l’arborescence, il faut remonter et redescendre les données, ce qui rend la structure fragile.</a:t>
            </a:r>
          </a:p>
        </p:txBody>
      </p:sp>
    </p:spTree>
    <p:extLst>
      <p:ext uri="{BB962C8B-B14F-4D97-AF65-F5344CB8AC3E}">
        <p14:creationId xmlns:p14="http://schemas.microsoft.com/office/powerpoint/2010/main" val="97079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Multiplication des services "singleton" comme Store artisanal</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Pour gérer des données globales, on finit souvent par créer un service avec des </a:t>
            </a:r>
            <a:r>
              <a:rPr lang="fr-FR" sz="2400" b="1" dirty="0" err="1"/>
              <a:t>BehaviorSubject</a:t>
            </a:r>
            <a:r>
              <a:rPr lang="fr-FR" sz="2400" dirty="0"/>
              <a:t> ou </a:t>
            </a:r>
            <a:r>
              <a:rPr lang="fr-FR" sz="2400" b="1" dirty="0" err="1"/>
              <a:t>ReplaySubject</a:t>
            </a:r>
            <a:r>
              <a:rPr lang="fr-FR" sz="2400" dirty="0" smtClean="0"/>
              <a:t>.</a:t>
            </a:r>
          </a:p>
          <a:p>
            <a:pPr algn="just">
              <a:lnSpc>
                <a:spcPct val="150000"/>
              </a:lnSpc>
            </a:pPr>
            <a:r>
              <a:rPr lang="fr-FR" sz="2400" dirty="0"/>
              <a:t>Ce service devient vite un point de complexité non structuré (ex : trop de méthodes </a:t>
            </a:r>
            <a:r>
              <a:rPr lang="fr-FR" sz="2400" b="1" dirty="0" err="1"/>
              <a:t>setX</a:t>
            </a:r>
            <a:r>
              <a:rPr lang="fr-FR" sz="2400" b="1" dirty="0"/>
              <a:t>(), </a:t>
            </a:r>
            <a:r>
              <a:rPr lang="fr-FR" sz="2400" b="1" dirty="0" err="1"/>
              <a:t>getX</a:t>
            </a:r>
            <a:r>
              <a:rPr lang="fr-FR" sz="2400" b="1" dirty="0" smtClean="0"/>
              <a:t>()</a:t>
            </a:r>
            <a:r>
              <a:rPr lang="fr-FR" sz="2400" dirty="0" smtClean="0"/>
              <a:t>).</a:t>
            </a:r>
          </a:p>
          <a:p>
            <a:pPr algn="just">
              <a:lnSpc>
                <a:spcPct val="150000"/>
              </a:lnSpc>
            </a:pPr>
            <a:r>
              <a:rPr lang="fr-FR" sz="2400" dirty="0"/>
              <a:t>Pas de gestion native d’</a:t>
            </a:r>
            <a:r>
              <a:rPr lang="fr-FR" sz="2400" b="1" dirty="0"/>
              <a:t>immutabilité</a:t>
            </a:r>
            <a:r>
              <a:rPr lang="fr-FR" sz="2400" dirty="0"/>
              <a:t> ni de </a:t>
            </a:r>
            <a:r>
              <a:rPr lang="fr-FR" sz="2400" b="1" dirty="0"/>
              <a:t>logique de traitement centralisée</a:t>
            </a:r>
            <a:r>
              <a:rPr lang="fr-FR" sz="2400" dirty="0"/>
              <a:t>.</a:t>
            </a:r>
          </a:p>
        </p:txBody>
      </p:sp>
    </p:spTree>
    <p:extLst>
      <p:ext uri="{BB962C8B-B14F-4D97-AF65-F5344CB8AC3E}">
        <p14:creationId xmlns:p14="http://schemas.microsoft.com/office/powerpoint/2010/main" val="110973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600" dirty="0"/>
              <a:t>Absence de traçabilité des modifications</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Quand un </a:t>
            </a:r>
            <a:r>
              <a:rPr lang="fr-FR" sz="2800" dirty="0" err="1"/>
              <a:t>Subject</a:t>
            </a:r>
            <a:r>
              <a:rPr lang="fr-FR" sz="2800" dirty="0"/>
              <a:t> ou une propriété est modifiée, il est difficile de savoir qui l’a modifiée et quand</a:t>
            </a:r>
            <a:r>
              <a:rPr lang="fr-FR" sz="2800" dirty="0" smtClean="0"/>
              <a:t>.</a:t>
            </a:r>
          </a:p>
          <a:p>
            <a:pPr algn="just">
              <a:lnSpc>
                <a:spcPct val="150000"/>
              </a:lnSpc>
            </a:pPr>
            <a:r>
              <a:rPr lang="fr-FR" sz="2800" dirty="0"/>
              <a:t>Aucun historique clair des changements d’état.</a:t>
            </a:r>
          </a:p>
          <a:p>
            <a:pPr algn="just">
              <a:lnSpc>
                <a:spcPct val="150000"/>
              </a:lnSpc>
            </a:pPr>
            <a:endParaRPr lang="fr-FR" sz="2800" dirty="0"/>
          </a:p>
        </p:txBody>
      </p:sp>
    </p:spTree>
    <p:extLst>
      <p:ext uri="{BB962C8B-B14F-4D97-AF65-F5344CB8AC3E}">
        <p14:creationId xmlns:p14="http://schemas.microsoft.com/office/powerpoint/2010/main" val="2438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a:t>Synchronisation difficile de l’interface utilisateur</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Plusieurs composants peuvent modifier le même état sans </a:t>
            </a:r>
            <a:r>
              <a:rPr lang="fr-FR" sz="2800" dirty="0" smtClean="0"/>
              <a:t>coordination.</a:t>
            </a:r>
          </a:p>
          <a:p>
            <a:pPr algn="just">
              <a:lnSpc>
                <a:spcPct val="150000"/>
              </a:lnSpc>
            </a:pPr>
            <a:r>
              <a:rPr lang="fr-FR" sz="2800" dirty="0" smtClean="0"/>
              <a:t>Résultat </a:t>
            </a:r>
            <a:r>
              <a:rPr lang="fr-FR" sz="2800" dirty="0"/>
              <a:t>: comportements inattendus, incohérence de l’UI (ex. un composant affiche "chargement", un autre affiche déjà les données).</a:t>
            </a:r>
          </a:p>
        </p:txBody>
      </p:sp>
    </p:spTree>
    <p:extLst>
      <p:ext uri="{BB962C8B-B14F-4D97-AF65-F5344CB8AC3E}">
        <p14:creationId xmlns:p14="http://schemas.microsoft.com/office/powerpoint/2010/main" val="26452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Difficulté à tester et à déboguer</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Tester des composants avec des services injectés contenant des </a:t>
            </a:r>
            <a:r>
              <a:rPr lang="fr-FR" sz="2800" dirty="0" err="1"/>
              <a:t>Subject</a:t>
            </a:r>
            <a:r>
              <a:rPr lang="fr-FR" sz="2800" dirty="0"/>
              <a:t> est plus complexe que de tester des </a:t>
            </a:r>
            <a:r>
              <a:rPr lang="fr-FR" sz="2800" dirty="0" err="1"/>
              <a:t>reducers</a:t>
            </a:r>
            <a:r>
              <a:rPr lang="fr-FR" sz="2800" dirty="0"/>
              <a:t> purs</a:t>
            </a:r>
            <a:r>
              <a:rPr lang="fr-FR" sz="2800" dirty="0" smtClean="0"/>
              <a:t>.</a:t>
            </a:r>
          </a:p>
          <a:p>
            <a:pPr algn="just">
              <a:lnSpc>
                <a:spcPct val="150000"/>
              </a:lnSpc>
            </a:pPr>
            <a:r>
              <a:rPr lang="fr-FR" sz="2800" dirty="0" smtClean="0"/>
              <a:t>Pas </a:t>
            </a:r>
            <a:r>
              <a:rPr lang="fr-FR" sz="2800" dirty="0"/>
              <a:t>d’outils intégrés comme les </a:t>
            </a:r>
            <a:r>
              <a:rPr lang="fr-FR" sz="2800" dirty="0" err="1"/>
              <a:t>Redux</a:t>
            </a:r>
            <a:r>
              <a:rPr lang="fr-FR" sz="2800" dirty="0"/>
              <a:t> </a:t>
            </a:r>
            <a:r>
              <a:rPr lang="fr-FR" sz="2800" dirty="0" err="1"/>
              <a:t>DevTools</a:t>
            </a:r>
            <a:r>
              <a:rPr lang="fr-FR" sz="2800" dirty="0"/>
              <a:t> pour observer l’évolution de l’état.</a:t>
            </a:r>
          </a:p>
        </p:txBody>
      </p:sp>
    </p:spTree>
    <p:extLst>
      <p:ext uri="{BB962C8B-B14F-4D97-AF65-F5344CB8AC3E}">
        <p14:creationId xmlns:p14="http://schemas.microsoft.com/office/powerpoint/2010/main" val="42235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RESUME</a:t>
            </a:r>
            <a:endParaRPr lang="fr-FR" dirty="0"/>
          </a:p>
        </p:txBody>
      </p:sp>
      <p:pic>
        <p:nvPicPr>
          <p:cNvPr id="4" name="Espace réservé du contenu 3"/>
          <p:cNvPicPr>
            <a:picLocks noGrp="1" noChangeAspect="1"/>
          </p:cNvPicPr>
          <p:nvPr>
            <p:ph idx="1"/>
          </p:nvPr>
        </p:nvPicPr>
        <p:blipFill>
          <a:blip r:embed="rId2"/>
          <a:stretch>
            <a:fillRect/>
          </a:stretch>
        </p:blipFill>
        <p:spPr>
          <a:xfrm>
            <a:off x="1474838" y="2093975"/>
            <a:ext cx="9653409" cy="3746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44854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4"/>
          <p:cNvGraphicFramePr/>
          <p:nvPr>
            <p:extLst>
              <p:ext uri="{D42A27DB-BD31-4B8C-83A1-F6EECF244321}">
                <p14:modId xmlns:p14="http://schemas.microsoft.com/office/powerpoint/2010/main" val="425589506"/>
              </p:ext>
            </p:extLst>
          </p:nvPr>
        </p:nvGraphicFramePr>
        <p:xfrm>
          <a:off x="2318545" y="38974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120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86682"/>
            <a:ext cx="10058400" cy="768815"/>
          </a:xfrm>
        </p:spPr>
        <p:txBody>
          <a:bodyPr/>
          <a:lstStyle/>
          <a:p>
            <a:pPr algn="ctr"/>
            <a:r>
              <a:rPr lang="fr-FR" dirty="0"/>
              <a:t>État local (Local State)</a:t>
            </a:r>
          </a:p>
        </p:txBody>
      </p:sp>
      <p:sp>
        <p:nvSpPr>
          <p:cNvPr id="3" name="Espace réservé du contenu 2"/>
          <p:cNvSpPr>
            <a:spLocks noGrp="1"/>
          </p:cNvSpPr>
          <p:nvPr>
            <p:ph idx="1"/>
          </p:nvPr>
        </p:nvSpPr>
        <p:spPr>
          <a:xfrm>
            <a:off x="1069848" y="955497"/>
            <a:ext cx="10058400" cy="4867382"/>
          </a:xfrm>
        </p:spPr>
        <p:txBody>
          <a:bodyPr>
            <a:noAutofit/>
          </a:bodyPr>
          <a:lstStyle/>
          <a:p>
            <a:pPr algn="just">
              <a:lnSpc>
                <a:spcPct val="150000"/>
              </a:lnSpc>
            </a:pPr>
            <a:r>
              <a:rPr lang="fr-FR" dirty="0"/>
              <a:t>L’état local est propre à un composant. Il est défini et utilisé uniquement dans ce composant, souvent via des variables de classe (</a:t>
            </a:r>
            <a:r>
              <a:rPr lang="fr-FR" dirty="0" err="1"/>
              <a:t>this.nom</a:t>
            </a:r>
            <a:r>
              <a:rPr lang="fr-FR" dirty="0"/>
              <a:t>, </a:t>
            </a:r>
            <a:r>
              <a:rPr lang="fr-FR" dirty="0" err="1"/>
              <a:t>this.count</a:t>
            </a:r>
            <a:r>
              <a:rPr lang="fr-FR" dirty="0"/>
              <a:t>, etc</a:t>
            </a:r>
            <a:r>
              <a:rPr lang="fr-FR" dirty="0" smtClean="0"/>
              <a:t>.).</a:t>
            </a:r>
          </a:p>
          <a:p>
            <a:pPr algn="just">
              <a:lnSpc>
                <a:spcPct val="150000"/>
              </a:lnSpc>
            </a:pPr>
            <a:r>
              <a:rPr lang="fr-FR" b="1" dirty="0"/>
              <a:t>Exemples :</a:t>
            </a:r>
            <a:endParaRPr lang="fr-FR" dirty="0"/>
          </a:p>
          <a:p>
            <a:pPr lvl="1" algn="just">
              <a:lnSpc>
                <a:spcPct val="150000"/>
              </a:lnSpc>
            </a:pPr>
            <a:r>
              <a:rPr lang="fr-FR" dirty="0"/>
              <a:t>Texte d’un champ de saisie</a:t>
            </a:r>
            <a:r>
              <a:rPr lang="fr-FR" dirty="0" smtClean="0"/>
              <a:t>.</a:t>
            </a:r>
          </a:p>
          <a:p>
            <a:pPr lvl="1" algn="just">
              <a:lnSpc>
                <a:spcPct val="150000"/>
              </a:lnSpc>
            </a:pPr>
            <a:r>
              <a:rPr lang="fr-FR" dirty="0" smtClean="0"/>
              <a:t>Visibilité </a:t>
            </a:r>
            <a:r>
              <a:rPr lang="fr-FR" dirty="0"/>
              <a:t>d’un menu (booléen </a:t>
            </a:r>
            <a:r>
              <a:rPr lang="fr-FR" dirty="0" err="1"/>
              <a:t>isOpen</a:t>
            </a:r>
            <a:r>
              <a:rPr lang="fr-FR" dirty="0" smtClean="0"/>
              <a:t>).</a:t>
            </a:r>
          </a:p>
          <a:p>
            <a:pPr lvl="1" algn="just">
              <a:lnSpc>
                <a:spcPct val="150000"/>
              </a:lnSpc>
            </a:pPr>
            <a:r>
              <a:rPr lang="fr-FR" dirty="0" smtClean="0"/>
              <a:t>Onglet </a:t>
            </a:r>
            <a:r>
              <a:rPr lang="fr-FR" dirty="0"/>
              <a:t>sélectionné dans une interface</a:t>
            </a:r>
            <a:r>
              <a:rPr lang="fr-FR" dirty="0" smtClean="0"/>
              <a:t>.</a:t>
            </a:r>
          </a:p>
          <a:p>
            <a:pPr algn="just">
              <a:lnSpc>
                <a:spcPct val="150000"/>
              </a:lnSpc>
            </a:pPr>
            <a:r>
              <a:rPr lang="fr-FR" b="1" dirty="0"/>
              <a:t>Avantage :</a:t>
            </a:r>
            <a:endParaRPr lang="fr-FR" dirty="0"/>
          </a:p>
          <a:p>
            <a:pPr lvl="1" algn="just">
              <a:lnSpc>
                <a:spcPct val="150000"/>
              </a:lnSpc>
            </a:pPr>
            <a:r>
              <a:rPr lang="fr-FR" dirty="0"/>
              <a:t>Simple, rapide, isolé.</a:t>
            </a:r>
          </a:p>
          <a:p>
            <a:pPr algn="just">
              <a:lnSpc>
                <a:spcPct val="150000"/>
              </a:lnSpc>
            </a:pPr>
            <a:r>
              <a:rPr lang="fr-FR" b="1" dirty="0"/>
              <a:t>Limite :</a:t>
            </a:r>
            <a:endParaRPr lang="fr-FR" dirty="0"/>
          </a:p>
          <a:p>
            <a:pPr lvl="1" algn="just">
              <a:lnSpc>
                <a:spcPct val="150000"/>
              </a:lnSpc>
            </a:pPr>
            <a:r>
              <a:rPr lang="fr-FR" dirty="0"/>
              <a:t>Impossible à partager sans passer par des @Input() ou @Output().</a:t>
            </a:r>
          </a:p>
        </p:txBody>
      </p:sp>
    </p:spTree>
    <p:extLst>
      <p:ext uri="{BB962C8B-B14F-4D97-AF65-F5344CB8AC3E}">
        <p14:creationId xmlns:p14="http://schemas.microsoft.com/office/powerpoint/2010/main" val="19210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down)">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07230"/>
            <a:ext cx="10058400" cy="799638"/>
          </a:xfrm>
        </p:spPr>
        <p:txBody>
          <a:bodyPr/>
          <a:lstStyle/>
          <a:p>
            <a:pPr algn="ctr"/>
            <a:r>
              <a:rPr lang="fr-FR" dirty="0"/>
              <a:t>État global (Global State)</a:t>
            </a:r>
          </a:p>
        </p:txBody>
      </p:sp>
      <p:sp>
        <p:nvSpPr>
          <p:cNvPr id="3" name="Espace réservé du contenu 2"/>
          <p:cNvSpPr>
            <a:spLocks noGrp="1"/>
          </p:cNvSpPr>
          <p:nvPr>
            <p:ph idx="1"/>
          </p:nvPr>
        </p:nvSpPr>
        <p:spPr>
          <a:xfrm>
            <a:off x="926010" y="1006868"/>
            <a:ext cx="10058400" cy="4682447"/>
          </a:xfrm>
        </p:spPr>
        <p:txBody>
          <a:bodyPr>
            <a:noAutofit/>
          </a:bodyPr>
          <a:lstStyle/>
          <a:p>
            <a:pPr algn="just">
              <a:lnSpc>
                <a:spcPct val="150000"/>
              </a:lnSpc>
            </a:pPr>
            <a:r>
              <a:rPr lang="fr-FR" sz="2400" dirty="0"/>
              <a:t>L’</a:t>
            </a:r>
            <a:r>
              <a:rPr lang="fr-FR" sz="2400" b="1" dirty="0"/>
              <a:t>état global</a:t>
            </a:r>
            <a:r>
              <a:rPr lang="fr-FR" sz="2400" dirty="0"/>
              <a:t> est accessible à </a:t>
            </a:r>
            <a:r>
              <a:rPr lang="fr-FR" sz="2400" b="1" dirty="0"/>
              <a:t>toute l’application</a:t>
            </a:r>
            <a:r>
              <a:rPr lang="fr-FR" sz="2400" dirty="0"/>
              <a:t>. Il contient des données essentielles partagées entre plusieurs composants ou modules</a:t>
            </a:r>
            <a:r>
              <a:rPr lang="fr-FR" sz="2400" dirty="0" smtClean="0"/>
              <a:t>.</a:t>
            </a:r>
          </a:p>
          <a:p>
            <a:pPr algn="just">
              <a:lnSpc>
                <a:spcPct val="150000"/>
              </a:lnSpc>
            </a:pPr>
            <a:r>
              <a:rPr lang="fr-FR" sz="2400" b="1" dirty="0"/>
              <a:t>Exemples :</a:t>
            </a:r>
            <a:endParaRPr lang="fr-FR" sz="2400" dirty="0"/>
          </a:p>
          <a:p>
            <a:pPr lvl="1" algn="just">
              <a:lnSpc>
                <a:spcPct val="150000"/>
              </a:lnSpc>
            </a:pPr>
            <a:r>
              <a:rPr lang="fr-FR" sz="2000" dirty="0"/>
              <a:t>Informations de l’utilisateur connecté (authentification, rôle).</a:t>
            </a:r>
          </a:p>
          <a:p>
            <a:pPr lvl="1" algn="just">
              <a:lnSpc>
                <a:spcPct val="150000"/>
              </a:lnSpc>
            </a:pPr>
            <a:r>
              <a:rPr lang="fr-FR" sz="2000" dirty="0"/>
              <a:t>Langue actuelle (internationalisation).</a:t>
            </a:r>
          </a:p>
          <a:p>
            <a:pPr lvl="1" algn="just">
              <a:lnSpc>
                <a:spcPct val="150000"/>
              </a:lnSpc>
            </a:pPr>
            <a:r>
              <a:rPr lang="fr-FR" sz="2000" dirty="0"/>
              <a:t>Paramètres de configuration de l’application.</a:t>
            </a:r>
          </a:p>
          <a:p>
            <a:pPr lvl="1" algn="just">
              <a:lnSpc>
                <a:spcPct val="150000"/>
              </a:lnSpc>
            </a:pPr>
            <a:r>
              <a:rPr lang="fr-FR" sz="2000" dirty="0"/>
              <a:t>Données d’un panier dans un site e-commerce</a:t>
            </a:r>
            <a:r>
              <a:rPr lang="fr-FR" sz="2000" dirty="0" smtClean="0"/>
              <a:t>.</a:t>
            </a:r>
          </a:p>
          <a:p>
            <a:pPr algn="just">
              <a:lnSpc>
                <a:spcPct val="150000"/>
              </a:lnSpc>
            </a:pPr>
            <a:r>
              <a:rPr lang="fr-FR" sz="2400" b="1" dirty="0"/>
              <a:t>Mise en œuvre :</a:t>
            </a:r>
            <a:endParaRPr lang="fr-FR" sz="2400" dirty="0"/>
          </a:p>
          <a:p>
            <a:pPr lvl="1" algn="just">
              <a:lnSpc>
                <a:spcPct val="150000"/>
              </a:lnSpc>
            </a:pPr>
            <a:r>
              <a:rPr lang="fr-FR" sz="2000" dirty="0"/>
              <a:t>Centralisé dans un store (ex : </a:t>
            </a:r>
            <a:r>
              <a:rPr lang="fr-FR" sz="2000" dirty="0" err="1"/>
              <a:t>NgRx</a:t>
            </a:r>
            <a:r>
              <a:rPr lang="fr-FR" sz="2000" dirty="0"/>
              <a:t> Store, Service singleton, </a:t>
            </a:r>
            <a:r>
              <a:rPr lang="fr-FR" sz="2000" dirty="0" err="1"/>
              <a:t>SignalStore</a:t>
            </a:r>
            <a:r>
              <a:rPr lang="fr-FR" sz="2000" dirty="0"/>
              <a:t>).</a:t>
            </a:r>
          </a:p>
          <a:p>
            <a:pPr lvl="1" algn="just">
              <a:lnSpc>
                <a:spcPct val="150000"/>
              </a:lnSpc>
            </a:pPr>
            <a:endParaRPr lang="fr-FR" sz="2000" dirty="0"/>
          </a:p>
        </p:txBody>
      </p:sp>
    </p:spTree>
    <p:extLst>
      <p:ext uri="{BB962C8B-B14F-4D97-AF65-F5344CB8AC3E}">
        <p14:creationId xmlns:p14="http://schemas.microsoft.com/office/powerpoint/2010/main" val="18413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99698"/>
            <a:ext cx="10058400" cy="789364"/>
          </a:xfrm>
        </p:spPr>
        <p:txBody>
          <a:bodyPr/>
          <a:lstStyle/>
          <a:p>
            <a:pPr algn="ctr"/>
            <a:r>
              <a:rPr lang="fr-FR" dirty="0"/>
              <a:t>État partagé (</a:t>
            </a:r>
            <a:r>
              <a:rPr lang="fr-FR" dirty="0" err="1"/>
              <a:t>Shared</a:t>
            </a:r>
            <a:r>
              <a:rPr lang="fr-FR" dirty="0"/>
              <a:t> State)</a:t>
            </a:r>
          </a:p>
        </p:txBody>
      </p:sp>
      <p:sp>
        <p:nvSpPr>
          <p:cNvPr id="3" name="Espace réservé du contenu 2"/>
          <p:cNvSpPr>
            <a:spLocks noGrp="1"/>
          </p:cNvSpPr>
          <p:nvPr>
            <p:ph idx="1"/>
          </p:nvPr>
        </p:nvSpPr>
        <p:spPr>
          <a:xfrm>
            <a:off x="1069848" y="1541124"/>
            <a:ext cx="10058400" cy="4631076"/>
          </a:xfrm>
        </p:spPr>
        <p:txBody>
          <a:bodyPr>
            <a:noAutofit/>
          </a:bodyPr>
          <a:lstStyle/>
          <a:p>
            <a:pPr algn="just">
              <a:lnSpc>
                <a:spcPct val="150000"/>
              </a:lnSpc>
            </a:pPr>
            <a:r>
              <a:rPr lang="fr-FR" sz="2400" dirty="0"/>
              <a:t>L’</a:t>
            </a:r>
            <a:r>
              <a:rPr lang="fr-FR" sz="2400" b="1" dirty="0"/>
              <a:t>état partagé</a:t>
            </a:r>
            <a:r>
              <a:rPr lang="fr-FR" sz="2400" dirty="0"/>
              <a:t> est un compromis entre local et global. Il est partagé par </a:t>
            </a:r>
            <a:r>
              <a:rPr lang="fr-FR" sz="2400" b="1" dirty="0"/>
              <a:t>plusieurs composants</a:t>
            </a:r>
            <a:r>
              <a:rPr lang="fr-FR" sz="2400" dirty="0"/>
              <a:t>, mais pas nécessairement par toute l’application</a:t>
            </a:r>
            <a:r>
              <a:rPr lang="fr-FR" sz="2400" dirty="0" smtClean="0"/>
              <a:t>.</a:t>
            </a:r>
          </a:p>
          <a:p>
            <a:pPr algn="just">
              <a:lnSpc>
                <a:spcPct val="150000"/>
              </a:lnSpc>
            </a:pPr>
            <a:r>
              <a:rPr lang="fr-FR" sz="2400" b="1" dirty="0"/>
              <a:t>Exemples :</a:t>
            </a:r>
            <a:endParaRPr lang="fr-FR" sz="2400" dirty="0"/>
          </a:p>
          <a:p>
            <a:pPr lvl="1" algn="just">
              <a:lnSpc>
                <a:spcPct val="150000"/>
              </a:lnSpc>
            </a:pPr>
            <a:r>
              <a:rPr lang="fr-FR" sz="2000" dirty="0"/>
              <a:t>Liste des articles affichée dans deux composants différents (liste + détails</a:t>
            </a:r>
            <a:r>
              <a:rPr lang="fr-FR" sz="2000" dirty="0" smtClean="0"/>
              <a:t>).</a:t>
            </a:r>
          </a:p>
          <a:p>
            <a:pPr lvl="1" algn="just">
              <a:lnSpc>
                <a:spcPct val="150000"/>
              </a:lnSpc>
            </a:pPr>
            <a:r>
              <a:rPr lang="fr-FR" sz="2000" dirty="0" smtClean="0"/>
              <a:t>Formulaire </a:t>
            </a:r>
            <a:r>
              <a:rPr lang="fr-FR" sz="2000" dirty="0"/>
              <a:t>complexe découpé en plusieurs sous-composants</a:t>
            </a:r>
            <a:r>
              <a:rPr lang="fr-FR" sz="2000" dirty="0" smtClean="0"/>
              <a:t>.</a:t>
            </a:r>
          </a:p>
          <a:p>
            <a:pPr algn="just">
              <a:lnSpc>
                <a:spcPct val="150000"/>
              </a:lnSpc>
            </a:pPr>
            <a:r>
              <a:rPr lang="fr-FR" sz="2400" b="1" dirty="0"/>
              <a:t>Mise en œuvre :</a:t>
            </a:r>
            <a:endParaRPr lang="fr-FR" sz="2400" dirty="0"/>
          </a:p>
          <a:p>
            <a:pPr lvl="1" algn="just">
              <a:lnSpc>
                <a:spcPct val="150000"/>
              </a:lnSpc>
            </a:pPr>
            <a:r>
              <a:rPr lang="fr-FR" sz="2000" dirty="0"/>
              <a:t>Souvent dans un service de domaine ou un module spécifique.</a:t>
            </a:r>
          </a:p>
          <a:p>
            <a:pPr lvl="1" algn="just">
              <a:lnSpc>
                <a:spcPct val="150000"/>
              </a:lnSpc>
            </a:pPr>
            <a:endParaRPr lang="fr-FR" sz="2000" dirty="0"/>
          </a:p>
        </p:txBody>
      </p:sp>
    </p:spTree>
    <p:extLst>
      <p:ext uri="{BB962C8B-B14F-4D97-AF65-F5344CB8AC3E}">
        <p14:creationId xmlns:p14="http://schemas.microsoft.com/office/powerpoint/2010/main" val="132197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45585"/>
            <a:ext cx="10058400" cy="953750"/>
          </a:xfrm>
        </p:spPr>
        <p:txBody>
          <a:bodyPr/>
          <a:lstStyle/>
          <a:p>
            <a:pPr algn="ctr"/>
            <a:r>
              <a:rPr lang="fr-FR" dirty="0"/>
              <a:t>Introduction générale</a:t>
            </a:r>
          </a:p>
        </p:txBody>
      </p:sp>
      <p:sp>
        <p:nvSpPr>
          <p:cNvPr id="3" name="Espace réservé du contenu 2"/>
          <p:cNvSpPr>
            <a:spLocks noGrp="1"/>
          </p:cNvSpPr>
          <p:nvPr>
            <p:ph idx="1"/>
          </p:nvPr>
        </p:nvSpPr>
        <p:spPr>
          <a:xfrm>
            <a:off x="1069848" y="1371394"/>
            <a:ext cx="10058400" cy="4050792"/>
          </a:xfrm>
        </p:spPr>
        <p:txBody>
          <a:bodyPr>
            <a:noAutofit/>
          </a:bodyPr>
          <a:lstStyle/>
          <a:p>
            <a:pPr algn="just">
              <a:lnSpc>
                <a:spcPct val="160000"/>
              </a:lnSpc>
            </a:pPr>
            <a:r>
              <a:rPr lang="fr-FR" sz="2400" dirty="0"/>
              <a:t>Dans le monde du développement web moderne, les applications </a:t>
            </a:r>
            <a:r>
              <a:rPr lang="fr-FR" sz="2400" dirty="0" err="1"/>
              <a:t>monopage</a:t>
            </a:r>
            <a:r>
              <a:rPr lang="fr-FR" sz="2400" dirty="0"/>
              <a:t> (</a:t>
            </a:r>
            <a:r>
              <a:rPr lang="fr-FR" sz="2400" b="1" dirty="0"/>
              <a:t>SPA</a:t>
            </a:r>
            <a:r>
              <a:rPr lang="fr-FR" sz="2400" dirty="0"/>
              <a:t> – Single Page Applications) se sont imposées comme un standard pour offrir aux utilisateurs des expériences rapides, interactives et proches des applications natives. Contrairement aux applications web traditionnelles, qui nécessitent un rechargement complet de la page à chaque interaction, une SPA charge une seule page HTML et met à jour dynamiquement son contenu en fonction des actions de l’utilisateur.</a:t>
            </a:r>
          </a:p>
        </p:txBody>
      </p:sp>
    </p:spTree>
    <p:extLst>
      <p:ext uri="{BB962C8B-B14F-4D97-AF65-F5344CB8AC3E}">
        <p14:creationId xmlns:p14="http://schemas.microsoft.com/office/powerpoint/2010/main" val="1488702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Synthèse</a:t>
            </a:r>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966451" y="2330245"/>
            <a:ext cx="8111613" cy="34904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1975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Objectifs d’une bonne gestion d’état </a:t>
            </a:r>
          </a:p>
        </p:txBody>
      </p:sp>
      <p:sp>
        <p:nvSpPr>
          <p:cNvPr id="3" name="Espace réservé du contenu 2"/>
          <p:cNvSpPr>
            <a:spLocks noGrp="1"/>
          </p:cNvSpPr>
          <p:nvPr>
            <p:ph idx="1"/>
          </p:nvPr>
        </p:nvSpPr>
        <p:spPr/>
        <p:txBody>
          <a:bodyPr>
            <a:normAutofit/>
          </a:bodyPr>
          <a:lstStyle/>
          <a:p>
            <a:pPr algn="just">
              <a:lnSpc>
                <a:spcPct val="150000"/>
              </a:lnSpc>
            </a:pPr>
            <a:r>
              <a:rPr lang="fr-FR" sz="2800" dirty="0"/>
              <a:t>Centralisation.</a:t>
            </a:r>
          </a:p>
          <a:p>
            <a:pPr algn="just">
              <a:lnSpc>
                <a:spcPct val="150000"/>
              </a:lnSpc>
            </a:pPr>
            <a:r>
              <a:rPr lang="fr-FR" sz="2800" dirty="0"/>
              <a:t>Prédictibilité.</a:t>
            </a:r>
          </a:p>
          <a:p>
            <a:pPr algn="just">
              <a:lnSpc>
                <a:spcPct val="150000"/>
              </a:lnSpc>
            </a:pPr>
            <a:r>
              <a:rPr lang="fr-FR" sz="2800" dirty="0"/>
              <a:t>Historique (</a:t>
            </a:r>
            <a:r>
              <a:rPr lang="fr-FR" sz="2800" dirty="0" err="1"/>
              <a:t>debug</a:t>
            </a:r>
            <a:r>
              <a:rPr lang="fr-FR" sz="2800" dirty="0"/>
              <a:t>, time </a:t>
            </a:r>
            <a:r>
              <a:rPr lang="fr-FR" sz="2800" dirty="0" err="1"/>
              <a:t>travel</a:t>
            </a:r>
            <a:r>
              <a:rPr lang="fr-FR" sz="2800" dirty="0"/>
              <a:t>).</a:t>
            </a:r>
          </a:p>
          <a:p>
            <a:pPr algn="just">
              <a:lnSpc>
                <a:spcPct val="150000"/>
              </a:lnSpc>
            </a:pPr>
            <a:r>
              <a:rPr lang="fr-FR" sz="2800" dirty="0"/>
              <a:t>Découplage UI / logique métier.</a:t>
            </a:r>
          </a:p>
          <a:p>
            <a:pPr algn="just">
              <a:lnSpc>
                <a:spcPct val="150000"/>
              </a:lnSpc>
            </a:pPr>
            <a:endParaRPr lang="fr-FR" sz="2800" dirty="0"/>
          </a:p>
        </p:txBody>
      </p:sp>
    </p:spTree>
    <p:extLst>
      <p:ext uri="{BB962C8B-B14F-4D97-AF65-F5344CB8AC3E}">
        <p14:creationId xmlns:p14="http://schemas.microsoft.com/office/powerpoint/2010/main" val="37458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Approche impérative vs </a:t>
            </a:r>
            <a:r>
              <a:rPr lang="fr-FR" sz="4000" dirty="0" smtClean="0"/>
              <a:t>déclarative</a:t>
            </a:r>
            <a:endParaRPr lang="fr-FR" sz="4000" dirty="0"/>
          </a:p>
        </p:txBody>
      </p:sp>
      <p:sp>
        <p:nvSpPr>
          <p:cNvPr id="4" name="Espace réservé du texte 3"/>
          <p:cNvSpPr>
            <a:spLocks noGrp="1"/>
          </p:cNvSpPr>
          <p:nvPr>
            <p:ph type="body" idx="1"/>
          </p:nvPr>
        </p:nvSpPr>
        <p:spPr/>
        <p:txBody>
          <a:bodyPr/>
          <a:lstStyle/>
          <a:p>
            <a:pPr algn="ctr"/>
            <a:r>
              <a:rPr lang="fr-FR" dirty="0"/>
              <a:t>Approche impérative (classique) </a:t>
            </a:r>
            <a:r>
              <a:rPr lang="fr-FR" dirty="0" smtClean="0"/>
              <a:t>:</a:t>
            </a:r>
            <a:endParaRPr lang="fr-FR" dirty="0"/>
          </a:p>
        </p:txBody>
      </p:sp>
      <p:pic>
        <p:nvPicPr>
          <p:cNvPr id="8" name="Espace réservé du contenu 7"/>
          <p:cNvPicPr>
            <a:picLocks noGrp="1" noChangeAspect="1"/>
          </p:cNvPicPr>
          <p:nvPr>
            <p:ph sz="half" idx="2"/>
          </p:nvPr>
        </p:nvPicPr>
        <p:blipFill>
          <a:blip r:embed="rId2">
            <a:duotone>
              <a:prstClr val="black"/>
              <a:schemeClr val="tx2">
                <a:tint val="45000"/>
                <a:satMod val="400000"/>
              </a:schemeClr>
            </a:duotone>
          </a:blip>
          <a:stretch>
            <a:fillRect/>
          </a:stretch>
        </p:blipFill>
        <p:spPr>
          <a:xfrm>
            <a:off x="873304" y="2876764"/>
            <a:ext cx="5301466" cy="32260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texte 5"/>
          <p:cNvSpPr>
            <a:spLocks noGrp="1"/>
          </p:cNvSpPr>
          <p:nvPr>
            <p:ph type="body" sz="quarter" idx="3"/>
          </p:nvPr>
        </p:nvSpPr>
        <p:spPr/>
        <p:txBody>
          <a:bodyPr/>
          <a:lstStyle/>
          <a:p>
            <a:pPr algn="ctr"/>
            <a:r>
              <a:rPr lang="fr-FR" dirty="0"/>
              <a:t>Approche impérative (classique) </a:t>
            </a:r>
            <a:r>
              <a:rPr lang="fr-FR" dirty="0" smtClean="0"/>
              <a:t>:</a:t>
            </a:r>
            <a:endParaRPr lang="fr-FR" dirty="0"/>
          </a:p>
        </p:txBody>
      </p:sp>
      <p:pic>
        <p:nvPicPr>
          <p:cNvPr id="9" name="Espace réservé du contenu 8"/>
          <p:cNvPicPr>
            <a:picLocks noGrp="1" noChangeAspect="1"/>
          </p:cNvPicPr>
          <p:nvPr>
            <p:ph sz="quarter" idx="4"/>
          </p:nvPr>
        </p:nvPicPr>
        <p:blipFill>
          <a:blip r:embed="rId3">
            <a:duotone>
              <a:prstClr val="black"/>
              <a:schemeClr val="tx2">
                <a:tint val="45000"/>
                <a:satMod val="400000"/>
              </a:schemeClr>
            </a:duotone>
          </a:blip>
          <a:stretch>
            <a:fillRect/>
          </a:stretch>
        </p:blipFill>
        <p:spPr>
          <a:xfrm>
            <a:off x="6811766" y="3154166"/>
            <a:ext cx="4212405" cy="1495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544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pPr algn="ctr"/>
            <a:r>
              <a:rPr lang="fr-FR" dirty="0"/>
              <a:t>Avantages </a:t>
            </a:r>
            <a:r>
              <a:rPr lang="fr-FR" dirty="0" smtClean="0"/>
              <a:t>déclaratif</a:t>
            </a:r>
            <a:endParaRPr lang="fr-FR" dirty="0"/>
          </a:p>
        </p:txBody>
      </p:sp>
      <p:sp>
        <p:nvSpPr>
          <p:cNvPr id="8" name="Espace réservé du contenu 7"/>
          <p:cNvSpPr>
            <a:spLocks noGrp="1"/>
          </p:cNvSpPr>
          <p:nvPr>
            <p:ph idx="1"/>
          </p:nvPr>
        </p:nvSpPr>
        <p:spPr/>
        <p:txBody>
          <a:bodyPr>
            <a:normAutofit/>
          </a:bodyPr>
          <a:lstStyle/>
          <a:p>
            <a:pPr algn="just">
              <a:lnSpc>
                <a:spcPct val="150000"/>
              </a:lnSpc>
            </a:pPr>
            <a:r>
              <a:rPr lang="fr-FR" sz="2800" dirty="0"/>
              <a:t>Moins de </a:t>
            </a:r>
            <a:r>
              <a:rPr lang="fr-FR" sz="2800" dirty="0" err="1"/>
              <a:t>boilerplate</a:t>
            </a:r>
            <a:r>
              <a:rPr lang="fr-FR" sz="2800" dirty="0"/>
              <a:t>.</a:t>
            </a:r>
          </a:p>
          <a:p>
            <a:pPr algn="just">
              <a:lnSpc>
                <a:spcPct val="150000"/>
              </a:lnSpc>
            </a:pPr>
            <a:r>
              <a:rPr lang="fr-FR" sz="2800" dirty="0"/>
              <a:t>Utilisation des observables directement dans le </a:t>
            </a:r>
            <a:r>
              <a:rPr lang="fr-FR" sz="2800" dirty="0" smtClean="0"/>
              <a:t>Template.</a:t>
            </a:r>
            <a:endParaRPr lang="fr-FR" sz="2800" dirty="0"/>
          </a:p>
          <a:p>
            <a:pPr algn="just">
              <a:lnSpc>
                <a:spcPct val="150000"/>
              </a:lnSpc>
            </a:pPr>
            <a:r>
              <a:rPr lang="fr-FR" sz="2800" dirty="0"/>
              <a:t>Réduction des erreurs liées au cycle de vie.</a:t>
            </a:r>
          </a:p>
          <a:p>
            <a:pPr algn="just">
              <a:lnSpc>
                <a:spcPct val="150000"/>
              </a:lnSpc>
            </a:pPr>
            <a:endParaRPr lang="fr-FR" sz="2800" dirty="0"/>
          </a:p>
        </p:txBody>
      </p:sp>
    </p:spTree>
    <p:extLst>
      <p:ext uri="{BB962C8B-B14F-4D97-AF65-F5344CB8AC3E}">
        <p14:creationId xmlns:p14="http://schemas.microsoft.com/office/powerpoint/2010/main" val="20440271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Discussion </a:t>
            </a:r>
          </a:p>
        </p:txBody>
      </p:sp>
      <p:sp>
        <p:nvSpPr>
          <p:cNvPr id="3" name="Espace réservé du contenu 2"/>
          <p:cNvSpPr>
            <a:spLocks noGrp="1"/>
          </p:cNvSpPr>
          <p:nvPr>
            <p:ph idx="1"/>
          </p:nvPr>
        </p:nvSpPr>
        <p:spPr/>
        <p:txBody>
          <a:bodyPr/>
          <a:lstStyle/>
          <a:p>
            <a:r>
              <a:rPr lang="fr-FR" b="1" dirty="0"/>
              <a:t>Pourquoi le déclaratif est plus adapté aux stores ?</a:t>
            </a:r>
          </a:p>
          <a:p>
            <a:endParaRPr lang="fr-FR" dirty="0"/>
          </a:p>
        </p:txBody>
      </p:sp>
    </p:spTree>
    <p:extLst>
      <p:ext uri="{BB962C8B-B14F-4D97-AF65-F5344CB8AC3E}">
        <p14:creationId xmlns:p14="http://schemas.microsoft.com/office/powerpoint/2010/main" val="36896506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97929" y="279149"/>
            <a:ext cx="10058400" cy="933202"/>
          </a:xfrm>
        </p:spPr>
        <p:txBody>
          <a:bodyPr/>
          <a:lstStyle/>
          <a:p>
            <a:pPr algn="ctr"/>
            <a:r>
              <a:rPr lang="fr-FR" dirty="0" err="1"/>
              <a:t>NgRx</a:t>
            </a:r>
            <a:endParaRPr lang="fr-FR" dirty="0"/>
          </a:p>
        </p:txBody>
      </p:sp>
      <p:sp>
        <p:nvSpPr>
          <p:cNvPr id="3" name="Espace réservé du contenu 2"/>
          <p:cNvSpPr>
            <a:spLocks noGrp="1"/>
          </p:cNvSpPr>
          <p:nvPr>
            <p:ph idx="1"/>
          </p:nvPr>
        </p:nvSpPr>
        <p:spPr>
          <a:xfrm>
            <a:off x="1080122" y="1212351"/>
            <a:ext cx="10058400" cy="4050792"/>
          </a:xfrm>
        </p:spPr>
        <p:txBody>
          <a:bodyPr>
            <a:noAutofit/>
          </a:bodyPr>
          <a:lstStyle/>
          <a:p>
            <a:pPr algn="just">
              <a:lnSpc>
                <a:spcPct val="200000"/>
              </a:lnSpc>
            </a:pPr>
            <a:r>
              <a:rPr lang="fr-FR" sz="2800" b="1" dirty="0" err="1"/>
              <a:t>NgRx</a:t>
            </a:r>
            <a:r>
              <a:rPr lang="fr-FR" sz="2800" dirty="0"/>
              <a:t> est une </a:t>
            </a:r>
            <a:r>
              <a:rPr lang="fr-FR" sz="2800" b="1" dirty="0"/>
              <a:t>bibliothèque </a:t>
            </a:r>
            <a:r>
              <a:rPr lang="fr-FR" sz="2800" b="1" dirty="0" err="1"/>
              <a:t>Angular</a:t>
            </a:r>
            <a:r>
              <a:rPr lang="fr-FR" sz="2800" dirty="0"/>
              <a:t> inspirée du </a:t>
            </a:r>
            <a:r>
              <a:rPr lang="fr-FR" sz="2800" b="1" dirty="0"/>
              <a:t>pattern </a:t>
            </a:r>
            <a:r>
              <a:rPr lang="fr-FR" sz="2800" b="1" dirty="0" err="1"/>
              <a:t>Redux</a:t>
            </a:r>
            <a:r>
              <a:rPr lang="fr-FR" sz="2800" dirty="0"/>
              <a:t>. Elle permet de gérer </a:t>
            </a:r>
            <a:r>
              <a:rPr lang="fr-FR" sz="2800" b="1" dirty="0"/>
              <a:t>l’état global d’une application</a:t>
            </a:r>
            <a:r>
              <a:rPr lang="fr-FR" sz="2800" dirty="0"/>
              <a:t> de manière prévisible, testable et maintenable</a:t>
            </a:r>
            <a:r>
              <a:rPr lang="fr-FR" sz="2800" dirty="0" smtClean="0"/>
              <a:t>.</a:t>
            </a:r>
          </a:p>
          <a:p>
            <a:pPr algn="just">
              <a:lnSpc>
                <a:spcPct val="200000"/>
              </a:lnSpc>
            </a:pPr>
            <a:r>
              <a:rPr lang="fr-FR" sz="2800" dirty="0"/>
              <a:t>Principe : </a:t>
            </a:r>
            <a:r>
              <a:rPr lang="fr-FR" sz="2800" b="1" dirty="0"/>
              <a:t>Single Source of Truth</a:t>
            </a:r>
            <a:r>
              <a:rPr lang="fr-FR" sz="2800" dirty="0"/>
              <a:t> (un seul conteneur d’état global).</a:t>
            </a:r>
          </a:p>
        </p:txBody>
      </p:sp>
    </p:spTree>
    <p:extLst>
      <p:ext uri="{BB962C8B-B14F-4D97-AF65-F5344CB8AC3E}">
        <p14:creationId xmlns:p14="http://schemas.microsoft.com/office/powerpoint/2010/main" val="17509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Présentation de </a:t>
            </a:r>
            <a:r>
              <a:rPr lang="fr-FR" sz="4000" dirty="0" err="1"/>
              <a:t>NgRx</a:t>
            </a:r>
            <a:r>
              <a:rPr lang="fr-FR" sz="4000" dirty="0"/>
              <a:t> (ou équivalent) </a:t>
            </a:r>
          </a:p>
        </p:txBody>
      </p:sp>
      <p:sp>
        <p:nvSpPr>
          <p:cNvPr id="3" name="Espace réservé du contenu 2"/>
          <p:cNvSpPr>
            <a:spLocks noGrp="1"/>
          </p:cNvSpPr>
          <p:nvPr>
            <p:ph idx="1"/>
          </p:nvPr>
        </p:nvSpPr>
        <p:spPr/>
        <p:txBody>
          <a:bodyPr>
            <a:noAutofit/>
          </a:bodyPr>
          <a:lstStyle/>
          <a:p>
            <a:pPr algn="just">
              <a:lnSpc>
                <a:spcPct val="150000"/>
              </a:lnSpc>
            </a:pPr>
            <a:r>
              <a:rPr lang="fr-FR" b="1" dirty="0"/>
              <a:t>Store</a:t>
            </a:r>
            <a:r>
              <a:rPr lang="fr-FR" dirty="0"/>
              <a:t> : conteneur d’état global.</a:t>
            </a:r>
          </a:p>
          <a:p>
            <a:pPr algn="just">
              <a:lnSpc>
                <a:spcPct val="150000"/>
              </a:lnSpc>
            </a:pPr>
            <a:r>
              <a:rPr lang="fr-FR" b="1" dirty="0"/>
              <a:t>Actions</a:t>
            </a:r>
            <a:r>
              <a:rPr lang="fr-FR" dirty="0"/>
              <a:t> : objets décrivant une intention (ex: '[</a:t>
            </a:r>
            <a:r>
              <a:rPr lang="fr-FR" dirty="0" err="1"/>
              <a:t>Counter</a:t>
            </a:r>
            <a:r>
              <a:rPr lang="fr-FR" dirty="0"/>
              <a:t>] </a:t>
            </a:r>
            <a:r>
              <a:rPr lang="fr-FR" dirty="0" err="1"/>
              <a:t>Increment</a:t>
            </a:r>
            <a:r>
              <a:rPr lang="fr-FR" dirty="0"/>
              <a:t>').</a:t>
            </a:r>
          </a:p>
          <a:p>
            <a:pPr algn="just">
              <a:lnSpc>
                <a:spcPct val="150000"/>
              </a:lnSpc>
            </a:pPr>
            <a:r>
              <a:rPr lang="fr-FR" b="1" dirty="0" err="1"/>
              <a:t>Reducer</a:t>
            </a:r>
            <a:r>
              <a:rPr lang="fr-FR" dirty="0"/>
              <a:t> : fonction pure pour transformer l’état.</a:t>
            </a:r>
          </a:p>
          <a:p>
            <a:pPr algn="just">
              <a:lnSpc>
                <a:spcPct val="150000"/>
              </a:lnSpc>
            </a:pPr>
            <a:r>
              <a:rPr lang="fr-FR" b="1" dirty="0" err="1"/>
              <a:t>Selectors</a:t>
            </a:r>
            <a:r>
              <a:rPr lang="fr-FR" dirty="0"/>
              <a:t> : fonctions pour accéder à une portion de l’état.</a:t>
            </a:r>
          </a:p>
          <a:p>
            <a:pPr algn="just">
              <a:lnSpc>
                <a:spcPct val="150000"/>
              </a:lnSpc>
            </a:pPr>
            <a:r>
              <a:rPr lang="fr-FR" b="1" dirty="0" err="1"/>
              <a:t>Effects</a:t>
            </a:r>
            <a:r>
              <a:rPr lang="fr-FR" dirty="0"/>
              <a:t> : gestion des effets secondaires (appel API, log, navigation...).</a:t>
            </a:r>
          </a:p>
          <a:p>
            <a:pPr algn="just">
              <a:lnSpc>
                <a:spcPct val="150000"/>
              </a:lnSpc>
            </a:pPr>
            <a:endParaRPr lang="fr-FR" dirty="0"/>
          </a:p>
        </p:txBody>
      </p:sp>
    </p:spTree>
    <p:extLst>
      <p:ext uri="{BB962C8B-B14F-4D97-AF65-F5344CB8AC3E}">
        <p14:creationId xmlns:p14="http://schemas.microsoft.com/office/powerpoint/2010/main" val="211103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Store – conteneur d’état global</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C’est une base de données en mémoire qui contient l’état de toute l’application</a:t>
            </a:r>
            <a:r>
              <a:rPr lang="fr-FR" sz="2400" dirty="0" smtClean="0"/>
              <a:t>.</a:t>
            </a:r>
          </a:p>
          <a:p>
            <a:pPr algn="just">
              <a:lnSpc>
                <a:spcPct val="150000"/>
              </a:lnSpc>
            </a:pPr>
            <a:r>
              <a:rPr lang="fr-FR" sz="2400" dirty="0" smtClean="0"/>
              <a:t>L’état </a:t>
            </a:r>
            <a:r>
              <a:rPr lang="fr-FR" sz="2400" dirty="0"/>
              <a:t>est immutables : chaque mise à jour crée un nouvel état</a:t>
            </a:r>
            <a:r>
              <a:rPr lang="fr-FR" sz="2400" dirty="0" smtClean="0"/>
              <a:t>.</a:t>
            </a:r>
          </a:p>
          <a:p>
            <a:pPr algn="just">
              <a:lnSpc>
                <a:spcPct val="150000"/>
              </a:lnSpc>
            </a:pPr>
            <a:r>
              <a:rPr lang="fr-FR" sz="2400" dirty="0" smtClean="0"/>
              <a:t>Exemple :</a:t>
            </a:r>
            <a:endParaRPr lang="fr-FR" sz="2400" dirty="0"/>
          </a:p>
        </p:txBody>
      </p:sp>
      <p:pic>
        <p:nvPicPr>
          <p:cNvPr id="4" name="Imag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4270266" y="4146804"/>
            <a:ext cx="6550134" cy="2311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90197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Actions – description d’une intention</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Ce sont des objets simples qui expriment ce qu’on veut faire, mais pas comment</a:t>
            </a:r>
            <a:r>
              <a:rPr lang="fr-FR" sz="2400" dirty="0" smtClean="0"/>
              <a:t>.</a:t>
            </a:r>
          </a:p>
          <a:p>
            <a:pPr algn="just">
              <a:lnSpc>
                <a:spcPct val="150000"/>
              </a:lnSpc>
            </a:pPr>
            <a:r>
              <a:rPr lang="fr-FR" sz="2400" dirty="0" smtClean="0"/>
              <a:t>Convention </a:t>
            </a:r>
            <a:r>
              <a:rPr lang="fr-FR" sz="2400" dirty="0"/>
              <a:t>: [Source] Event</a:t>
            </a:r>
            <a:r>
              <a:rPr lang="fr-FR" sz="2400" dirty="0" smtClean="0"/>
              <a:t>.</a:t>
            </a:r>
          </a:p>
          <a:p>
            <a:pPr algn="just">
              <a:lnSpc>
                <a:spcPct val="150000"/>
              </a:lnSpc>
            </a:pPr>
            <a:r>
              <a:rPr lang="fr-FR" sz="2400" dirty="0"/>
              <a:t> </a:t>
            </a:r>
            <a:r>
              <a:rPr lang="fr-FR" sz="2400" dirty="0" smtClean="0"/>
              <a:t>Exemple :</a:t>
            </a:r>
            <a:endParaRPr lang="fr-FR" sz="2400" dirty="0"/>
          </a:p>
        </p:txBody>
      </p:sp>
      <p:pic>
        <p:nvPicPr>
          <p:cNvPr id="4" name="Imag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222350" y="4375058"/>
            <a:ext cx="7699650" cy="2254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3152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Reducer</a:t>
            </a:r>
            <a:r>
              <a:rPr lang="fr-FR" dirty="0"/>
              <a:t> – fonction pure qui transforme l’état</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Elle reçoit l’état courant + une action et retourne le nouvel état</a:t>
            </a:r>
            <a:r>
              <a:rPr lang="fr-FR" sz="2400" dirty="0" smtClean="0"/>
              <a:t>.</a:t>
            </a:r>
          </a:p>
          <a:p>
            <a:pPr algn="just">
              <a:lnSpc>
                <a:spcPct val="150000"/>
              </a:lnSpc>
            </a:pPr>
            <a:r>
              <a:rPr lang="fr-FR" sz="2400" dirty="0" smtClean="0"/>
              <a:t>Toujours </a:t>
            </a:r>
            <a:r>
              <a:rPr lang="fr-FR" sz="2400" dirty="0"/>
              <a:t>pure : pas d’effet secondaire (API, console.log, etc</a:t>
            </a:r>
            <a:r>
              <a:rPr lang="fr-FR" sz="2400" dirty="0" smtClean="0"/>
              <a:t>.).</a:t>
            </a:r>
          </a:p>
          <a:p>
            <a:pPr algn="just">
              <a:lnSpc>
                <a:spcPct val="150000"/>
              </a:lnSpc>
            </a:pPr>
            <a:r>
              <a:rPr lang="fr-FR" sz="2400" dirty="0"/>
              <a:t> </a:t>
            </a:r>
            <a:r>
              <a:rPr lang="fr-FR" sz="2400" dirty="0" smtClean="0"/>
              <a:t>Exemple :</a:t>
            </a:r>
            <a:endParaRPr lang="fr-FR" sz="2400" dirty="0"/>
          </a:p>
        </p:txBody>
      </p:sp>
      <p:pic>
        <p:nvPicPr>
          <p:cNvPr id="5" name="Image 4"/>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158992" y="3646801"/>
            <a:ext cx="7636008" cy="300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2562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789364"/>
          </a:xfrm>
        </p:spPr>
        <p:txBody>
          <a:bodyPr/>
          <a:lstStyle/>
          <a:p>
            <a:pPr algn="ctr"/>
            <a:r>
              <a:rPr lang="fr-FR" dirty="0" smtClean="0"/>
              <a:t>VALEURS AJOUTEES</a:t>
            </a:r>
            <a:endParaRPr lang="fr-FR" dirty="0"/>
          </a:p>
        </p:txBody>
      </p:sp>
      <p:sp>
        <p:nvSpPr>
          <p:cNvPr id="3" name="Espace réservé du contenu 2"/>
          <p:cNvSpPr>
            <a:spLocks noGrp="1"/>
          </p:cNvSpPr>
          <p:nvPr>
            <p:ph idx="1"/>
          </p:nvPr>
        </p:nvSpPr>
        <p:spPr>
          <a:xfrm>
            <a:off x="997929" y="1741264"/>
            <a:ext cx="10058400" cy="4050792"/>
          </a:xfrm>
        </p:spPr>
        <p:txBody>
          <a:bodyPr>
            <a:noAutofit/>
          </a:bodyPr>
          <a:lstStyle/>
          <a:p>
            <a:pPr algn="just">
              <a:lnSpc>
                <a:spcPct val="150000"/>
              </a:lnSpc>
            </a:pPr>
            <a:r>
              <a:rPr lang="fr-FR" sz="2800" b="1" dirty="0"/>
              <a:t>Une meilleure expérience utilisateur </a:t>
            </a:r>
            <a:r>
              <a:rPr lang="fr-FR" sz="2800" dirty="0"/>
              <a:t>: les transitions entre les vues sont fluides et rapides</a:t>
            </a:r>
            <a:r>
              <a:rPr lang="fr-FR" sz="2800" dirty="0" smtClean="0"/>
              <a:t>.</a:t>
            </a:r>
          </a:p>
          <a:p>
            <a:pPr algn="just">
              <a:lnSpc>
                <a:spcPct val="150000"/>
              </a:lnSpc>
            </a:pPr>
            <a:r>
              <a:rPr lang="fr-FR" sz="2800" b="1" dirty="0" smtClean="0"/>
              <a:t>Un </a:t>
            </a:r>
            <a:r>
              <a:rPr lang="fr-FR" sz="2800" b="1" dirty="0"/>
              <a:t>meilleur découplage front/back </a:t>
            </a:r>
            <a:r>
              <a:rPr lang="fr-FR" sz="2800" dirty="0"/>
              <a:t>: le front-end consomme des API REST/</a:t>
            </a:r>
            <a:r>
              <a:rPr lang="fr-FR" sz="2800" dirty="0" err="1"/>
              <a:t>GraphQL</a:t>
            </a:r>
            <a:r>
              <a:rPr lang="fr-FR" sz="2800" dirty="0"/>
              <a:t>, ce qui facilite l’évolution et la maintenance</a:t>
            </a:r>
            <a:r>
              <a:rPr lang="fr-FR" sz="2800" dirty="0" smtClean="0"/>
              <a:t>.</a:t>
            </a:r>
          </a:p>
          <a:p>
            <a:pPr algn="just">
              <a:lnSpc>
                <a:spcPct val="150000"/>
              </a:lnSpc>
            </a:pPr>
            <a:r>
              <a:rPr lang="fr-FR" sz="2800" b="1" dirty="0" smtClean="0"/>
              <a:t>Un </a:t>
            </a:r>
            <a:r>
              <a:rPr lang="fr-FR" sz="2800" b="1" dirty="0"/>
              <a:t>développement modulaire </a:t>
            </a:r>
            <a:r>
              <a:rPr lang="fr-FR" sz="2800" dirty="0"/>
              <a:t>: les composants réutilisables facilitent la </a:t>
            </a:r>
            <a:r>
              <a:rPr lang="fr-FR" sz="2800" dirty="0" err="1"/>
              <a:t>scalabilité</a:t>
            </a:r>
            <a:r>
              <a:rPr lang="fr-FR" sz="2800" dirty="0"/>
              <a:t> de l’application.</a:t>
            </a:r>
          </a:p>
        </p:txBody>
      </p:sp>
    </p:spTree>
    <p:extLst>
      <p:ext uri="{BB962C8B-B14F-4D97-AF65-F5344CB8AC3E}">
        <p14:creationId xmlns:p14="http://schemas.microsoft.com/office/powerpoint/2010/main" val="37431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886968"/>
          </a:xfrm>
        </p:spPr>
        <p:txBody>
          <a:bodyPr>
            <a:normAutofit/>
          </a:bodyPr>
          <a:lstStyle/>
          <a:p>
            <a:pPr algn="ctr"/>
            <a:r>
              <a:rPr lang="fr-FR" sz="3600" dirty="0" err="1"/>
              <a:t>Selectors</a:t>
            </a:r>
            <a:r>
              <a:rPr lang="fr-FR" sz="3600" dirty="0"/>
              <a:t> – accès à une portion de l’état</a:t>
            </a:r>
          </a:p>
        </p:txBody>
      </p:sp>
      <p:sp>
        <p:nvSpPr>
          <p:cNvPr id="3" name="Espace réservé du contenu 2"/>
          <p:cNvSpPr>
            <a:spLocks noGrp="1"/>
          </p:cNvSpPr>
          <p:nvPr>
            <p:ph idx="1"/>
          </p:nvPr>
        </p:nvSpPr>
        <p:spPr>
          <a:xfrm>
            <a:off x="828548" y="1371600"/>
            <a:ext cx="10058400" cy="4050792"/>
          </a:xfrm>
        </p:spPr>
        <p:txBody>
          <a:bodyPr>
            <a:noAutofit/>
          </a:bodyPr>
          <a:lstStyle/>
          <a:p>
            <a:pPr algn="just">
              <a:lnSpc>
                <a:spcPct val="200000"/>
              </a:lnSpc>
            </a:pPr>
            <a:r>
              <a:rPr lang="fr-FR" dirty="0"/>
              <a:t>Fonctions pures qui permettent de </a:t>
            </a:r>
            <a:r>
              <a:rPr lang="fr-FR" b="1" dirty="0"/>
              <a:t>lire</a:t>
            </a:r>
            <a:r>
              <a:rPr lang="fr-FR" dirty="0"/>
              <a:t> facilement une partie de l’état</a:t>
            </a:r>
            <a:r>
              <a:rPr lang="fr-FR" dirty="0" smtClean="0"/>
              <a:t>.</a:t>
            </a:r>
          </a:p>
          <a:p>
            <a:pPr algn="just">
              <a:lnSpc>
                <a:spcPct val="200000"/>
              </a:lnSpc>
            </a:pPr>
            <a:r>
              <a:rPr lang="fr-FR" dirty="0" smtClean="0"/>
              <a:t>Exemple :</a:t>
            </a:r>
          </a:p>
          <a:p>
            <a:pPr algn="just">
              <a:lnSpc>
                <a:spcPct val="200000"/>
              </a:lnSpc>
            </a:pPr>
            <a:endParaRPr lang="fr-FR" dirty="0" smtClean="0"/>
          </a:p>
          <a:p>
            <a:pPr algn="just">
              <a:lnSpc>
                <a:spcPct val="200000"/>
              </a:lnSpc>
            </a:pPr>
            <a:endParaRPr lang="fr-FR" dirty="0" smtClean="0"/>
          </a:p>
          <a:p>
            <a:pPr algn="just">
              <a:lnSpc>
                <a:spcPct val="200000"/>
              </a:lnSpc>
            </a:pPr>
            <a:endParaRPr lang="fr-FR" dirty="0"/>
          </a:p>
          <a:p>
            <a:pPr algn="just">
              <a:lnSpc>
                <a:spcPct val="200000"/>
              </a:lnSpc>
            </a:pPr>
            <a:r>
              <a:rPr lang="fr-FR" dirty="0" smtClean="0"/>
              <a:t> Dans le composant :</a:t>
            </a:r>
            <a:endParaRPr lang="fr-FR" dirty="0"/>
          </a:p>
        </p:txBody>
      </p:sp>
      <p:pic>
        <p:nvPicPr>
          <p:cNvPr id="4" name="Image 3"/>
          <p:cNvPicPr>
            <a:picLocks noChangeAspect="1"/>
          </p:cNvPicPr>
          <p:nvPr/>
        </p:nvPicPr>
        <p:blipFill>
          <a:blip r:embed="rId2">
            <a:duotone>
              <a:prstClr val="black"/>
              <a:schemeClr val="tx2">
                <a:tint val="45000"/>
                <a:satMod val="400000"/>
              </a:schemeClr>
            </a:duotone>
          </a:blip>
          <a:stretch>
            <a:fillRect/>
          </a:stretch>
        </p:blipFill>
        <p:spPr>
          <a:xfrm>
            <a:off x="2839847" y="2258568"/>
            <a:ext cx="6518402" cy="2596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duotone>
              <a:prstClr val="black"/>
              <a:schemeClr val="tx2">
                <a:tint val="45000"/>
                <a:satMod val="400000"/>
              </a:schemeClr>
            </a:duotone>
          </a:blip>
          <a:stretch>
            <a:fillRect/>
          </a:stretch>
        </p:blipFill>
        <p:spPr>
          <a:xfrm>
            <a:off x="4486209" y="5361160"/>
            <a:ext cx="4872040" cy="9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48910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09548" y="167132"/>
            <a:ext cx="10058400" cy="975868"/>
          </a:xfrm>
        </p:spPr>
        <p:txBody>
          <a:bodyPr>
            <a:normAutofit/>
          </a:bodyPr>
          <a:lstStyle/>
          <a:p>
            <a:pPr algn="ctr"/>
            <a:r>
              <a:rPr lang="fr-FR" sz="3200" dirty="0" err="1"/>
              <a:t>Effects</a:t>
            </a:r>
            <a:r>
              <a:rPr lang="fr-FR" sz="3200" dirty="0"/>
              <a:t> – gestion des effets secondaires</a:t>
            </a:r>
          </a:p>
        </p:txBody>
      </p:sp>
      <p:sp>
        <p:nvSpPr>
          <p:cNvPr id="3" name="Espace réservé du contenu 2"/>
          <p:cNvSpPr>
            <a:spLocks noGrp="1"/>
          </p:cNvSpPr>
          <p:nvPr>
            <p:ph idx="1"/>
          </p:nvPr>
        </p:nvSpPr>
        <p:spPr>
          <a:xfrm>
            <a:off x="765048" y="1143000"/>
            <a:ext cx="10058400" cy="4050792"/>
          </a:xfrm>
        </p:spPr>
        <p:txBody>
          <a:bodyPr>
            <a:normAutofit/>
          </a:bodyPr>
          <a:lstStyle/>
          <a:p>
            <a:pPr algn="just">
              <a:lnSpc>
                <a:spcPct val="150000"/>
              </a:lnSpc>
            </a:pPr>
            <a:r>
              <a:rPr lang="fr-FR" sz="2800" dirty="0"/>
              <a:t>Utilisés pour les actions nécessitant des opérations asynchrones :API, logs, navigation, notifications, etc</a:t>
            </a:r>
            <a:r>
              <a:rPr lang="fr-FR" sz="2800" dirty="0" smtClean="0"/>
              <a:t>.</a:t>
            </a:r>
          </a:p>
          <a:p>
            <a:pPr algn="just">
              <a:lnSpc>
                <a:spcPct val="150000"/>
              </a:lnSpc>
            </a:pPr>
            <a:r>
              <a:rPr lang="fr-FR" sz="2800" dirty="0" smtClean="0"/>
              <a:t>Basés </a:t>
            </a:r>
            <a:r>
              <a:rPr lang="fr-FR" sz="2800" dirty="0"/>
              <a:t>sur </a:t>
            </a:r>
            <a:r>
              <a:rPr lang="fr-FR" sz="2800" b="1" dirty="0" err="1"/>
              <a:t>RxJS</a:t>
            </a:r>
            <a:r>
              <a:rPr lang="fr-FR" sz="2800" dirty="0" smtClean="0"/>
              <a:t>.</a:t>
            </a:r>
          </a:p>
          <a:p>
            <a:pPr algn="just">
              <a:lnSpc>
                <a:spcPct val="150000"/>
              </a:lnSpc>
            </a:pPr>
            <a:r>
              <a:rPr lang="fr-FR" sz="2800" dirty="0"/>
              <a:t>Exemple (appel API) :</a:t>
            </a:r>
          </a:p>
        </p:txBody>
      </p:sp>
      <p:pic>
        <p:nvPicPr>
          <p:cNvPr id="5" name="Image 4"/>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4822698" y="2543624"/>
            <a:ext cx="6445250" cy="3958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72174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Schéma global du flux </a:t>
            </a:r>
            <a:r>
              <a:rPr lang="fr-FR" dirty="0" err="1"/>
              <a:t>NgRx</a:t>
            </a:r>
            <a:endParaRPr lang="fr-FR" dirty="0"/>
          </a:p>
        </p:txBody>
      </p:sp>
      <p:sp>
        <p:nvSpPr>
          <p:cNvPr id="3" name="Espace réservé du contenu 2"/>
          <p:cNvSpPr>
            <a:spLocks noGrp="1"/>
          </p:cNvSpPr>
          <p:nvPr>
            <p:ph idx="1"/>
          </p:nvPr>
        </p:nvSpPr>
        <p:spPr/>
        <p:txBody>
          <a:bodyPr>
            <a:noAutofit/>
          </a:bodyPr>
          <a:lstStyle/>
          <a:p>
            <a:pPr marL="457200" indent="-457200" algn="just">
              <a:lnSpc>
                <a:spcPct val="150000"/>
              </a:lnSpc>
              <a:buFont typeface="+mj-lt"/>
              <a:buAutoNum type="arabicPeriod"/>
            </a:pPr>
            <a:r>
              <a:rPr lang="fr-FR" sz="2800" b="1" dirty="0"/>
              <a:t>Composant</a:t>
            </a:r>
            <a:r>
              <a:rPr lang="fr-FR" sz="2800" dirty="0"/>
              <a:t> → déclenche une </a:t>
            </a:r>
            <a:endParaRPr lang="fr-FR" sz="2800" dirty="0" smtClean="0"/>
          </a:p>
          <a:p>
            <a:pPr marL="457200" indent="-457200" algn="just">
              <a:lnSpc>
                <a:spcPct val="150000"/>
              </a:lnSpc>
              <a:buFont typeface="+mj-lt"/>
              <a:buAutoNum type="arabicPeriod"/>
            </a:pPr>
            <a:r>
              <a:rPr lang="fr-FR" sz="2800" b="1" dirty="0" err="1" smtClean="0"/>
              <a:t>ActionReducer</a:t>
            </a:r>
            <a:r>
              <a:rPr lang="fr-FR" sz="2800" dirty="0" smtClean="0"/>
              <a:t> </a:t>
            </a:r>
            <a:r>
              <a:rPr lang="fr-FR" sz="2800" dirty="0"/>
              <a:t>→ calcule le nouvel </a:t>
            </a:r>
            <a:r>
              <a:rPr lang="fr-FR" sz="2800" dirty="0" smtClean="0"/>
              <a:t>État</a:t>
            </a:r>
          </a:p>
          <a:p>
            <a:pPr marL="457200" indent="-457200" algn="just">
              <a:lnSpc>
                <a:spcPct val="150000"/>
              </a:lnSpc>
              <a:buFont typeface="+mj-lt"/>
              <a:buAutoNum type="arabicPeriod"/>
            </a:pPr>
            <a:r>
              <a:rPr lang="fr-FR" sz="2800" b="1" dirty="0" smtClean="0"/>
              <a:t>Store</a:t>
            </a:r>
            <a:r>
              <a:rPr lang="fr-FR" sz="2800" dirty="0" smtClean="0"/>
              <a:t> </a:t>
            </a:r>
            <a:r>
              <a:rPr lang="fr-FR" sz="2800" dirty="0"/>
              <a:t>→ conserve et diffuse </a:t>
            </a:r>
            <a:r>
              <a:rPr lang="fr-FR" sz="2800" dirty="0" smtClean="0"/>
              <a:t>l’état</a:t>
            </a:r>
          </a:p>
          <a:p>
            <a:pPr marL="457200" indent="-457200" algn="just">
              <a:lnSpc>
                <a:spcPct val="150000"/>
              </a:lnSpc>
              <a:buFont typeface="+mj-lt"/>
              <a:buAutoNum type="arabicPeriod"/>
            </a:pPr>
            <a:r>
              <a:rPr lang="fr-FR" sz="2800" b="1" dirty="0" err="1" smtClean="0"/>
              <a:t>Selectors</a:t>
            </a:r>
            <a:r>
              <a:rPr lang="fr-FR" sz="2800" dirty="0" smtClean="0"/>
              <a:t> </a:t>
            </a:r>
            <a:r>
              <a:rPr lang="fr-FR" sz="2800" dirty="0"/>
              <a:t>→ exposent des données aux </a:t>
            </a:r>
            <a:r>
              <a:rPr lang="fr-FR" sz="2800" dirty="0" smtClean="0"/>
              <a:t>composants</a:t>
            </a:r>
          </a:p>
          <a:p>
            <a:pPr marL="457200" indent="-457200" algn="just">
              <a:lnSpc>
                <a:spcPct val="150000"/>
              </a:lnSpc>
              <a:buFont typeface="+mj-lt"/>
              <a:buAutoNum type="arabicPeriod"/>
            </a:pPr>
            <a:r>
              <a:rPr lang="fr-FR" sz="2800" b="1" dirty="0" err="1" smtClean="0"/>
              <a:t>Effects</a:t>
            </a:r>
            <a:r>
              <a:rPr lang="fr-FR" sz="2800" dirty="0" smtClean="0"/>
              <a:t> </a:t>
            </a:r>
            <a:r>
              <a:rPr lang="fr-FR" sz="2800" dirty="0"/>
              <a:t>→ exécutent des effets secondaires (API, log, navigation…)</a:t>
            </a:r>
          </a:p>
        </p:txBody>
      </p:sp>
    </p:spTree>
    <p:extLst>
      <p:ext uri="{BB962C8B-B14F-4D97-AF65-F5344CB8AC3E}">
        <p14:creationId xmlns:p14="http://schemas.microsoft.com/office/powerpoint/2010/main" val="26725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Alternatives à </a:t>
            </a:r>
            <a:r>
              <a:rPr lang="fr-FR" dirty="0" err="1"/>
              <a:t>NgRx</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800" b="1" dirty="0"/>
              <a:t>NGXS</a:t>
            </a:r>
            <a:r>
              <a:rPr lang="fr-FR" sz="2800" dirty="0"/>
              <a:t> : plus simple, orienté classes, moins verbeux</a:t>
            </a:r>
            <a:r>
              <a:rPr lang="fr-FR" sz="2800" dirty="0" smtClean="0"/>
              <a:t>.</a:t>
            </a:r>
          </a:p>
          <a:p>
            <a:pPr algn="just">
              <a:lnSpc>
                <a:spcPct val="150000"/>
              </a:lnSpc>
            </a:pPr>
            <a:r>
              <a:rPr lang="fr-FR" sz="2800" b="1" dirty="0" smtClean="0"/>
              <a:t>Akita</a:t>
            </a:r>
            <a:r>
              <a:rPr lang="fr-FR" sz="2800" dirty="0" smtClean="0"/>
              <a:t> </a:t>
            </a:r>
            <a:r>
              <a:rPr lang="fr-FR" sz="2800" dirty="0"/>
              <a:t>: orienté entités, moins </a:t>
            </a:r>
            <a:r>
              <a:rPr lang="fr-FR" sz="2800" dirty="0" err="1"/>
              <a:t>boilerplate</a:t>
            </a:r>
            <a:r>
              <a:rPr lang="fr-FR" sz="2800" dirty="0"/>
              <a:t>, pratique pour </a:t>
            </a:r>
            <a:r>
              <a:rPr lang="fr-FR" sz="2800" dirty="0" err="1"/>
              <a:t>apps</a:t>
            </a:r>
            <a:r>
              <a:rPr lang="fr-FR" sz="2800" dirty="0"/>
              <a:t> complexes</a:t>
            </a:r>
            <a:r>
              <a:rPr lang="fr-FR" sz="2800" dirty="0" smtClean="0"/>
              <a:t>.</a:t>
            </a:r>
          </a:p>
          <a:p>
            <a:pPr algn="just">
              <a:lnSpc>
                <a:spcPct val="150000"/>
              </a:lnSpc>
            </a:pPr>
            <a:r>
              <a:rPr lang="fr-FR" sz="2800" b="1" dirty="0" err="1" smtClean="0"/>
              <a:t>RxAngular</a:t>
            </a:r>
            <a:r>
              <a:rPr lang="fr-FR" sz="2800" dirty="0" smtClean="0"/>
              <a:t> </a:t>
            </a:r>
            <a:r>
              <a:rPr lang="fr-FR" sz="2800" dirty="0"/>
              <a:t>ou services avec </a:t>
            </a:r>
            <a:r>
              <a:rPr lang="fr-FR" sz="2800" dirty="0" err="1"/>
              <a:t>BehaviorSubject</a:t>
            </a:r>
            <a:r>
              <a:rPr lang="fr-FR" sz="2800" dirty="0"/>
              <a:t> : pour les cas simples.</a:t>
            </a:r>
          </a:p>
        </p:txBody>
      </p:sp>
    </p:spTree>
    <p:extLst>
      <p:ext uri="{BB962C8B-B14F-4D97-AF65-F5344CB8AC3E}">
        <p14:creationId xmlns:p14="http://schemas.microsoft.com/office/powerpoint/2010/main" val="308469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0"/>
            <a:ext cx="10058400" cy="645668"/>
          </a:xfrm>
        </p:spPr>
        <p:txBody>
          <a:bodyPr>
            <a:normAutofit/>
          </a:bodyPr>
          <a:lstStyle/>
          <a:p>
            <a:pPr algn="ctr"/>
            <a:r>
              <a:rPr lang="fr-FR" sz="2800" dirty="0"/>
              <a:t>tableau comparatif </a:t>
            </a:r>
            <a:r>
              <a:rPr lang="fr-FR" sz="2800" dirty="0" smtClean="0"/>
              <a:t>des </a:t>
            </a:r>
            <a:r>
              <a:rPr lang="fr-FR" sz="2800" dirty="0"/>
              <a:t>principales alternatives à </a:t>
            </a:r>
            <a:r>
              <a:rPr lang="fr-FR" sz="2800" dirty="0" err="1"/>
              <a:t>NgRx</a:t>
            </a:r>
            <a:endParaRPr lang="fr-FR" sz="2800" dirty="0"/>
          </a:p>
        </p:txBody>
      </p:sp>
      <p:pic>
        <p:nvPicPr>
          <p:cNvPr id="6" name="Espace réservé du contenu 5"/>
          <p:cNvPicPr>
            <a:picLocks noGrp="1" noChangeAspect="1"/>
          </p:cNvPicPr>
          <p:nvPr>
            <p:ph idx="1"/>
          </p:nvPr>
        </p:nvPicPr>
        <p:blipFill>
          <a:blip r:embed="rId2"/>
          <a:stretch>
            <a:fillRect/>
          </a:stretch>
        </p:blipFill>
        <p:spPr>
          <a:xfrm>
            <a:off x="762000" y="834939"/>
            <a:ext cx="10366248" cy="4041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 6"/>
          <p:cNvPicPr>
            <a:picLocks noChangeAspect="1"/>
          </p:cNvPicPr>
          <p:nvPr/>
        </p:nvPicPr>
        <p:blipFill>
          <a:blip r:embed="rId3"/>
          <a:stretch>
            <a:fillRect/>
          </a:stretch>
        </p:blipFill>
        <p:spPr>
          <a:xfrm>
            <a:off x="762000" y="4876800"/>
            <a:ext cx="10366248" cy="1720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26457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Critères de choix</a:t>
            </a:r>
            <a:endParaRPr lang="fr-FR" dirty="0"/>
          </a:p>
        </p:txBody>
      </p:sp>
      <p:sp>
        <p:nvSpPr>
          <p:cNvPr id="3" name="Espace réservé du contenu 2"/>
          <p:cNvSpPr>
            <a:spLocks noGrp="1"/>
          </p:cNvSpPr>
          <p:nvPr>
            <p:ph idx="1"/>
          </p:nvPr>
        </p:nvSpPr>
        <p:spPr/>
        <p:txBody>
          <a:bodyPr>
            <a:noAutofit/>
          </a:bodyPr>
          <a:lstStyle/>
          <a:p>
            <a:pPr algn="just">
              <a:lnSpc>
                <a:spcPct val="150000"/>
              </a:lnSpc>
            </a:pPr>
            <a:r>
              <a:rPr lang="fr-FR" sz="2400" b="1" dirty="0" err="1"/>
              <a:t>NgRx</a:t>
            </a:r>
            <a:r>
              <a:rPr lang="fr-FR" sz="2400" dirty="0"/>
              <a:t> ➝ pour les grosses </a:t>
            </a:r>
            <a:r>
              <a:rPr lang="fr-FR" sz="2400" dirty="0" err="1"/>
              <a:t>apps</a:t>
            </a:r>
            <a:r>
              <a:rPr lang="fr-FR" sz="2400" dirty="0"/>
              <a:t>, rigueur et prédictibilité</a:t>
            </a:r>
            <a:r>
              <a:rPr lang="fr-FR" sz="2400" dirty="0" smtClean="0"/>
              <a:t>.</a:t>
            </a:r>
          </a:p>
          <a:p>
            <a:pPr algn="just">
              <a:lnSpc>
                <a:spcPct val="150000"/>
              </a:lnSpc>
            </a:pPr>
            <a:r>
              <a:rPr lang="fr-FR" sz="2400" b="1" dirty="0" smtClean="0"/>
              <a:t>NGXS</a:t>
            </a:r>
            <a:r>
              <a:rPr lang="fr-FR" sz="2400" dirty="0" smtClean="0"/>
              <a:t> </a:t>
            </a:r>
            <a:r>
              <a:rPr lang="fr-FR" sz="2400" dirty="0"/>
              <a:t>➝ plus simple, bonne entrée si on veut moins de </a:t>
            </a:r>
            <a:r>
              <a:rPr lang="fr-FR" sz="2400" dirty="0" err="1"/>
              <a:t>boilerplate</a:t>
            </a:r>
            <a:r>
              <a:rPr lang="fr-FR" sz="2400" dirty="0" smtClean="0"/>
              <a:t>.</a:t>
            </a:r>
          </a:p>
          <a:p>
            <a:pPr algn="just">
              <a:lnSpc>
                <a:spcPct val="150000"/>
              </a:lnSpc>
            </a:pPr>
            <a:r>
              <a:rPr lang="fr-FR" sz="2400" b="1" dirty="0" smtClean="0"/>
              <a:t>Akita</a:t>
            </a:r>
            <a:r>
              <a:rPr lang="fr-FR" sz="2400" dirty="0" smtClean="0"/>
              <a:t> </a:t>
            </a:r>
            <a:r>
              <a:rPr lang="fr-FR" sz="2400" dirty="0"/>
              <a:t>➝ top si ton </a:t>
            </a:r>
            <a:r>
              <a:rPr lang="fr-FR" sz="2400" dirty="0" err="1"/>
              <a:t>app</a:t>
            </a:r>
            <a:r>
              <a:rPr lang="fr-FR" sz="2400" dirty="0"/>
              <a:t> gère beaucoup d’entités (produits, utilisateurs, etc</a:t>
            </a:r>
            <a:r>
              <a:rPr lang="fr-FR" sz="2400" dirty="0" smtClean="0"/>
              <a:t>.).</a:t>
            </a:r>
          </a:p>
          <a:p>
            <a:pPr algn="just">
              <a:lnSpc>
                <a:spcPct val="150000"/>
              </a:lnSpc>
            </a:pPr>
            <a:r>
              <a:rPr lang="fr-FR" sz="2400" b="1" dirty="0" err="1" smtClean="0"/>
              <a:t>RxAngular</a:t>
            </a:r>
            <a:r>
              <a:rPr lang="fr-FR" sz="2400" dirty="0" smtClean="0"/>
              <a:t> </a:t>
            </a:r>
            <a:r>
              <a:rPr lang="fr-FR" sz="2400" dirty="0"/>
              <a:t>/ </a:t>
            </a:r>
            <a:r>
              <a:rPr lang="fr-FR" sz="2400" b="1" dirty="0" err="1"/>
              <a:t>BehaviorSubject</a:t>
            </a:r>
            <a:r>
              <a:rPr lang="fr-FR" sz="2400" dirty="0"/>
              <a:t> ➝ suffisant pour des cas simples ou des </a:t>
            </a:r>
            <a:r>
              <a:rPr lang="fr-FR" sz="2400" dirty="0" err="1"/>
              <a:t>POCs</a:t>
            </a:r>
            <a:r>
              <a:rPr lang="fr-FR" sz="2400" dirty="0"/>
              <a:t>.</a:t>
            </a:r>
          </a:p>
        </p:txBody>
      </p:sp>
    </p:spTree>
    <p:extLst>
      <p:ext uri="{BB962C8B-B14F-4D97-AF65-F5344CB8AC3E}">
        <p14:creationId xmlns:p14="http://schemas.microsoft.com/office/powerpoint/2010/main" val="42905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dirty="0"/>
              <a:t>Architecture unidirectionnelle (Flux</a:t>
            </a:r>
            <a:r>
              <a:rPr lang="fr-FR" sz="4400" dirty="0" smtClean="0"/>
              <a:t>)</a:t>
            </a:r>
            <a:endParaRPr lang="fr-FR" sz="4400"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085654" y="2671281"/>
            <a:ext cx="8096036" cy="1716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042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Avantages</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Architecture claire et prévisible.</a:t>
            </a:r>
          </a:p>
          <a:p>
            <a:pPr algn="just">
              <a:lnSpc>
                <a:spcPct val="150000"/>
              </a:lnSpc>
            </a:pPr>
            <a:r>
              <a:rPr lang="fr-FR" sz="2800" dirty="0"/>
              <a:t>Outils de </a:t>
            </a:r>
            <a:r>
              <a:rPr lang="fr-FR" sz="2800" dirty="0" err="1"/>
              <a:t>debug</a:t>
            </a:r>
            <a:r>
              <a:rPr lang="fr-FR" sz="2800" dirty="0"/>
              <a:t> (</a:t>
            </a:r>
            <a:r>
              <a:rPr lang="fr-FR" sz="2800" dirty="0" err="1"/>
              <a:t>Redux</a:t>
            </a:r>
            <a:r>
              <a:rPr lang="fr-FR" sz="2800" dirty="0"/>
              <a:t> </a:t>
            </a:r>
            <a:r>
              <a:rPr lang="fr-FR" sz="2800" dirty="0" err="1"/>
              <a:t>DevTools</a:t>
            </a:r>
            <a:r>
              <a:rPr lang="fr-FR" sz="2800" dirty="0"/>
              <a:t>).</a:t>
            </a:r>
          </a:p>
          <a:p>
            <a:pPr algn="just">
              <a:lnSpc>
                <a:spcPct val="150000"/>
              </a:lnSpc>
            </a:pPr>
            <a:r>
              <a:rPr lang="fr-FR" sz="2800" dirty="0"/>
              <a:t>Adapté aux grandes équipes et projets complexes.</a:t>
            </a:r>
          </a:p>
          <a:p>
            <a:pPr algn="just">
              <a:lnSpc>
                <a:spcPct val="150000"/>
              </a:lnSpc>
            </a:pPr>
            <a:endParaRPr lang="fr-FR" sz="2800" dirty="0"/>
          </a:p>
        </p:txBody>
      </p:sp>
    </p:spTree>
    <p:extLst>
      <p:ext uri="{BB962C8B-B14F-4D97-AF65-F5344CB8AC3E}">
        <p14:creationId xmlns:p14="http://schemas.microsoft.com/office/powerpoint/2010/main" val="338971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Mise en place d’un projet </a:t>
            </a:r>
            <a:r>
              <a:rPr lang="fr-FR" sz="4000" dirty="0" err="1"/>
              <a:t>NgRx</a:t>
            </a:r>
            <a:r>
              <a:rPr lang="fr-FR" sz="4000" dirty="0"/>
              <a:t> – TP </a:t>
            </a:r>
            <a:r>
              <a:rPr lang="fr-FR" sz="4000" dirty="0" smtClean="0"/>
              <a:t>1</a:t>
            </a:r>
            <a:endParaRPr lang="fr-FR" sz="4000" dirty="0"/>
          </a:p>
        </p:txBody>
      </p:sp>
      <p:sp>
        <p:nvSpPr>
          <p:cNvPr id="3" name="Espace réservé du contenu 2"/>
          <p:cNvSpPr>
            <a:spLocks noGrp="1"/>
          </p:cNvSpPr>
          <p:nvPr>
            <p:ph idx="1"/>
          </p:nvPr>
        </p:nvSpPr>
        <p:spPr/>
        <p:txBody>
          <a:bodyPr>
            <a:normAutofit/>
          </a:bodyPr>
          <a:lstStyle/>
          <a:p>
            <a:r>
              <a:rPr lang="fr-FR" sz="4400" dirty="0" smtClean="0"/>
              <a:t> Mise ne place d’un compteur</a:t>
            </a:r>
            <a:endParaRPr lang="fr-FR" sz="4400" dirty="0"/>
          </a:p>
        </p:txBody>
      </p:sp>
    </p:spTree>
    <p:extLst>
      <p:ext uri="{BB962C8B-B14F-4D97-AF65-F5344CB8AC3E}">
        <p14:creationId xmlns:p14="http://schemas.microsoft.com/office/powerpoint/2010/main" val="525217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Créer un nouveau projet </a:t>
            </a:r>
            <a:r>
              <a:rPr lang="fr-FR" dirty="0" err="1" smtClean="0"/>
              <a:t>Angular</a:t>
            </a:r>
            <a:endParaRPr lang="fr-FR"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787704" y="2825394"/>
            <a:ext cx="8784404" cy="1483090"/>
          </a:xfrm>
          <a:prstGeom prst="rect">
            <a:avLst/>
          </a:prstGeom>
        </p:spPr>
      </p:pic>
    </p:spTree>
    <p:extLst>
      <p:ext uri="{BB962C8B-B14F-4D97-AF65-F5344CB8AC3E}">
        <p14:creationId xmlns:p14="http://schemas.microsoft.com/office/powerpoint/2010/main" val="4081555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696896"/>
          </a:xfrm>
        </p:spPr>
        <p:txBody>
          <a:bodyPr>
            <a:normAutofit/>
          </a:bodyPr>
          <a:lstStyle/>
          <a:p>
            <a:pPr algn="ctr"/>
            <a:r>
              <a:rPr lang="fr-FR" sz="4000" dirty="0"/>
              <a:t>La problématique de la gestion d’état</a:t>
            </a:r>
          </a:p>
        </p:txBody>
      </p:sp>
      <p:sp>
        <p:nvSpPr>
          <p:cNvPr id="3" name="Espace réservé du contenu 2"/>
          <p:cNvSpPr>
            <a:spLocks noGrp="1"/>
          </p:cNvSpPr>
          <p:nvPr>
            <p:ph idx="1"/>
          </p:nvPr>
        </p:nvSpPr>
        <p:spPr>
          <a:xfrm>
            <a:off x="1069848" y="1469204"/>
            <a:ext cx="10058400" cy="4702996"/>
          </a:xfrm>
        </p:spPr>
        <p:txBody>
          <a:bodyPr>
            <a:noAutofit/>
          </a:bodyPr>
          <a:lstStyle/>
          <a:p>
            <a:pPr algn="just">
              <a:lnSpc>
                <a:spcPct val="200000"/>
              </a:lnSpc>
            </a:pPr>
            <a:r>
              <a:rPr lang="fr-FR" sz="3200" dirty="0"/>
              <a:t>À mesure qu’une application devient plus riche en fonctionnalités, </a:t>
            </a:r>
            <a:r>
              <a:rPr lang="fr-FR" sz="3200" b="1" dirty="0"/>
              <a:t>la gestion de l’état</a:t>
            </a:r>
            <a:r>
              <a:rPr lang="fr-FR" sz="3200" dirty="0"/>
              <a:t> (ensemble des données qui déterminent ce que l’utilisateur voit et peut faire) devient un défi majeur</a:t>
            </a:r>
            <a:r>
              <a:rPr lang="fr-FR" sz="3200" dirty="0" smtClean="0"/>
              <a:t>.</a:t>
            </a:r>
          </a:p>
          <a:p>
            <a:pPr algn="just">
              <a:lnSpc>
                <a:spcPct val="200000"/>
              </a:lnSpc>
            </a:pPr>
            <a:endParaRPr lang="fr-FR" sz="3200" dirty="0"/>
          </a:p>
        </p:txBody>
      </p:sp>
    </p:spTree>
    <p:extLst>
      <p:ext uri="{BB962C8B-B14F-4D97-AF65-F5344CB8AC3E}">
        <p14:creationId xmlns:p14="http://schemas.microsoft.com/office/powerpoint/2010/main" val="34640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400" dirty="0"/>
              <a:t>Installer les packages </a:t>
            </a:r>
            <a:r>
              <a:rPr lang="fr-FR" sz="4400" dirty="0" smtClean="0"/>
              <a:t>nécessaires</a:t>
            </a:r>
            <a:endParaRPr lang="fr-FR" sz="4400"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414427" y="3082248"/>
            <a:ext cx="7685070" cy="1226236"/>
          </a:xfrm>
          <a:prstGeom prst="rect">
            <a:avLst/>
          </a:prstGeom>
        </p:spPr>
      </p:pic>
    </p:spTree>
    <p:extLst>
      <p:ext uri="{BB962C8B-B14F-4D97-AF65-F5344CB8AC3E}">
        <p14:creationId xmlns:p14="http://schemas.microsoft.com/office/powerpoint/2010/main" val="21773148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Démarrage de l’application</a:t>
            </a:r>
            <a:endParaRPr lang="fr-FR" dirty="0"/>
          </a:p>
        </p:txBody>
      </p:sp>
      <p:sp>
        <p:nvSpPr>
          <p:cNvPr id="3" name="Espace réservé du contenu 2"/>
          <p:cNvSpPr>
            <a:spLocks noGrp="1"/>
          </p:cNvSpPr>
          <p:nvPr>
            <p:ph idx="1"/>
          </p:nvPr>
        </p:nvSpPr>
        <p:spPr/>
        <p:txBody>
          <a:bodyPr>
            <a:normAutofit/>
          </a:bodyPr>
          <a:lstStyle/>
          <a:p>
            <a:r>
              <a:rPr lang="fr-FR" sz="4000" b="1" dirty="0" err="1" smtClean="0"/>
              <a:t>ng</a:t>
            </a:r>
            <a:r>
              <a:rPr lang="fr-FR" sz="4000" b="1" dirty="0" smtClean="0"/>
              <a:t> serve</a:t>
            </a:r>
            <a:endParaRPr lang="fr-FR" sz="4000" b="1" dirty="0"/>
          </a:p>
        </p:txBody>
      </p:sp>
    </p:spTree>
    <p:extLst>
      <p:ext uri="{BB962C8B-B14F-4D97-AF65-F5344CB8AC3E}">
        <p14:creationId xmlns:p14="http://schemas.microsoft.com/office/powerpoint/2010/main" val="2799898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Créer un répertoire store/ et ajouter le premier état (ex: compteur) </a:t>
            </a:r>
          </a:p>
        </p:txBody>
      </p:sp>
      <p:pic>
        <p:nvPicPr>
          <p:cNvPr id="5" name="Espace réservé du contenu 4"/>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1510300" y="2093976"/>
            <a:ext cx="9328935" cy="4460936"/>
          </a:xfrm>
          <a:prstGeom prst="rect">
            <a:avLst/>
          </a:prstGeom>
        </p:spPr>
      </p:pic>
    </p:spTree>
    <p:extLst>
      <p:ext uri="{BB962C8B-B14F-4D97-AF65-F5344CB8AC3E}">
        <p14:creationId xmlns:p14="http://schemas.microsoft.com/office/powerpoint/2010/main" val="2467408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Ajouter dans </a:t>
            </a:r>
            <a:r>
              <a:rPr lang="fr-FR" dirty="0" err="1"/>
              <a:t>AppModule</a:t>
            </a:r>
            <a:endParaRPr lang="fr-FR" dirty="0"/>
          </a:p>
        </p:txBody>
      </p:sp>
      <p:pic>
        <p:nvPicPr>
          <p:cNvPr id="5" name="Espace réservé du contenu 4"/>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219218" y="2856217"/>
            <a:ext cx="8003569" cy="1455442"/>
          </a:xfrm>
          <a:prstGeom prst="rect">
            <a:avLst/>
          </a:prstGeom>
        </p:spPr>
      </p:pic>
    </p:spTree>
    <p:extLst>
      <p:ext uri="{BB962C8B-B14F-4D97-AF65-F5344CB8AC3E}">
        <p14:creationId xmlns:p14="http://schemas.microsoft.com/office/powerpoint/2010/main" val="9406799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VERISON RECENTE</a:t>
            </a:r>
            <a:endParaRPr lang="fr-FR" dirty="0"/>
          </a:p>
        </p:txBody>
      </p:sp>
      <p:sp>
        <p:nvSpPr>
          <p:cNvPr id="3" name="Espace réservé du contenu 2"/>
          <p:cNvSpPr>
            <a:spLocks noGrp="1"/>
          </p:cNvSpPr>
          <p:nvPr>
            <p:ph idx="1"/>
          </p:nvPr>
        </p:nvSpPr>
        <p:spPr/>
        <p:txBody>
          <a:bodyPr/>
          <a:lstStyle/>
          <a:p>
            <a:r>
              <a:rPr lang="fr-FR" dirty="0" smtClean="0"/>
              <a:t>SANS APPMODULE</a:t>
            </a:r>
            <a:endParaRPr lang="fr-FR" dirty="0"/>
          </a:p>
        </p:txBody>
      </p:sp>
    </p:spTree>
    <p:extLst>
      <p:ext uri="{BB962C8B-B14F-4D97-AF65-F5344CB8AC3E}">
        <p14:creationId xmlns:p14="http://schemas.microsoft.com/office/powerpoint/2010/main" val="262352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248326"/>
            <a:ext cx="10058400" cy="758541"/>
          </a:xfrm>
        </p:spPr>
        <p:txBody>
          <a:bodyPr>
            <a:normAutofit/>
          </a:bodyPr>
          <a:lstStyle/>
          <a:p>
            <a:pPr algn="ctr"/>
            <a:r>
              <a:rPr lang="fr-FR" dirty="0" smtClean="0"/>
              <a:t>Problème rencontré</a:t>
            </a:r>
            <a:endParaRPr lang="fr-FR" dirty="0"/>
          </a:p>
        </p:txBody>
      </p:sp>
      <p:sp>
        <p:nvSpPr>
          <p:cNvPr id="3" name="Espace réservé du contenu 2"/>
          <p:cNvSpPr>
            <a:spLocks noGrp="1"/>
          </p:cNvSpPr>
          <p:nvPr>
            <p:ph idx="1"/>
          </p:nvPr>
        </p:nvSpPr>
        <p:spPr>
          <a:xfrm>
            <a:off x="1069848" y="2887038"/>
            <a:ext cx="10058400" cy="2648164"/>
          </a:xfrm>
        </p:spPr>
        <p:txBody>
          <a:bodyPr>
            <a:noAutofit/>
          </a:bodyPr>
          <a:lstStyle/>
          <a:p>
            <a:pPr algn="just">
              <a:lnSpc>
                <a:spcPct val="150000"/>
              </a:lnSpc>
            </a:pPr>
            <a:r>
              <a:rPr lang="fr-FR" sz="2400" dirty="0"/>
              <a:t>vient du fait que </a:t>
            </a:r>
            <a:r>
              <a:rPr lang="fr-FR" sz="2400" dirty="0" smtClean="0"/>
              <a:t>le </a:t>
            </a:r>
            <a:r>
              <a:rPr lang="fr-FR" sz="2400" dirty="0"/>
              <a:t>code </a:t>
            </a:r>
            <a:r>
              <a:rPr lang="fr-FR" sz="2400" b="1" dirty="0" err="1"/>
              <a:t>Angular</a:t>
            </a:r>
            <a:r>
              <a:rPr lang="fr-FR" sz="2400" dirty="0"/>
              <a:t> (</a:t>
            </a:r>
            <a:r>
              <a:rPr lang="fr-FR" sz="2400" b="1" dirty="0"/>
              <a:t>SSR</a:t>
            </a:r>
            <a:r>
              <a:rPr lang="fr-FR" sz="2400" dirty="0"/>
              <a:t> </a:t>
            </a:r>
            <a:r>
              <a:rPr lang="fr-FR" sz="2400" dirty="0" smtClean="0"/>
              <a:t>) </a:t>
            </a:r>
            <a:r>
              <a:rPr lang="fr-FR" sz="2400" dirty="0"/>
              <a:t>essaye de démarrer l’application côté serveur avec </a:t>
            </a:r>
            <a:r>
              <a:rPr lang="fr-FR" sz="2400" b="1" dirty="0" err="1" smtClean="0"/>
              <a:t>bootstrapApplication</a:t>
            </a:r>
            <a:r>
              <a:rPr lang="fr-FR" sz="2400" dirty="0" smtClean="0"/>
              <a:t> </a:t>
            </a:r>
            <a:r>
              <a:rPr lang="fr-FR" sz="2400" dirty="0"/>
              <a:t>sans fournir le </a:t>
            </a:r>
            <a:r>
              <a:rPr lang="fr-FR" sz="2400" b="1" dirty="0" err="1"/>
              <a:t>context</a:t>
            </a:r>
            <a:r>
              <a:rPr lang="fr-FR" sz="2400" dirty="0"/>
              <a:t> requis</a:t>
            </a:r>
            <a:r>
              <a:rPr lang="fr-FR" sz="2400" dirty="0" smtClean="0"/>
              <a:t>.</a:t>
            </a:r>
          </a:p>
          <a:p>
            <a:pPr algn="just">
              <a:lnSpc>
                <a:spcPct val="150000"/>
              </a:lnSpc>
            </a:pPr>
            <a:r>
              <a:rPr lang="fr-FR" sz="2400" dirty="0"/>
              <a:t>Depuis </a:t>
            </a:r>
            <a:r>
              <a:rPr lang="fr-FR" sz="2400" b="1" dirty="0" err="1"/>
              <a:t>Angular</a:t>
            </a:r>
            <a:r>
              <a:rPr lang="fr-FR" sz="2400" b="1" dirty="0"/>
              <a:t> 17+</a:t>
            </a:r>
            <a:r>
              <a:rPr lang="fr-FR" sz="2400" dirty="0"/>
              <a:t>, lorsqu’on utilise </a:t>
            </a:r>
            <a:r>
              <a:rPr lang="fr-FR" sz="2400" b="1" dirty="0" err="1"/>
              <a:t>bootstrapApplication</a:t>
            </a:r>
            <a:r>
              <a:rPr lang="fr-FR" sz="2400" dirty="0"/>
              <a:t> dans un fichier server-</a:t>
            </a:r>
            <a:r>
              <a:rPr lang="fr-FR" sz="2400" dirty="0" err="1"/>
              <a:t>side</a:t>
            </a:r>
            <a:r>
              <a:rPr lang="fr-FR" sz="2400" dirty="0"/>
              <a:t> (par ex. </a:t>
            </a:r>
            <a:r>
              <a:rPr lang="fr-FR" sz="2400" b="1" dirty="0" err="1"/>
              <a:t>main.server.ts</a:t>
            </a:r>
            <a:r>
              <a:rPr lang="fr-FR" sz="2400" dirty="0"/>
              <a:t>), il faut passer un </a:t>
            </a:r>
            <a:r>
              <a:rPr lang="fr-FR" sz="2400" b="1" dirty="0" err="1"/>
              <a:t>BootstrapContext</a:t>
            </a:r>
            <a:r>
              <a:rPr lang="fr-FR" sz="2400" dirty="0"/>
              <a:t>.</a:t>
            </a:r>
          </a:p>
        </p:txBody>
      </p:sp>
      <p:pic>
        <p:nvPicPr>
          <p:cNvPr id="4" name="Image 3"/>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Lst>
          </a:blip>
          <a:stretch>
            <a:fillRect/>
          </a:stretch>
        </p:blipFill>
        <p:spPr>
          <a:xfrm>
            <a:off x="1069848" y="1171253"/>
            <a:ext cx="10058400" cy="1345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64506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974" y="186681"/>
            <a:ext cx="10058400" cy="881831"/>
          </a:xfrm>
        </p:spPr>
        <p:txBody>
          <a:bodyPr/>
          <a:lstStyle/>
          <a:p>
            <a:pPr algn="ctr"/>
            <a:r>
              <a:rPr lang="fr-FR" dirty="0" err="1"/>
              <a:t>main.server.ts</a:t>
            </a:r>
            <a:endParaRPr lang="fr-FR"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863030" y="1253448"/>
            <a:ext cx="9729626" cy="5003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3857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Utilisation dans un composant </a:t>
            </a:r>
          </a:p>
        </p:txBody>
      </p:sp>
      <p:sp>
        <p:nvSpPr>
          <p:cNvPr id="4" name="Espace réservé du texte 3"/>
          <p:cNvSpPr>
            <a:spLocks noGrp="1"/>
          </p:cNvSpPr>
          <p:nvPr>
            <p:ph type="body" idx="1"/>
          </p:nvPr>
        </p:nvSpPr>
        <p:spPr/>
        <p:txBody>
          <a:bodyPr/>
          <a:lstStyle/>
          <a:p>
            <a:pPr algn="ctr"/>
            <a:r>
              <a:rPr lang="fr-FR" dirty="0" smtClean="0"/>
              <a:t>COUNTER.COMPONENT.TS</a:t>
            </a:r>
            <a:endParaRPr lang="fr-FR" dirty="0"/>
          </a:p>
        </p:txBody>
      </p:sp>
      <p:pic>
        <p:nvPicPr>
          <p:cNvPr id="8" name="Espace réservé du contenu 7"/>
          <p:cNvPicPr>
            <a:picLocks noGrp="1" noChangeAspect="1"/>
          </p:cNvPicPr>
          <p:nvPr>
            <p:ph sz="half" idx="2"/>
          </p:nvPr>
        </p:nvPicPr>
        <p:blipFill>
          <a:blip r:embed="rId2">
            <a:duotone>
              <a:prstClr val="black"/>
              <a:schemeClr val="tx2">
                <a:tint val="45000"/>
                <a:satMod val="400000"/>
              </a:schemeClr>
            </a:duotone>
          </a:blip>
          <a:stretch>
            <a:fillRect/>
          </a:stretch>
        </p:blipFill>
        <p:spPr>
          <a:xfrm>
            <a:off x="1541124" y="3133618"/>
            <a:ext cx="4027469" cy="2270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texte 5"/>
          <p:cNvSpPr>
            <a:spLocks noGrp="1"/>
          </p:cNvSpPr>
          <p:nvPr>
            <p:ph type="body" sz="quarter" idx="3"/>
          </p:nvPr>
        </p:nvSpPr>
        <p:spPr/>
        <p:txBody>
          <a:bodyPr/>
          <a:lstStyle/>
          <a:p>
            <a:pPr algn="ctr"/>
            <a:r>
              <a:rPr lang="fr-FR" dirty="0" smtClean="0"/>
              <a:t>TEMPLATE</a:t>
            </a:r>
            <a:endParaRPr lang="fr-FR" dirty="0"/>
          </a:p>
        </p:txBody>
      </p:sp>
      <p:pic>
        <p:nvPicPr>
          <p:cNvPr id="9" name="Espace réservé du contenu 8"/>
          <p:cNvPicPr>
            <a:picLocks noGrp="1" noChangeAspect="1"/>
          </p:cNvPicPr>
          <p:nvPr>
            <p:ph sz="quarter" idx="4"/>
          </p:nvPr>
        </p:nvPicPr>
        <p:blipFill>
          <a:blip r:embed="rId3">
            <a:duotone>
              <a:prstClr val="black"/>
              <a:schemeClr val="tx2">
                <a:tint val="45000"/>
                <a:satMod val="400000"/>
              </a:schemeClr>
            </a:duotone>
          </a:blip>
          <a:stretch>
            <a:fillRect/>
          </a:stretch>
        </p:blipFill>
        <p:spPr>
          <a:xfrm>
            <a:off x="6606284" y="3061699"/>
            <a:ext cx="3986372" cy="23425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6197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3600" dirty="0"/>
              <a:t>TP 2 – Store </a:t>
            </a:r>
            <a:r>
              <a:rPr lang="fr-FR" sz="3600" dirty="0" smtClean="0"/>
              <a:t>« Produits » </a:t>
            </a:r>
            <a:br>
              <a:rPr lang="fr-FR" sz="3600" dirty="0" smtClean="0"/>
            </a:br>
            <a:r>
              <a:rPr lang="fr-FR" sz="3600" dirty="0" smtClean="0"/>
              <a:t> </a:t>
            </a:r>
            <a:endParaRPr lang="fr-FR" sz="3600" dirty="0"/>
          </a:p>
        </p:txBody>
      </p:sp>
      <p:sp>
        <p:nvSpPr>
          <p:cNvPr id="3" name="Espace réservé du contenu 2"/>
          <p:cNvSpPr>
            <a:spLocks noGrp="1"/>
          </p:cNvSpPr>
          <p:nvPr>
            <p:ph idx="1"/>
          </p:nvPr>
        </p:nvSpPr>
        <p:spPr/>
        <p:txBody>
          <a:bodyPr>
            <a:normAutofit/>
          </a:bodyPr>
          <a:lstStyle/>
          <a:p>
            <a:r>
              <a:rPr lang="fr-FR" sz="2400" dirty="0" smtClean="0"/>
              <a:t>OBJECTIF : </a:t>
            </a:r>
            <a:r>
              <a:rPr lang="fr-FR" sz="2400" dirty="0"/>
              <a:t>gérer une liste de produits (nom, id, stock)</a:t>
            </a:r>
            <a:br>
              <a:rPr lang="fr-FR" sz="2400" dirty="0"/>
            </a:br>
            <a:endParaRPr lang="fr-FR" sz="2400" dirty="0"/>
          </a:p>
        </p:txBody>
      </p:sp>
    </p:spTree>
    <p:extLst>
      <p:ext uri="{BB962C8B-B14F-4D97-AF65-F5344CB8AC3E}">
        <p14:creationId xmlns:p14="http://schemas.microsoft.com/office/powerpoint/2010/main" val="42694442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BEAN PRODUCT</a:t>
            </a:r>
            <a:endParaRPr lang="fr-FR" dirty="0"/>
          </a:p>
        </p:txBody>
      </p:sp>
      <p:pic>
        <p:nvPicPr>
          <p:cNvPr id="4" name="Espace réservé du contenu 3"/>
          <p:cNvPicPr>
            <a:picLocks noGrp="1" noChangeAspect="1"/>
          </p:cNvPicPr>
          <p:nvPr>
            <p:ph idx="1"/>
          </p:nvPr>
        </p:nvPicPr>
        <p:blipFill>
          <a:blip r:embed="rId2"/>
          <a:stretch>
            <a:fillRect/>
          </a:stretch>
        </p:blipFill>
        <p:spPr>
          <a:xfrm>
            <a:off x="2148634" y="2352782"/>
            <a:ext cx="7900827" cy="33288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63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309971"/>
            <a:ext cx="10058400" cy="799638"/>
          </a:xfrm>
        </p:spPr>
        <p:txBody>
          <a:bodyPr>
            <a:normAutofit/>
          </a:bodyPr>
          <a:lstStyle/>
          <a:p>
            <a:pPr algn="ctr"/>
            <a:r>
              <a:rPr lang="fr-FR" sz="3600" dirty="0"/>
              <a:t>Exemples de données à gérer dans une SPA</a:t>
            </a:r>
          </a:p>
        </p:txBody>
      </p:sp>
      <p:sp>
        <p:nvSpPr>
          <p:cNvPr id="4" name="Rectangle 1"/>
          <p:cNvSpPr>
            <a:spLocks noGrp="1" noChangeArrowheads="1"/>
          </p:cNvSpPr>
          <p:nvPr>
            <p:ph idx="1"/>
          </p:nvPr>
        </p:nvSpPr>
        <p:spPr bwMode="auto">
          <a:xfrm>
            <a:off x="1069975" y="1458913"/>
            <a:ext cx="9974744" cy="486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lgn="just" eaLnBrk="0" fontAlgn="base" hangingPunct="0">
              <a:lnSpc>
                <a:spcPct val="200000"/>
              </a:lnSpc>
              <a:spcBef>
                <a:spcPct val="0"/>
              </a:spcBef>
              <a:spcAft>
                <a:spcPct val="0"/>
              </a:spcAft>
              <a:buClrTx/>
              <a:buSzTx/>
            </a:pPr>
            <a:r>
              <a:rPr kumimoji="0" lang="fr-FR" altLang="fr-FR" sz="3200" b="0" i="0" u="none" strike="noStrike" cap="none" normalizeH="0" baseline="0" dirty="0" smtClean="0">
                <a:ln>
                  <a:noFill/>
                </a:ln>
                <a:solidFill>
                  <a:schemeClr val="tx1"/>
                </a:solidFill>
                <a:effectLst/>
                <a:latin typeface="Arial" panose="020B0604020202020204" pitchFamily="34" charset="0"/>
              </a:rPr>
              <a:t>L’utilisateur connecté et ses permissions</a:t>
            </a:r>
          </a:p>
          <a:p>
            <a:pPr algn="just" eaLnBrk="0" fontAlgn="base" hangingPunct="0">
              <a:lnSpc>
                <a:spcPct val="200000"/>
              </a:lnSpc>
              <a:spcBef>
                <a:spcPct val="0"/>
              </a:spcBef>
              <a:spcAft>
                <a:spcPct val="0"/>
              </a:spcAft>
              <a:buClrTx/>
              <a:buSzTx/>
            </a:pPr>
            <a:r>
              <a:rPr kumimoji="0" lang="fr-FR" altLang="fr-FR" sz="3200" b="0" i="0" u="none" strike="noStrike" cap="none" normalizeH="0" baseline="0" dirty="0" smtClean="0">
                <a:ln>
                  <a:noFill/>
                </a:ln>
                <a:solidFill>
                  <a:schemeClr val="tx1"/>
                </a:solidFill>
                <a:effectLst/>
                <a:latin typeface="Arial" panose="020B0604020202020204" pitchFamily="34" charset="0"/>
              </a:rPr>
              <a:t>Les listes d’articles ou de produits affichés</a:t>
            </a:r>
          </a:p>
          <a:p>
            <a:pPr algn="just" eaLnBrk="0" fontAlgn="base" hangingPunct="0">
              <a:lnSpc>
                <a:spcPct val="200000"/>
              </a:lnSpc>
              <a:spcBef>
                <a:spcPct val="0"/>
              </a:spcBef>
              <a:spcAft>
                <a:spcPct val="0"/>
              </a:spcAft>
              <a:buClrTx/>
              <a:buSzTx/>
            </a:pPr>
            <a:r>
              <a:rPr kumimoji="0" lang="fr-FR" altLang="fr-FR" sz="3200" b="0" i="0" u="none" strike="noStrike" cap="none" normalizeH="0" baseline="0" dirty="0" smtClean="0">
                <a:ln>
                  <a:noFill/>
                </a:ln>
                <a:solidFill>
                  <a:schemeClr val="tx1"/>
                </a:solidFill>
                <a:effectLst/>
                <a:latin typeface="Arial" panose="020B0604020202020204" pitchFamily="34" charset="0"/>
              </a:rPr>
              <a:t>Le panier d’achat, les favoris</a:t>
            </a:r>
          </a:p>
          <a:p>
            <a:pPr algn="just" eaLnBrk="0" fontAlgn="base" hangingPunct="0">
              <a:lnSpc>
                <a:spcPct val="200000"/>
              </a:lnSpc>
              <a:spcBef>
                <a:spcPct val="0"/>
              </a:spcBef>
              <a:spcAft>
                <a:spcPct val="0"/>
              </a:spcAft>
              <a:buClrTx/>
              <a:buSzTx/>
            </a:pPr>
            <a:r>
              <a:rPr kumimoji="0" lang="fr-FR" altLang="fr-FR" sz="3200" b="0" i="0" u="none" strike="noStrike" cap="none" normalizeH="0" baseline="0" dirty="0" smtClean="0">
                <a:ln>
                  <a:noFill/>
                </a:ln>
                <a:solidFill>
                  <a:schemeClr val="tx1"/>
                </a:solidFill>
                <a:effectLst/>
                <a:latin typeface="Arial" panose="020B0604020202020204" pitchFamily="34" charset="0"/>
              </a:rPr>
              <a:t>Les statuts de chargement ou d’erreurs</a:t>
            </a:r>
          </a:p>
          <a:p>
            <a:pPr algn="just" eaLnBrk="0" fontAlgn="base" hangingPunct="0">
              <a:lnSpc>
                <a:spcPct val="200000"/>
              </a:lnSpc>
              <a:spcBef>
                <a:spcPct val="0"/>
              </a:spcBef>
              <a:spcAft>
                <a:spcPct val="0"/>
              </a:spcAft>
              <a:buClrTx/>
              <a:buSzTx/>
            </a:pPr>
            <a:r>
              <a:rPr kumimoji="0" lang="fr-FR" altLang="fr-FR" sz="3200" b="0" i="0" u="none" strike="noStrike" cap="none" normalizeH="0" baseline="0" dirty="0" smtClean="0">
                <a:ln>
                  <a:noFill/>
                </a:ln>
                <a:solidFill>
                  <a:schemeClr val="tx1"/>
                </a:solidFill>
                <a:effectLst/>
                <a:latin typeface="Arial" panose="020B0604020202020204" pitchFamily="34" charset="0"/>
              </a:rPr>
              <a:t>Les filtres et critères de recherche</a:t>
            </a:r>
          </a:p>
        </p:txBody>
      </p:sp>
    </p:spTree>
    <p:extLst>
      <p:ext uri="{BB962C8B-B14F-4D97-AF65-F5344CB8AC3E}">
        <p14:creationId xmlns:p14="http://schemas.microsoft.com/office/powerpoint/2010/main" val="346332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Créer </a:t>
            </a:r>
            <a:r>
              <a:rPr lang="fr-FR" dirty="0" err="1"/>
              <a:t>product.actions</a:t>
            </a:r>
            <a:r>
              <a:rPr lang="fr-FR" dirty="0"/>
              <a:t>.</a:t>
            </a:r>
          </a:p>
        </p:txBody>
      </p:sp>
      <p:pic>
        <p:nvPicPr>
          <p:cNvPr id="4" name="Image 3"/>
          <p:cNvPicPr>
            <a:picLocks noChangeAspect="1"/>
          </p:cNvPicPr>
          <p:nvPr/>
        </p:nvPicPr>
        <p:blipFill>
          <a:blip r:embed="rId2"/>
          <a:stretch>
            <a:fillRect/>
          </a:stretch>
        </p:blipFill>
        <p:spPr>
          <a:xfrm>
            <a:off x="1352387" y="2357934"/>
            <a:ext cx="9493322" cy="27277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76613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974" y="268875"/>
            <a:ext cx="10058400" cy="707170"/>
          </a:xfrm>
        </p:spPr>
        <p:txBody>
          <a:bodyPr>
            <a:normAutofit fontScale="90000"/>
          </a:bodyPr>
          <a:lstStyle/>
          <a:p>
            <a:pPr algn="ctr"/>
            <a:r>
              <a:rPr lang="fr-FR" dirty="0"/>
              <a:t>Créer </a:t>
            </a:r>
            <a:r>
              <a:rPr lang="fr-FR" dirty="0" err="1"/>
              <a:t>product.reducer.ts</a:t>
            </a:r>
            <a:endParaRPr lang="fr-FR" dirty="0"/>
          </a:p>
        </p:txBody>
      </p:sp>
      <p:pic>
        <p:nvPicPr>
          <p:cNvPr id="4" name="Espace réservé du contenu 3"/>
          <p:cNvPicPr>
            <a:picLocks noGrp="1" noChangeAspect="1"/>
          </p:cNvPicPr>
          <p:nvPr>
            <p:ph idx="1"/>
          </p:nvPr>
        </p:nvPicPr>
        <p:blipFill>
          <a:blip r:embed="rId2"/>
          <a:stretch>
            <a:fillRect/>
          </a:stretch>
        </p:blipFill>
        <p:spPr>
          <a:xfrm>
            <a:off x="914401" y="1489753"/>
            <a:ext cx="9832368" cy="5075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92204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Ajout dans le </a:t>
            </a:r>
            <a:r>
              <a:rPr lang="fr-FR" dirty="0" err="1" smtClean="0"/>
              <a:t>StoreModule</a:t>
            </a:r>
            <a:endParaRPr lang="fr-FR"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691435" y="2845942"/>
            <a:ext cx="8815226" cy="1008620"/>
          </a:xfrm>
          <a:prstGeom prst="rect">
            <a:avLst/>
          </a:prstGeom>
        </p:spPr>
      </p:pic>
    </p:spTree>
    <p:extLst>
      <p:ext uri="{BB962C8B-B14F-4D97-AF65-F5344CB8AC3E}">
        <p14:creationId xmlns:p14="http://schemas.microsoft.com/office/powerpoint/2010/main" val="21520599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Affichage dans un </a:t>
            </a:r>
            <a:r>
              <a:rPr lang="fr-FR" dirty="0" smtClean="0"/>
              <a:t>composant</a:t>
            </a:r>
            <a:endParaRPr lang="fr-FR" dirty="0"/>
          </a:p>
        </p:txBody>
      </p:sp>
      <p:sp>
        <p:nvSpPr>
          <p:cNvPr id="3" name="Espace réservé du contenu 2"/>
          <p:cNvSpPr>
            <a:spLocks noGrp="1"/>
          </p:cNvSpPr>
          <p:nvPr>
            <p:ph idx="1"/>
          </p:nvPr>
        </p:nvSpPr>
        <p:spPr/>
        <p:txBody>
          <a:bodyPr/>
          <a:lstStyle/>
          <a:p>
            <a:r>
              <a:rPr lang="fr-FR" b="1" dirty="0" err="1"/>
              <a:t>product-list.component.ts</a:t>
            </a:r>
            <a:r>
              <a:rPr lang="fr-FR" dirty="0"/>
              <a:t> avec </a:t>
            </a:r>
            <a:r>
              <a:rPr lang="fr-FR" dirty="0" err="1"/>
              <a:t>dispatch</a:t>
            </a:r>
            <a:r>
              <a:rPr lang="fr-FR" dirty="0"/>
              <a:t> des actions</a:t>
            </a:r>
          </a:p>
        </p:txBody>
      </p:sp>
    </p:spTree>
    <p:extLst>
      <p:ext uri="{BB962C8B-B14F-4D97-AF65-F5344CB8AC3E}">
        <p14:creationId xmlns:p14="http://schemas.microsoft.com/office/powerpoint/2010/main" val="19751067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a:t>Conclusion &amp; </a:t>
            </a:r>
            <a:r>
              <a:rPr lang="fr-FR" sz="4000" dirty="0" err="1"/>
              <a:t>preview</a:t>
            </a:r>
            <a:r>
              <a:rPr lang="fr-FR" sz="4000" dirty="0"/>
              <a:t> de la séance </a:t>
            </a:r>
            <a:r>
              <a:rPr lang="fr-FR" sz="4000" dirty="0" smtClean="0"/>
              <a:t>2</a:t>
            </a:r>
            <a:endParaRPr lang="fr-FR" sz="4000"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Résumé des rôles : </a:t>
            </a:r>
            <a:r>
              <a:rPr lang="fr-FR" sz="2800" b="1" dirty="0"/>
              <a:t>actions</a:t>
            </a:r>
            <a:r>
              <a:rPr lang="fr-FR" sz="2800" dirty="0"/>
              <a:t>, </a:t>
            </a:r>
            <a:r>
              <a:rPr lang="fr-FR" sz="2800" b="1" dirty="0" err="1"/>
              <a:t>reducers</a:t>
            </a:r>
            <a:r>
              <a:rPr lang="fr-FR" sz="2800" dirty="0"/>
              <a:t>, </a:t>
            </a:r>
            <a:r>
              <a:rPr lang="fr-FR" sz="2800" b="1" dirty="0"/>
              <a:t>store</a:t>
            </a:r>
            <a:r>
              <a:rPr lang="fr-FR" sz="2800" dirty="0"/>
              <a:t>.</a:t>
            </a:r>
          </a:p>
          <a:p>
            <a:pPr algn="just">
              <a:lnSpc>
                <a:spcPct val="150000"/>
              </a:lnSpc>
            </a:pPr>
            <a:r>
              <a:rPr lang="fr-FR" sz="2800" dirty="0"/>
              <a:t>Démo rapide avec </a:t>
            </a:r>
            <a:r>
              <a:rPr lang="fr-FR" sz="2800" b="1" dirty="0" err="1"/>
              <a:t>Redux</a:t>
            </a:r>
            <a:r>
              <a:rPr lang="fr-FR" sz="2800" dirty="0"/>
              <a:t> </a:t>
            </a:r>
            <a:r>
              <a:rPr lang="fr-FR" sz="2800" b="1" dirty="0" err="1"/>
              <a:t>DevTools</a:t>
            </a:r>
            <a:r>
              <a:rPr lang="fr-FR" sz="2800" dirty="0"/>
              <a:t>.</a:t>
            </a:r>
          </a:p>
          <a:p>
            <a:pPr algn="just">
              <a:lnSpc>
                <a:spcPct val="150000"/>
              </a:lnSpc>
            </a:pPr>
            <a:r>
              <a:rPr lang="fr-FR" sz="2800" dirty="0" smtClean="0"/>
              <a:t>La séance </a:t>
            </a:r>
            <a:r>
              <a:rPr lang="fr-FR" sz="2800" dirty="0"/>
              <a:t>2 : </a:t>
            </a:r>
            <a:r>
              <a:rPr lang="fr-FR" sz="2800" b="1" dirty="0" err="1"/>
              <a:t>selectors</a:t>
            </a:r>
            <a:r>
              <a:rPr lang="fr-FR" sz="2800" dirty="0"/>
              <a:t>, </a:t>
            </a:r>
            <a:r>
              <a:rPr lang="fr-FR" sz="2800" b="1" dirty="0" err="1"/>
              <a:t>effects</a:t>
            </a:r>
            <a:r>
              <a:rPr lang="fr-FR" sz="2800" dirty="0"/>
              <a:t>, </a:t>
            </a:r>
            <a:r>
              <a:rPr lang="fr-FR" sz="2800" b="1" dirty="0" err="1"/>
              <a:t>feature</a:t>
            </a:r>
            <a:r>
              <a:rPr lang="fr-FR" sz="2800" dirty="0"/>
              <a:t> </a:t>
            </a:r>
            <a:r>
              <a:rPr lang="fr-FR" sz="2800" b="1" dirty="0"/>
              <a:t>modules</a:t>
            </a:r>
            <a:r>
              <a:rPr lang="fr-FR" sz="2800" dirty="0"/>
              <a:t>, modularisation.</a:t>
            </a:r>
          </a:p>
          <a:p>
            <a:pPr algn="just">
              <a:lnSpc>
                <a:spcPct val="150000"/>
              </a:lnSpc>
            </a:pPr>
            <a:endParaRPr lang="fr-FR" sz="2800" dirty="0"/>
          </a:p>
        </p:txBody>
      </p:sp>
    </p:spTree>
    <p:extLst>
      <p:ext uri="{BB962C8B-B14F-4D97-AF65-F5344CB8AC3E}">
        <p14:creationId xmlns:p14="http://schemas.microsoft.com/office/powerpoint/2010/main" val="1383589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err="1"/>
              <a:t>Pré-requis</a:t>
            </a:r>
            <a:r>
              <a:rPr lang="fr-FR" sz="4000" dirty="0"/>
              <a:t> pour la prochaine </a:t>
            </a:r>
            <a:r>
              <a:rPr lang="fr-FR" sz="4000" dirty="0" smtClean="0"/>
              <a:t>séance</a:t>
            </a:r>
            <a:endParaRPr lang="fr-FR" sz="4000" dirty="0"/>
          </a:p>
        </p:txBody>
      </p:sp>
      <p:sp>
        <p:nvSpPr>
          <p:cNvPr id="3" name="Espace réservé du contenu 2"/>
          <p:cNvSpPr>
            <a:spLocks noGrp="1"/>
          </p:cNvSpPr>
          <p:nvPr>
            <p:ph idx="1"/>
          </p:nvPr>
        </p:nvSpPr>
        <p:spPr/>
        <p:txBody>
          <a:bodyPr>
            <a:normAutofit/>
          </a:bodyPr>
          <a:lstStyle/>
          <a:p>
            <a:pPr algn="just">
              <a:lnSpc>
                <a:spcPct val="150000"/>
              </a:lnSpc>
            </a:pPr>
            <a:r>
              <a:rPr lang="fr-FR" sz="3200" dirty="0"/>
              <a:t>Bien comprendre comment le store évolue en fonction des actions.</a:t>
            </a:r>
          </a:p>
          <a:p>
            <a:pPr algn="just">
              <a:lnSpc>
                <a:spcPct val="150000"/>
              </a:lnSpc>
            </a:pPr>
            <a:r>
              <a:rPr lang="fr-FR" sz="3200" dirty="0"/>
              <a:t>Avoir réalisé les </a:t>
            </a:r>
            <a:r>
              <a:rPr lang="fr-FR" sz="3200" dirty="0" err="1"/>
              <a:t>TPs</a:t>
            </a:r>
            <a:r>
              <a:rPr lang="fr-FR" sz="3200" dirty="0"/>
              <a:t> jusqu’à l’affichage dynamique des produits.</a:t>
            </a:r>
          </a:p>
          <a:p>
            <a:pPr algn="just">
              <a:lnSpc>
                <a:spcPct val="150000"/>
              </a:lnSpc>
            </a:pPr>
            <a:endParaRPr lang="fr-FR" sz="3200" dirty="0"/>
          </a:p>
        </p:txBody>
      </p:sp>
    </p:spTree>
    <p:extLst>
      <p:ext uri="{BB962C8B-B14F-4D97-AF65-F5344CB8AC3E}">
        <p14:creationId xmlns:p14="http://schemas.microsoft.com/office/powerpoint/2010/main" val="3341291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1118137"/>
          </a:xfrm>
        </p:spPr>
        <p:txBody>
          <a:bodyPr/>
          <a:lstStyle/>
          <a:p>
            <a:pPr algn="ctr"/>
            <a:r>
              <a:rPr lang="fr-FR" dirty="0" smtClean="0"/>
              <a:t>LES RISQUES</a:t>
            </a:r>
            <a:endParaRPr lang="fr-FR" dirty="0"/>
          </a:p>
        </p:txBody>
      </p:sp>
      <p:sp>
        <p:nvSpPr>
          <p:cNvPr id="3" name="Espace réservé du contenu 2"/>
          <p:cNvSpPr>
            <a:spLocks noGrp="1"/>
          </p:cNvSpPr>
          <p:nvPr>
            <p:ph idx="1"/>
          </p:nvPr>
        </p:nvSpPr>
        <p:spPr/>
        <p:txBody>
          <a:bodyPr>
            <a:noAutofit/>
          </a:bodyPr>
          <a:lstStyle/>
          <a:p>
            <a:pPr algn="just">
              <a:lnSpc>
                <a:spcPct val="150000"/>
              </a:lnSpc>
            </a:pPr>
            <a:r>
              <a:rPr lang="fr-FR" sz="2800" dirty="0"/>
              <a:t>Sans une stratégie claire, on risque </a:t>
            </a:r>
            <a:r>
              <a:rPr lang="fr-FR" sz="2800" dirty="0" smtClean="0"/>
              <a:t>:</a:t>
            </a:r>
          </a:p>
          <a:p>
            <a:pPr lvl="1" algn="just">
              <a:lnSpc>
                <a:spcPct val="150000"/>
              </a:lnSpc>
            </a:pPr>
            <a:r>
              <a:rPr lang="fr-FR" sz="2400" b="1" dirty="0"/>
              <a:t>Un code spaghetti</a:t>
            </a:r>
            <a:r>
              <a:rPr lang="fr-FR" sz="2400" dirty="0"/>
              <a:t> (passage de données de composant en composant via les </a:t>
            </a:r>
            <a:r>
              <a:rPr lang="fr-FR" sz="2400" b="1" i="1" dirty="0" smtClean="0"/>
              <a:t>@Input</a:t>
            </a:r>
            <a:r>
              <a:rPr lang="fr-FR" sz="2400" b="1" dirty="0" smtClean="0"/>
              <a:t> </a:t>
            </a:r>
            <a:r>
              <a:rPr lang="fr-FR" sz="2400" dirty="0"/>
              <a:t>ou services partagés</a:t>
            </a:r>
            <a:r>
              <a:rPr lang="fr-FR" sz="2400" dirty="0" smtClean="0"/>
              <a:t>)</a:t>
            </a:r>
          </a:p>
          <a:p>
            <a:pPr lvl="1" algn="just">
              <a:lnSpc>
                <a:spcPct val="150000"/>
              </a:lnSpc>
            </a:pPr>
            <a:r>
              <a:rPr lang="fr-FR" sz="2400" b="1" dirty="0"/>
              <a:t>Des incohérences d’affichage</a:t>
            </a:r>
            <a:r>
              <a:rPr lang="fr-FR" sz="2400" dirty="0"/>
              <a:t> (données désynchronisées entre différentes parties de l’application</a:t>
            </a:r>
            <a:r>
              <a:rPr lang="fr-FR" sz="2400" dirty="0" smtClean="0"/>
              <a:t>)</a:t>
            </a:r>
          </a:p>
          <a:p>
            <a:pPr lvl="1" algn="just">
              <a:lnSpc>
                <a:spcPct val="150000"/>
              </a:lnSpc>
            </a:pPr>
            <a:r>
              <a:rPr lang="fr-FR" sz="2400" b="1" dirty="0"/>
              <a:t>Une maintenance difficile</a:t>
            </a:r>
            <a:r>
              <a:rPr lang="fr-FR" sz="2400" dirty="0"/>
              <a:t> (corriger un bug peut casser une autre partie de l’application).</a:t>
            </a:r>
          </a:p>
        </p:txBody>
      </p:sp>
    </p:spTree>
    <p:extLst>
      <p:ext uri="{BB962C8B-B14F-4D97-AF65-F5344CB8AC3E}">
        <p14:creationId xmlns:p14="http://schemas.microsoft.com/office/powerpoint/2010/main" val="24315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86682"/>
            <a:ext cx="10058400" cy="943476"/>
          </a:xfrm>
        </p:spPr>
        <p:txBody>
          <a:bodyPr>
            <a:normAutofit/>
          </a:bodyPr>
          <a:lstStyle/>
          <a:p>
            <a:pPr algn="ctr"/>
            <a:r>
              <a:rPr lang="fr-FR" sz="3200" dirty="0"/>
              <a:t>Vers une gestion d’état centralisée et prévisible</a:t>
            </a:r>
          </a:p>
        </p:txBody>
      </p:sp>
      <p:sp>
        <p:nvSpPr>
          <p:cNvPr id="3" name="Espace réservé du contenu 2"/>
          <p:cNvSpPr>
            <a:spLocks noGrp="1"/>
          </p:cNvSpPr>
          <p:nvPr>
            <p:ph idx="1"/>
          </p:nvPr>
        </p:nvSpPr>
        <p:spPr>
          <a:xfrm>
            <a:off x="1069848" y="1315092"/>
            <a:ext cx="10058400" cy="4857108"/>
          </a:xfrm>
        </p:spPr>
        <p:txBody>
          <a:bodyPr>
            <a:normAutofit/>
          </a:bodyPr>
          <a:lstStyle/>
          <a:p>
            <a:pPr algn="just">
              <a:lnSpc>
                <a:spcPct val="150000"/>
              </a:lnSpc>
            </a:pPr>
            <a:r>
              <a:rPr lang="fr-FR" sz="2400" dirty="0"/>
              <a:t>Pour répondre à ces enjeux, les </a:t>
            </a:r>
            <a:r>
              <a:rPr lang="fr-FR" sz="2400" dirty="0" smtClean="0"/>
              <a:t>Framework </a:t>
            </a:r>
            <a:r>
              <a:rPr lang="fr-FR" sz="2400" dirty="0"/>
              <a:t>modernes comme </a:t>
            </a:r>
            <a:r>
              <a:rPr lang="fr-FR" sz="2400" b="1" dirty="0" err="1"/>
              <a:t>Angular</a:t>
            </a:r>
            <a:r>
              <a:rPr lang="fr-FR" sz="2400" dirty="0"/>
              <a:t>, </a:t>
            </a:r>
            <a:r>
              <a:rPr lang="fr-FR" sz="2400" b="1" dirty="0" err="1"/>
              <a:t>React</a:t>
            </a:r>
            <a:r>
              <a:rPr lang="fr-FR" sz="2400" dirty="0"/>
              <a:t> ou </a:t>
            </a:r>
            <a:r>
              <a:rPr lang="fr-FR" sz="2400" b="1" dirty="0"/>
              <a:t>Vue</a:t>
            </a:r>
            <a:r>
              <a:rPr lang="fr-FR" sz="2400" dirty="0"/>
              <a:t> s’appuient sur des </a:t>
            </a:r>
            <a:r>
              <a:rPr lang="fr-FR" sz="2400" b="1" dirty="0"/>
              <a:t>bibliothèques de gestion d’état</a:t>
            </a:r>
            <a:r>
              <a:rPr lang="fr-FR" sz="2400" dirty="0"/>
              <a:t> (</a:t>
            </a:r>
            <a:r>
              <a:rPr lang="fr-FR" sz="2400" b="1" dirty="0" err="1"/>
              <a:t>Redux</a:t>
            </a:r>
            <a:r>
              <a:rPr lang="fr-FR" sz="2400" dirty="0"/>
              <a:t>, </a:t>
            </a:r>
            <a:r>
              <a:rPr lang="fr-FR" sz="2400" b="1" dirty="0" err="1"/>
              <a:t>NgRx</a:t>
            </a:r>
            <a:r>
              <a:rPr lang="fr-FR" sz="2400" dirty="0"/>
              <a:t>, </a:t>
            </a:r>
            <a:r>
              <a:rPr lang="fr-FR" sz="2400" b="1" dirty="0" err="1"/>
              <a:t>Pinia</a:t>
            </a:r>
            <a:r>
              <a:rPr lang="fr-FR" sz="2400" dirty="0"/>
              <a:t>, </a:t>
            </a:r>
            <a:r>
              <a:rPr lang="fr-FR" sz="2400" b="1" dirty="0" err="1"/>
              <a:t>Vuex</a:t>
            </a:r>
            <a:r>
              <a:rPr lang="fr-FR" sz="2400" dirty="0"/>
              <a:t>...) qui offrent </a:t>
            </a:r>
            <a:r>
              <a:rPr lang="fr-FR" sz="2400" dirty="0" smtClean="0"/>
              <a:t>:</a:t>
            </a:r>
          </a:p>
          <a:p>
            <a:pPr lvl="1" algn="just">
              <a:lnSpc>
                <a:spcPct val="150000"/>
              </a:lnSpc>
            </a:pPr>
            <a:r>
              <a:rPr lang="fr-FR" sz="2000" dirty="0"/>
              <a:t>Un </a:t>
            </a:r>
            <a:r>
              <a:rPr lang="fr-FR" sz="2000" b="1" dirty="0"/>
              <a:t>store centralisé</a:t>
            </a:r>
            <a:r>
              <a:rPr lang="fr-FR" sz="2000" dirty="0"/>
              <a:t> : une source de vérité unique pour tout l’état de l’application</a:t>
            </a:r>
            <a:r>
              <a:rPr lang="fr-FR" sz="2000" dirty="0" smtClean="0"/>
              <a:t>.</a:t>
            </a:r>
          </a:p>
          <a:p>
            <a:pPr lvl="1" algn="just">
              <a:lnSpc>
                <a:spcPct val="150000"/>
              </a:lnSpc>
            </a:pPr>
            <a:r>
              <a:rPr lang="fr-FR" sz="2000" dirty="0"/>
              <a:t>Des </a:t>
            </a:r>
            <a:r>
              <a:rPr lang="fr-FR" sz="2000" b="1" dirty="0"/>
              <a:t>actions</a:t>
            </a:r>
            <a:r>
              <a:rPr lang="fr-FR" sz="2000" dirty="0"/>
              <a:t> et </a:t>
            </a:r>
            <a:r>
              <a:rPr lang="fr-FR" sz="2000" b="1" dirty="0"/>
              <a:t>réducteurs</a:t>
            </a:r>
            <a:r>
              <a:rPr lang="fr-FR" sz="2000" dirty="0"/>
              <a:t> (</a:t>
            </a:r>
            <a:r>
              <a:rPr lang="fr-FR" sz="2000" b="1" i="1" dirty="0" err="1"/>
              <a:t>reducers</a:t>
            </a:r>
            <a:r>
              <a:rPr lang="fr-FR" sz="2000" dirty="0"/>
              <a:t>) pour modifier l’état de manière prévisible</a:t>
            </a:r>
            <a:r>
              <a:rPr lang="fr-FR" sz="2000" dirty="0" smtClean="0"/>
              <a:t>.</a:t>
            </a:r>
          </a:p>
          <a:p>
            <a:pPr lvl="1" algn="just">
              <a:lnSpc>
                <a:spcPct val="150000"/>
              </a:lnSpc>
            </a:pPr>
            <a:r>
              <a:rPr lang="fr-FR" sz="2000" dirty="0"/>
              <a:t>Des </a:t>
            </a:r>
            <a:r>
              <a:rPr lang="fr-FR" sz="2000" b="1" dirty="0"/>
              <a:t>outils de </a:t>
            </a:r>
            <a:r>
              <a:rPr lang="fr-FR" sz="2000" b="1" dirty="0" err="1"/>
              <a:t>debug</a:t>
            </a:r>
            <a:r>
              <a:rPr lang="fr-FR" sz="2000" dirty="0"/>
              <a:t> comme </a:t>
            </a:r>
            <a:r>
              <a:rPr lang="fr-FR" sz="2000" b="1" dirty="0" err="1"/>
              <a:t>Redux</a:t>
            </a:r>
            <a:r>
              <a:rPr lang="fr-FR" sz="2000" dirty="0"/>
              <a:t> </a:t>
            </a:r>
            <a:r>
              <a:rPr lang="fr-FR" sz="2000" b="1" dirty="0" err="1"/>
              <a:t>DevTools</a:t>
            </a:r>
            <a:r>
              <a:rPr lang="fr-FR" sz="2000" dirty="0"/>
              <a:t> pour suivre chaque changement d’état en temps réel.</a:t>
            </a:r>
          </a:p>
        </p:txBody>
      </p:sp>
    </p:spTree>
    <p:extLst>
      <p:ext uri="{BB962C8B-B14F-4D97-AF65-F5344CB8AC3E}">
        <p14:creationId xmlns:p14="http://schemas.microsoft.com/office/powerpoint/2010/main" val="17645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186682"/>
            <a:ext cx="10058400" cy="717444"/>
          </a:xfrm>
        </p:spPr>
        <p:txBody>
          <a:bodyPr>
            <a:normAutofit fontScale="90000"/>
          </a:bodyPr>
          <a:lstStyle/>
          <a:p>
            <a:pPr algn="ctr"/>
            <a:r>
              <a:rPr lang="fr-FR" dirty="0"/>
              <a:t>Objectifs de la formation</a:t>
            </a:r>
          </a:p>
        </p:txBody>
      </p:sp>
      <p:sp>
        <p:nvSpPr>
          <p:cNvPr id="3" name="Espace réservé du contenu 2"/>
          <p:cNvSpPr>
            <a:spLocks noGrp="1"/>
          </p:cNvSpPr>
          <p:nvPr>
            <p:ph idx="1"/>
          </p:nvPr>
        </p:nvSpPr>
        <p:spPr>
          <a:xfrm>
            <a:off x="1069848" y="1243173"/>
            <a:ext cx="10058400" cy="4929027"/>
          </a:xfrm>
        </p:spPr>
        <p:txBody>
          <a:bodyPr>
            <a:noAutofit/>
          </a:bodyPr>
          <a:lstStyle/>
          <a:p>
            <a:pPr algn="just">
              <a:lnSpc>
                <a:spcPct val="150000"/>
              </a:lnSpc>
            </a:pPr>
            <a:r>
              <a:rPr lang="fr-FR" sz="2400" dirty="0"/>
              <a:t>Au cours de cette formation, nous allons </a:t>
            </a:r>
            <a:r>
              <a:rPr lang="fr-FR" sz="2400" dirty="0" smtClean="0"/>
              <a:t>:</a:t>
            </a:r>
          </a:p>
          <a:p>
            <a:pPr marL="617220" lvl="1" indent="-342900" algn="just">
              <a:lnSpc>
                <a:spcPct val="150000"/>
              </a:lnSpc>
              <a:buFont typeface="+mj-lt"/>
              <a:buAutoNum type="arabicPeriod"/>
            </a:pPr>
            <a:r>
              <a:rPr lang="fr-FR" sz="2000" dirty="0"/>
              <a:t>Découvrir ou revoir le fonctionnement d’une SPA</a:t>
            </a:r>
            <a:r>
              <a:rPr lang="fr-FR" sz="2000" dirty="0" smtClean="0"/>
              <a:t>.</a:t>
            </a:r>
          </a:p>
          <a:p>
            <a:pPr marL="617220" lvl="1" indent="-342900" algn="just">
              <a:lnSpc>
                <a:spcPct val="150000"/>
              </a:lnSpc>
              <a:buFont typeface="+mj-lt"/>
              <a:buAutoNum type="arabicPeriod"/>
            </a:pPr>
            <a:r>
              <a:rPr lang="fr-FR" sz="2000" dirty="0"/>
              <a:t>Étudier les enjeux de la gestion d’état et les pièges fréquents</a:t>
            </a:r>
            <a:r>
              <a:rPr lang="fr-FR" sz="2000" dirty="0" smtClean="0"/>
              <a:t>.</a:t>
            </a:r>
          </a:p>
          <a:p>
            <a:pPr marL="617220" lvl="1" indent="-342900" algn="just">
              <a:lnSpc>
                <a:spcPct val="150000"/>
              </a:lnSpc>
              <a:buFont typeface="+mj-lt"/>
              <a:buAutoNum type="arabicPeriod"/>
            </a:pPr>
            <a:r>
              <a:rPr lang="fr-FR" sz="2000" dirty="0"/>
              <a:t>Mettre en place un </a:t>
            </a:r>
            <a:r>
              <a:rPr lang="fr-FR" sz="2000" b="1" dirty="0"/>
              <a:t>store</a:t>
            </a:r>
            <a:r>
              <a:rPr lang="fr-FR" sz="2000" dirty="0"/>
              <a:t> pour centraliser l’état</a:t>
            </a:r>
            <a:r>
              <a:rPr lang="fr-FR" sz="2000" dirty="0" smtClean="0"/>
              <a:t>.</a:t>
            </a:r>
          </a:p>
          <a:p>
            <a:pPr marL="617220" lvl="1" indent="-342900" algn="just">
              <a:lnSpc>
                <a:spcPct val="150000"/>
              </a:lnSpc>
              <a:buFont typeface="+mj-lt"/>
              <a:buAutoNum type="arabicPeriod"/>
            </a:pPr>
            <a:r>
              <a:rPr lang="fr-FR" sz="2000" dirty="0"/>
              <a:t>Implémenter un flux de données clair (Actions → </a:t>
            </a:r>
            <a:r>
              <a:rPr lang="fr-FR" sz="2000" dirty="0" err="1"/>
              <a:t>Reducers</a:t>
            </a:r>
            <a:r>
              <a:rPr lang="fr-FR" sz="2000" dirty="0"/>
              <a:t> → Sélecteurs</a:t>
            </a:r>
            <a:r>
              <a:rPr lang="fr-FR" sz="2000" dirty="0" smtClean="0"/>
              <a:t>).</a:t>
            </a:r>
          </a:p>
          <a:p>
            <a:pPr marL="617220" lvl="1" indent="-342900" algn="just">
              <a:lnSpc>
                <a:spcPct val="150000"/>
              </a:lnSpc>
              <a:buFont typeface="+mj-lt"/>
              <a:buAutoNum type="arabicPeriod"/>
            </a:pPr>
            <a:r>
              <a:rPr lang="fr-FR" sz="2000" dirty="0"/>
              <a:t>Intégrer des outils comme </a:t>
            </a:r>
            <a:r>
              <a:rPr lang="fr-FR" sz="2000" b="1" dirty="0" err="1"/>
              <a:t>Redux</a:t>
            </a:r>
            <a:r>
              <a:rPr lang="fr-FR" sz="2000" b="1" dirty="0"/>
              <a:t> </a:t>
            </a:r>
            <a:r>
              <a:rPr lang="fr-FR" sz="2000" b="1" dirty="0" err="1"/>
              <a:t>DevTools</a:t>
            </a:r>
            <a:r>
              <a:rPr lang="fr-FR" sz="2000" dirty="0"/>
              <a:t> pour déboguer et analyser l’évolution de l’état</a:t>
            </a:r>
            <a:r>
              <a:rPr lang="fr-FR" sz="2000" dirty="0" smtClean="0"/>
              <a:t>.</a:t>
            </a:r>
          </a:p>
          <a:p>
            <a:pPr marL="617220" lvl="1" indent="-342900" algn="just">
              <a:lnSpc>
                <a:spcPct val="150000"/>
              </a:lnSpc>
              <a:buFont typeface="+mj-lt"/>
              <a:buAutoNum type="arabicPeriod"/>
            </a:pPr>
            <a:r>
              <a:rPr lang="fr-FR" sz="2000" dirty="0"/>
              <a:t>Pratiquer sur un projet concret afin de maîtriser les bonnes pratiques.</a:t>
            </a:r>
          </a:p>
        </p:txBody>
      </p:sp>
    </p:spTree>
    <p:extLst>
      <p:ext uri="{BB962C8B-B14F-4D97-AF65-F5344CB8AC3E}">
        <p14:creationId xmlns:p14="http://schemas.microsoft.com/office/powerpoint/2010/main" val="387400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Type de bois</Template>
  <TotalTime>496</TotalTime>
  <Words>2057</Words>
  <Application>Microsoft Office PowerPoint</Application>
  <PresentationFormat>Grand écran</PresentationFormat>
  <Paragraphs>227</Paragraphs>
  <Slides>65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65</vt:i4>
      </vt:variant>
    </vt:vector>
  </HeadingPairs>
  <TitlesOfParts>
    <vt:vector size="70" baseType="lpstr">
      <vt:lpstr>Arial</vt:lpstr>
      <vt:lpstr>Bookman Old Style</vt:lpstr>
      <vt:lpstr>Century Gothic</vt:lpstr>
      <vt:lpstr>Wingdings</vt:lpstr>
      <vt:lpstr>Type de bois</vt:lpstr>
      <vt:lpstr>Angular Avancé  </vt:lpstr>
      <vt:lpstr>Introduction et mise en place d’un store (NgRx ou équivalent)</vt:lpstr>
      <vt:lpstr>Introduction générale</vt:lpstr>
      <vt:lpstr>VALEURS AJOUTEES</vt:lpstr>
      <vt:lpstr>La problématique de la gestion d’état</vt:lpstr>
      <vt:lpstr>Exemples de données à gérer dans une SPA</vt:lpstr>
      <vt:lpstr>LES RISQUES</vt:lpstr>
      <vt:lpstr>Vers une gestion d’état centralisée et prévisible</vt:lpstr>
      <vt:lpstr>Objectifs de la formation</vt:lpstr>
      <vt:lpstr>Qu’est-ce que “l’état” ?</vt:lpstr>
      <vt:lpstr>Introduction à la gestion d’état</vt:lpstr>
      <vt:lpstr>Enjeux et problèmes dans une SPA</vt:lpstr>
      <vt:lpstr>Multiplication des sources de vérité</vt:lpstr>
      <vt:lpstr>Partage de données entre composants éloignés</vt:lpstr>
      <vt:lpstr>Difficulté à suivre le cycle de vie des données</vt:lpstr>
      <vt:lpstr>Répétition de logique métier</vt:lpstr>
      <vt:lpstr>Synchronisation UI et données</vt:lpstr>
      <vt:lpstr>Pourquoi structurer la gestion d’état ?</vt:lpstr>
      <vt:lpstr>Limites du data binding standard d’Angular</vt:lpstr>
      <vt:lpstr>Couplage fort entre composants</vt:lpstr>
      <vt:lpstr>Multiplication des services "singleton" comme Store artisanal</vt:lpstr>
      <vt:lpstr>Absence de traçabilité des modifications</vt:lpstr>
      <vt:lpstr>Synchronisation difficile de l’interface utilisateur</vt:lpstr>
      <vt:lpstr>Difficulté à tester et à déboguer</vt:lpstr>
      <vt:lpstr>RESUME</vt:lpstr>
      <vt:lpstr>Présentation PowerPoint</vt:lpstr>
      <vt:lpstr>État local (Local State)</vt:lpstr>
      <vt:lpstr>État global (Global State)</vt:lpstr>
      <vt:lpstr>État partagé (Shared State)</vt:lpstr>
      <vt:lpstr>Synthèse</vt:lpstr>
      <vt:lpstr>Objectifs d’une bonne gestion d’état </vt:lpstr>
      <vt:lpstr>Approche impérative vs déclarative</vt:lpstr>
      <vt:lpstr>Avantages déclaratif</vt:lpstr>
      <vt:lpstr>Discussion </vt:lpstr>
      <vt:lpstr>NgRx</vt:lpstr>
      <vt:lpstr>Présentation de NgRx (ou équivalent) </vt:lpstr>
      <vt:lpstr>Store – conteneur d’état global</vt:lpstr>
      <vt:lpstr>Actions – description d’une intention</vt:lpstr>
      <vt:lpstr>Reducer – fonction pure qui transforme l’état</vt:lpstr>
      <vt:lpstr>Selectors – accès à une portion de l’état</vt:lpstr>
      <vt:lpstr>Effects – gestion des effets secondaires</vt:lpstr>
      <vt:lpstr>Schéma global du flux NgRx</vt:lpstr>
      <vt:lpstr>Alternatives à NgRx</vt:lpstr>
      <vt:lpstr>tableau comparatif des principales alternatives à NgRx</vt:lpstr>
      <vt:lpstr>Critères de choix</vt:lpstr>
      <vt:lpstr>Architecture unidirectionnelle (Flux)</vt:lpstr>
      <vt:lpstr>Avantages</vt:lpstr>
      <vt:lpstr>Mise en place d’un projet NgRx – TP 1</vt:lpstr>
      <vt:lpstr>Créer un nouveau projet Angular</vt:lpstr>
      <vt:lpstr>Installer les packages nécessaires</vt:lpstr>
      <vt:lpstr>Démarrage de l’application</vt:lpstr>
      <vt:lpstr>Créer un répertoire store/ et ajouter le premier état (ex: compteur) </vt:lpstr>
      <vt:lpstr>Ajouter dans AppModule</vt:lpstr>
      <vt:lpstr>VERISON RECENTE</vt:lpstr>
      <vt:lpstr>Problème rencontré</vt:lpstr>
      <vt:lpstr>main.server.ts</vt:lpstr>
      <vt:lpstr>Utilisation dans un composant </vt:lpstr>
      <vt:lpstr>TP 2 – Store « Produits »   </vt:lpstr>
      <vt:lpstr>BEAN PRODUCT</vt:lpstr>
      <vt:lpstr>Créer product.actions.</vt:lpstr>
      <vt:lpstr>Créer product.reducer.ts</vt:lpstr>
      <vt:lpstr>Ajout dans le StoreModule</vt:lpstr>
      <vt:lpstr>Affichage dans un composant</vt:lpstr>
      <vt:lpstr>Conclusion &amp; preview de la séance 2</vt:lpstr>
      <vt:lpstr>Pré-requis pour la prochaine séance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Avancé  </dc:title>
  <dc:creator>admin</dc:creator>
  <cp:lastModifiedBy>admin</cp:lastModifiedBy>
  <cp:revision>90</cp:revision>
  <dcterms:created xsi:type="dcterms:W3CDTF">2025-06-10T16:51:06Z</dcterms:created>
  <dcterms:modified xsi:type="dcterms:W3CDTF">2025-09-23T09:27:25Z</dcterms:modified>
</cp:coreProperties>
</file>