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1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6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08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7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1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DF5223-BC1E-4E45-AB1B-0AE6F75F2D4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65882B4-2F7F-44A1-914C-75FE49196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Gestion d’état avancée avec </a:t>
            </a:r>
            <a:r>
              <a:rPr lang="fr-FR" dirty="0" err="1"/>
              <a:t>NgRx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Séance N° 2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6219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17504"/>
            <a:ext cx="10058400" cy="63525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Objets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109609"/>
            <a:ext cx="10058400" cy="50625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/>
              <a:t>Actions</a:t>
            </a:r>
            <a:r>
              <a:rPr lang="fr-FR" dirty="0"/>
              <a:t> : flux </a:t>
            </a:r>
            <a:r>
              <a:rPr lang="fr-FR" dirty="0" err="1"/>
              <a:t>RxJS</a:t>
            </a:r>
            <a:r>
              <a:rPr lang="fr-FR" dirty="0"/>
              <a:t> de toutes les actions dispatchées dans l’application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b="1" dirty="0" err="1" smtClean="0"/>
              <a:t>createEffect</a:t>
            </a:r>
            <a:r>
              <a:rPr lang="fr-FR" dirty="0" smtClean="0"/>
              <a:t> </a:t>
            </a:r>
            <a:r>
              <a:rPr lang="fr-FR" dirty="0"/>
              <a:t>: fonction permettant de déclarer un </a:t>
            </a:r>
            <a:r>
              <a:rPr lang="fr-FR" dirty="0" err="1"/>
              <a:t>effect</a:t>
            </a:r>
            <a:r>
              <a:rPr lang="fr-FR" dirty="0"/>
              <a:t> de manière déclarative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b="1" dirty="0" err="1" smtClean="0"/>
              <a:t>ofType</a:t>
            </a:r>
            <a:r>
              <a:rPr lang="fr-FR" dirty="0" smtClean="0"/>
              <a:t> </a:t>
            </a:r>
            <a:r>
              <a:rPr lang="fr-FR" dirty="0"/>
              <a:t>: opérateur qui filtre les actions pour ne réagir qu’à un type spécifique (ici </a:t>
            </a:r>
            <a:r>
              <a:rPr lang="fr-FR" dirty="0" err="1"/>
              <a:t>loadUsers</a:t>
            </a:r>
            <a:r>
              <a:rPr lang="fr-F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b="1" dirty="0" err="1" smtClean="0"/>
              <a:t>UserService</a:t>
            </a:r>
            <a:r>
              <a:rPr lang="fr-FR" dirty="0" smtClean="0"/>
              <a:t> </a:t>
            </a:r>
            <a:r>
              <a:rPr lang="fr-FR" dirty="0"/>
              <a:t>: service qui communique avec l’API pour récupérer les utilisateurs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b="1" dirty="0" err="1" smtClean="0"/>
              <a:t>map</a:t>
            </a:r>
            <a:r>
              <a:rPr lang="fr-FR" b="1" dirty="0"/>
              <a:t>, </a:t>
            </a:r>
            <a:r>
              <a:rPr lang="fr-FR" b="1" dirty="0" err="1"/>
              <a:t>switchMap</a:t>
            </a:r>
            <a:r>
              <a:rPr lang="fr-FR" b="1" dirty="0"/>
              <a:t>, </a:t>
            </a:r>
            <a:r>
              <a:rPr lang="fr-FR" b="1" dirty="0" err="1"/>
              <a:t>catchError</a:t>
            </a:r>
            <a:r>
              <a:rPr lang="fr-FR" b="1" dirty="0"/>
              <a:t> </a:t>
            </a:r>
            <a:r>
              <a:rPr lang="fr-FR" dirty="0"/>
              <a:t>: opérateurs </a:t>
            </a:r>
            <a:r>
              <a:rPr lang="fr-FR" dirty="0" err="1"/>
              <a:t>RxJS</a:t>
            </a:r>
            <a:r>
              <a:rPr lang="fr-FR" dirty="0"/>
              <a:t> pour transformer le flux de données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b="1" dirty="0" smtClean="0"/>
              <a:t>of</a:t>
            </a:r>
            <a:r>
              <a:rPr lang="fr-FR" dirty="0" smtClean="0"/>
              <a:t> </a:t>
            </a:r>
            <a:r>
              <a:rPr lang="fr-FR" dirty="0"/>
              <a:t>: permet de créer un Observable qui émet une valeur (utile en cas d’erreur).</a:t>
            </a:r>
          </a:p>
        </p:txBody>
      </p:sp>
    </p:spTree>
    <p:extLst>
      <p:ext uri="{BB962C8B-B14F-4D97-AF65-F5344CB8AC3E}">
        <p14:creationId xmlns:p14="http://schemas.microsoft.com/office/powerpoint/2010/main" val="39729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94214"/>
            <a:ext cx="10058400" cy="809912"/>
          </a:xfrm>
        </p:spPr>
        <p:txBody>
          <a:bodyPr/>
          <a:lstStyle/>
          <a:p>
            <a:pPr algn="ctr"/>
            <a:r>
              <a:rPr lang="fr-FR" dirty="0"/>
              <a:t>Cycle de vie simplifié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078787"/>
            <a:ext cx="10058400" cy="509341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Un composant </a:t>
            </a:r>
            <a:r>
              <a:rPr lang="fr-FR" sz="2400" dirty="0" err="1"/>
              <a:t>dispatch</a:t>
            </a:r>
            <a:r>
              <a:rPr lang="fr-FR" sz="2400" dirty="0"/>
              <a:t> l’action : </a:t>
            </a:r>
            <a:r>
              <a:rPr lang="fr-FR" sz="2400" b="1" dirty="0" err="1"/>
              <a:t>this.store.dispatch</a:t>
            </a:r>
            <a:r>
              <a:rPr lang="fr-FR" sz="2400" b="1" dirty="0"/>
              <a:t>(</a:t>
            </a:r>
            <a:r>
              <a:rPr lang="fr-FR" sz="2400" b="1" dirty="0" err="1"/>
              <a:t>UserActions.loadUsers</a:t>
            </a:r>
            <a:r>
              <a:rPr lang="fr-FR" sz="2400" b="1" dirty="0" smtClean="0"/>
              <a:t>());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b="1" dirty="0" err="1"/>
              <a:t>UserEffects</a:t>
            </a:r>
            <a:r>
              <a:rPr lang="fr-FR" sz="2400" dirty="0"/>
              <a:t> intercepte cette action (grâce à </a:t>
            </a:r>
            <a:r>
              <a:rPr lang="fr-FR" sz="2400" b="1" dirty="0" err="1"/>
              <a:t>ofType</a:t>
            </a:r>
            <a:r>
              <a:rPr lang="fr-FR" sz="2400" dirty="0" smtClean="0"/>
              <a:t>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Il </a:t>
            </a:r>
            <a:r>
              <a:rPr lang="fr-FR" sz="2400" dirty="0"/>
              <a:t>appelle </a:t>
            </a:r>
            <a:r>
              <a:rPr lang="fr-FR" sz="2400" b="1" dirty="0" err="1"/>
              <a:t>userService.getAll</a:t>
            </a:r>
            <a:r>
              <a:rPr lang="fr-FR" sz="2400" b="1" dirty="0" smtClean="0"/>
              <a:t>().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 smtClean="0"/>
              <a:t>Quand </a:t>
            </a:r>
            <a:r>
              <a:rPr lang="fr-FR" sz="2400" dirty="0"/>
              <a:t>la réponse arrive </a:t>
            </a:r>
            <a:r>
              <a:rPr lang="fr-FR" sz="2400" dirty="0" smtClean="0"/>
              <a:t>: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Si </a:t>
            </a:r>
            <a:r>
              <a:rPr lang="fr-FR" sz="2000" b="1" dirty="0"/>
              <a:t>OK</a:t>
            </a:r>
            <a:r>
              <a:rPr lang="fr-FR" sz="2000" dirty="0"/>
              <a:t> → </a:t>
            </a:r>
            <a:r>
              <a:rPr lang="fr-FR" sz="2000" b="1" dirty="0" err="1"/>
              <a:t>loadUsersSuccess</a:t>
            </a:r>
            <a:r>
              <a:rPr lang="fr-FR" sz="2000" dirty="0"/>
              <a:t> est dispatchée (et le </a:t>
            </a:r>
            <a:r>
              <a:rPr lang="fr-FR" sz="2000" b="1" dirty="0" err="1"/>
              <a:t>reducer</a:t>
            </a:r>
            <a:r>
              <a:rPr lang="fr-FR" sz="2000" dirty="0"/>
              <a:t> met à jour le </a:t>
            </a:r>
            <a:r>
              <a:rPr lang="fr-FR" sz="2000" b="1" dirty="0"/>
              <a:t>store</a:t>
            </a:r>
            <a:r>
              <a:rPr lang="fr-FR" sz="2000" dirty="0" smtClean="0"/>
              <a:t>).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Si </a:t>
            </a:r>
            <a:r>
              <a:rPr lang="fr-FR" sz="2000" b="1" dirty="0"/>
              <a:t>KO</a:t>
            </a:r>
            <a:r>
              <a:rPr lang="fr-FR" sz="2000" dirty="0"/>
              <a:t> → </a:t>
            </a:r>
            <a:r>
              <a:rPr lang="fr-FR" sz="2000" b="1" dirty="0" err="1"/>
              <a:t>loadUsersFailure</a:t>
            </a:r>
            <a:r>
              <a:rPr lang="fr-FR" sz="2000" dirty="0"/>
              <a:t> est dispatchée (le </a:t>
            </a:r>
            <a:r>
              <a:rPr lang="fr-FR" sz="2000" b="1" dirty="0" err="1"/>
              <a:t>reducer</a:t>
            </a:r>
            <a:r>
              <a:rPr lang="fr-FR" sz="2000" dirty="0"/>
              <a:t> peut stocker l’erreur dans l’état).</a:t>
            </a:r>
          </a:p>
        </p:txBody>
      </p:sp>
    </p:spTree>
    <p:extLst>
      <p:ext uri="{BB962C8B-B14F-4D97-AF65-F5344CB8AC3E}">
        <p14:creationId xmlns:p14="http://schemas.microsoft.com/office/powerpoint/2010/main" val="2464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À développer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665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 err="1"/>
              <a:t>Reducers</a:t>
            </a:r>
            <a:r>
              <a:rPr lang="fr-FR" sz="3200" dirty="0"/>
              <a:t> = fonctions pures (pas d’effet secondaire</a:t>
            </a:r>
            <a:r>
              <a:rPr lang="fr-FR" sz="32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3200" b="1" dirty="0" err="1" smtClean="0"/>
              <a:t>Effects</a:t>
            </a:r>
            <a:r>
              <a:rPr lang="fr-FR" sz="3200" dirty="0" smtClean="0"/>
              <a:t> </a:t>
            </a:r>
            <a:r>
              <a:rPr lang="fr-FR" sz="3200" dirty="0"/>
              <a:t>= interceptent les actions et exécutent des tâches asynchrones</a:t>
            </a:r>
            <a:r>
              <a:rPr lang="fr-FR" sz="3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3200" b="1" dirty="0" smtClean="0"/>
              <a:t>Pattern</a:t>
            </a:r>
            <a:r>
              <a:rPr lang="fr-FR" sz="3200" dirty="0" smtClean="0"/>
              <a:t> </a:t>
            </a:r>
            <a:r>
              <a:rPr lang="fr-FR" sz="3200" dirty="0"/>
              <a:t>: </a:t>
            </a:r>
            <a:r>
              <a:rPr lang="fr-FR" sz="3200" b="1" dirty="0"/>
              <a:t>Action → </a:t>
            </a:r>
            <a:r>
              <a:rPr lang="fr-FR" sz="3200" b="1" dirty="0" err="1"/>
              <a:t>Effect</a:t>
            </a:r>
            <a:r>
              <a:rPr lang="fr-FR" sz="3200" b="1" dirty="0"/>
              <a:t> → Service → Nouvelle Action → </a:t>
            </a:r>
            <a:r>
              <a:rPr lang="fr-FR" sz="3200" b="1" dirty="0" err="1"/>
              <a:t>Reducer</a:t>
            </a:r>
            <a:r>
              <a:rPr lang="fr-FR" sz="3200" b="1" dirty="0"/>
              <a:t> → Store</a:t>
            </a:r>
            <a:r>
              <a:rPr lang="fr-F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1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Traitement des requêtes HTTP asynchrones avec </a:t>
            </a:r>
            <a:r>
              <a:rPr lang="fr-FR" dirty="0" err="1"/>
              <a:t>NgRx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Mettre en place un flux complet de requêtes </a:t>
            </a:r>
            <a:r>
              <a:rPr lang="fr-FR" sz="2800" b="1" dirty="0"/>
              <a:t>HTTP</a:t>
            </a:r>
            <a:r>
              <a:rPr lang="fr-FR" sz="2800" dirty="0"/>
              <a:t> avec </a:t>
            </a:r>
            <a:r>
              <a:rPr lang="fr-FR" sz="2800" b="1" dirty="0" err="1"/>
              <a:t>NgRx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Gérer </a:t>
            </a:r>
            <a:r>
              <a:rPr lang="fr-FR" sz="2800" dirty="0"/>
              <a:t>les états </a:t>
            </a:r>
            <a:r>
              <a:rPr lang="fr-FR" sz="2800" b="1" dirty="0" err="1"/>
              <a:t>loading</a:t>
            </a:r>
            <a:r>
              <a:rPr lang="fr-FR" sz="2800" dirty="0"/>
              <a:t> / </a:t>
            </a:r>
            <a:r>
              <a:rPr lang="fr-FR" sz="2800" b="1" dirty="0" err="1"/>
              <a:t>success</a:t>
            </a:r>
            <a:r>
              <a:rPr lang="fr-FR" sz="2800" dirty="0"/>
              <a:t> / </a:t>
            </a:r>
            <a:r>
              <a:rPr lang="fr-FR" sz="2800" b="1" dirty="0" err="1"/>
              <a:t>failure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Apprendre </a:t>
            </a:r>
            <a:r>
              <a:rPr lang="fr-FR" sz="2800" dirty="0"/>
              <a:t>à connecter le Store avec les services </a:t>
            </a:r>
            <a:r>
              <a:rPr lang="fr-FR" sz="2800" dirty="0" err="1"/>
              <a:t>Angular</a:t>
            </a:r>
            <a:r>
              <a:rPr lang="fr-FR" sz="2800" dirty="0"/>
              <a:t> (</a:t>
            </a:r>
            <a:r>
              <a:rPr lang="fr-FR" sz="2800" b="1" dirty="0"/>
              <a:t>API REST</a:t>
            </a:r>
            <a:r>
              <a:rPr lang="fr-F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3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38052"/>
            <a:ext cx="10058400" cy="60442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Théorie : Cycle d’une requête asynchrone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047" y="1130157"/>
            <a:ext cx="11188557" cy="52809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Quand on déclenche une action côté composant, voici ce qui se passe </a:t>
            </a:r>
            <a:r>
              <a:rPr lang="fr-FR" sz="2400" dirty="0" smtClean="0"/>
              <a:t>: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Dispatch</a:t>
            </a:r>
            <a:r>
              <a:rPr lang="fr-FR" sz="2000" dirty="0"/>
              <a:t> : </a:t>
            </a:r>
            <a:r>
              <a:rPr lang="fr-FR" sz="2000" dirty="0" err="1"/>
              <a:t>loadUsers</a:t>
            </a:r>
            <a:r>
              <a:rPr lang="fr-FR" sz="2000" dirty="0"/>
              <a:t> (</a:t>
            </a:r>
            <a:r>
              <a:rPr lang="fr-FR" sz="2000" dirty="0" err="1"/>
              <a:t>intent</a:t>
            </a:r>
            <a:r>
              <a:rPr lang="fr-FR" sz="2000" dirty="0"/>
              <a:t> → “je veux charger des utilisateurs</a:t>
            </a:r>
            <a:r>
              <a:rPr lang="fr-FR" sz="2000" dirty="0" smtClean="0"/>
              <a:t>”).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Effect</a:t>
            </a:r>
            <a:r>
              <a:rPr lang="fr-FR" sz="2000" dirty="0"/>
              <a:t> intercepte et appelle </a:t>
            </a:r>
            <a:r>
              <a:rPr lang="fr-FR" sz="2000" b="1" dirty="0" err="1"/>
              <a:t>UserService.getAll</a:t>
            </a:r>
            <a:r>
              <a:rPr lang="fr-FR" sz="2000" b="1" dirty="0" smtClean="0"/>
              <a:t>().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Réponse </a:t>
            </a:r>
            <a:r>
              <a:rPr lang="fr-FR" sz="2000" b="1" dirty="0"/>
              <a:t>API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</a:p>
          <a:p>
            <a:pPr marL="891540" lvl="2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1" dirty="0"/>
              <a:t>Succès</a:t>
            </a:r>
            <a:r>
              <a:rPr lang="fr-FR" sz="1800" dirty="0"/>
              <a:t> → </a:t>
            </a:r>
            <a:r>
              <a:rPr lang="fr-FR" sz="1800" dirty="0" err="1"/>
              <a:t>loadUsersSuccess</a:t>
            </a:r>
            <a:r>
              <a:rPr lang="fr-FR" sz="1800" dirty="0"/>
              <a:t>({ </a:t>
            </a:r>
            <a:r>
              <a:rPr lang="fr-FR" sz="1800" dirty="0" err="1"/>
              <a:t>users</a:t>
            </a:r>
            <a:r>
              <a:rPr lang="fr-FR" sz="1800" dirty="0"/>
              <a:t> </a:t>
            </a:r>
            <a:r>
              <a:rPr lang="fr-FR" sz="1800" dirty="0" smtClean="0"/>
              <a:t>}).</a:t>
            </a:r>
          </a:p>
          <a:p>
            <a:pPr marL="891540" lvl="2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1" dirty="0"/>
              <a:t>Échec</a:t>
            </a:r>
            <a:r>
              <a:rPr lang="fr-FR" sz="1800" dirty="0"/>
              <a:t> → </a:t>
            </a:r>
            <a:r>
              <a:rPr lang="fr-FR" sz="1800" dirty="0" err="1"/>
              <a:t>loadUsersFailure</a:t>
            </a:r>
            <a:r>
              <a:rPr lang="fr-FR" sz="1800" dirty="0"/>
              <a:t>({ </a:t>
            </a:r>
            <a:r>
              <a:rPr lang="fr-FR" sz="1800" dirty="0" err="1"/>
              <a:t>error</a:t>
            </a:r>
            <a:r>
              <a:rPr lang="fr-FR" sz="1800" dirty="0"/>
              <a:t> </a:t>
            </a:r>
            <a:r>
              <a:rPr lang="fr-FR" sz="1800" dirty="0" smtClean="0"/>
              <a:t>}).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b="1" dirty="0" err="1"/>
              <a:t>Reducer</a:t>
            </a:r>
            <a:r>
              <a:rPr lang="fr-FR" sz="2000" dirty="0"/>
              <a:t> met à jour le Store </a:t>
            </a:r>
            <a:r>
              <a:rPr lang="fr-FR" sz="2000" dirty="0" smtClean="0"/>
              <a:t>:</a:t>
            </a:r>
          </a:p>
          <a:p>
            <a:pPr marL="891540" lvl="2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1800" b="1" dirty="0" err="1"/>
              <a:t>loading</a:t>
            </a:r>
            <a:r>
              <a:rPr lang="fr-FR" sz="1800" dirty="0"/>
              <a:t>: false, </a:t>
            </a:r>
            <a:r>
              <a:rPr lang="fr-FR" sz="1800" b="1" dirty="0"/>
              <a:t>data</a:t>
            </a:r>
            <a:r>
              <a:rPr lang="fr-FR" sz="1800" dirty="0"/>
              <a:t>: </a:t>
            </a:r>
            <a:r>
              <a:rPr lang="fr-FR" sz="1800" dirty="0" err="1"/>
              <a:t>users</a:t>
            </a:r>
            <a:r>
              <a:rPr lang="fr-FR" sz="1800" dirty="0"/>
              <a:t>, </a:t>
            </a:r>
            <a:r>
              <a:rPr lang="fr-FR" sz="1800" b="1" dirty="0" err="1"/>
              <a:t>error</a:t>
            </a:r>
            <a:r>
              <a:rPr lang="fr-FR" sz="1800" dirty="0"/>
              <a:t>: </a:t>
            </a:r>
            <a:r>
              <a:rPr lang="fr-FR" sz="1800" dirty="0" err="1"/>
              <a:t>null</a:t>
            </a:r>
            <a:r>
              <a:rPr lang="fr-FR" sz="1800" dirty="0"/>
              <a:t> (ou inversement</a:t>
            </a:r>
            <a:r>
              <a:rPr lang="fr-FR" sz="1800" dirty="0" smtClean="0"/>
              <a:t>).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Le </a:t>
            </a:r>
            <a:r>
              <a:rPr lang="fr-FR" sz="2000" b="1" dirty="0"/>
              <a:t>composant</a:t>
            </a:r>
            <a:r>
              <a:rPr lang="fr-FR" sz="2000" dirty="0"/>
              <a:t> s’abonne au Store et affiche les données / erreurs / </a:t>
            </a:r>
            <a:r>
              <a:rPr lang="fr-FR" sz="2000" dirty="0" err="1"/>
              <a:t>spinner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4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concret avec </a:t>
            </a:r>
            <a:r>
              <a:rPr lang="fr-FR" dirty="0" err="1"/>
              <a:t>NgRx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on veut récupérer une liste de </a:t>
            </a:r>
            <a:r>
              <a:rPr lang="fr-FR" sz="2400" b="1" dirty="0" err="1"/>
              <a:t>posts</a:t>
            </a:r>
            <a:r>
              <a:rPr lang="fr-FR" sz="2400" dirty="0"/>
              <a:t> depuis une API publique (</a:t>
            </a:r>
            <a:r>
              <a:rPr lang="fr-FR" sz="2400" dirty="0" err="1" smtClean="0"/>
              <a:t>JSONPlaceholder</a:t>
            </a:r>
            <a:r>
              <a:rPr lang="fr-FR" sz="2400" dirty="0"/>
              <a:t> : </a:t>
            </a:r>
            <a:r>
              <a:rPr lang="fr-FR" sz="2400" b="1" dirty="0">
                <a:hlinkClick r:id="rId2"/>
              </a:rPr>
              <a:t>https://jsonplaceholder.typicode.com/posts</a:t>
            </a:r>
            <a:r>
              <a:rPr lang="fr-FR" sz="24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200" dirty="0"/>
              <a:t>Le clic (ou l’</a:t>
            </a:r>
            <a:r>
              <a:rPr lang="fr-FR" sz="2200" dirty="0" err="1"/>
              <a:t>init</a:t>
            </a:r>
            <a:r>
              <a:rPr lang="fr-FR" sz="2200" dirty="0"/>
              <a:t>) déclenche une action </a:t>
            </a:r>
            <a:r>
              <a:rPr lang="fr-FR" sz="2200" dirty="0" err="1"/>
              <a:t>NgRx</a:t>
            </a:r>
            <a:r>
              <a:rPr lang="fr-FR" sz="2200" dirty="0"/>
              <a:t> (</a:t>
            </a:r>
            <a:r>
              <a:rPr lang="fr-FR" sz="2200" dirty="0" err="1"/>
              <a:t>loadPosts</a:t>
            </a:r>
            <a:r>
              <a:rPr lang="fr-FR" sz="2200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L’</a:t>
            </a:r>
            <a:r>
              <a:rPr lang="fr-FR" sz="2400" b="1" dirty="0" err="1"/>
              <a:t>effect</a:t>
            </a:r>
            <a:r>
              <a:rPr lang="fr-FR" sz="2400" dirty="0"/>
              <a:t> appelle le service </a:t>
            </a:r>
            <a:r>
              <a:rPr lang="fr-FR" sz="2400" dirty="0" smtClean="0"/>
              <a:t>HTTP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b="1" dirty="0" err="1"/>
              <a:t>reducer</a:t>
            </a:r>
            <a:r>
              <a:rPr lang="fr-FR" sz="2400" dirty="0"/>
              <a:t> met à jour l’état du </a:t>
            </a:r>
            <a:r>
              <a:rPr lang="fr-FR" sz="2400" dirty="0" smtClean="0"/>
              <a:t>store</a:t>
            </a:r>
          </a:p>
          <a:p>
            <a:pPr lvl="1" algn="just">
              <a:lnSpc>
                <a:spcPct val="150000"/>
              </a:lnSpc>
            </a:pPr>
            <a:r>
              <a:rPr lang="fr-FR" sz="2200" dirty="0"/>
              <a:t>Le composant affiche Chargement…, la liste, ou une erreur</a:t>
            </a:r>
            <a:endParaRPr lang="fr-FR" sz="2200" dirty="0" smtClean="0"/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004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52468"/>
            <a:ext cx="10058400" cy="1609344"/>
          </a:xfrm>
        </p:spPr>
        <p:txBody>
          <a:bodyPr/>
          <a:lstStyle/>
          <a:p>
            <a:pPr algn="ctr"/>
            <a:r>
              <a:rPr lang="fr-FR" dirty="0" smtClean="0"/>
              <a:t>Etapes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761812"/>
            <a:ext cx="10058400" cy="405079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Création du service </a:t>
            </a:r>
            <a:r>
              <a:rPr lang="fr-FR" sz="2800" dirty="0" smtClean="0"/>
              <a:t>HTTP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Définition des actions </a:t>
            </a:r>
            <a:r>
              <a:rPr lang="fr-FR" sz="2800" dirty="0" err="1" smtClean="0"/>
              <a:t>NgRx</a:t>
            </a:r>
            <a:endParaRPr lang="fr-FR" sz="2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Création du </a:t>
            </a:r>
            <a:r>
              <a:rPr lang="fr-FR" sz="2800" dirty="0" err="1" smtClean="0"/>
              <a:t>reducer</a:t>
            </a:r>
            <a:endParaRPr lang="fr-FR" sz="2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Création des effets </a:t>
            </a:r>
            <a:r>
              <a:rPr lang="fr-FR" sz="2800" dirty="0" err="1" smtClean="0"/>
              <a:t>NgRx</a:t>
            </a:r>
            <a:endParaRPr lang="fr-FR" sz="2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Configuration du store (</a:t>
            </a:r>
            <a:r>
              <a:rPr lang="fr-FR" sz="2800" dirty="0" err="1"/>
              <a:t>Angular</a:t>
            </a:r>
            <a:r>
              <a:rPr lang="fr-FR" sz="2800" dirty="0"/>
              <a:t> </a:t>
            </a:r>
            <a:r>
              <a:rPr lang="fr-FR" sz="2800" dirty="0" smtClean="0"/>
              <a:t>, </a:t>
            </a:r>
            <a:r>
              <a:rPr lang="fr-FR" sz="2800" dirty="0"/>
              <a:t>sans </a:t>
            </a:r>
            <a:r>
              <a:rPr lang="fr-FR" sz="2800" dirty="0" err="1"/>
              <a:t>app.module.ts</a:t>
            </a:r>
            <a:r>
              <a:rPr lang="fr-FR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Utilisation dans un composant</a:t>
            </a:r>
          </a:p>
        </p:txBody>
      </p:sp>
    </p:spTree>
    <p:extLst>
      <p:ext uri="{BB962C8B-B14F-4D97-AF65-F5344CB8AC3E}">
        <p14:creationId xmlns:p14="http://schemas.microsoft.com/office/powerpoint/2010/main" val="189371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du service </a:t>
            </a:r>
            <a:r>
              <a:rPr lang="fr-FR" dirty="0" smtClean="0"/>
              <a:t>HTTP</a:t>
            </a:r>
            <a:br>
              <a:rPr lang="fr-FR" dirty="0" smtClean="0"/>
            </a:br>
            <a:r>
              <a:rPr lang="fr-FR" dirty="0" smtClean="0"/>
              <a:t>services/</a:t>
            </a:r>
            <a:r>
              <a:rPr lang="fr-FR" dirty="0" err="1" smtClean="0"/>
              <a:t>post.service.ts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9" y="2291138"/>
            <a:ext cx="9430340" cy="4263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12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actions </a:t>
            </a:r>
            <a:r>
              <a:rPr lang="fr-FR" dirty="0" err="1" smtClean="0"/>
              <a:t>NgRx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store/</a:t>
            </a:r>
            <a:r>
              <a:rPr lang="fr-FR" dirty="0" err="1"/>
              <a:t>post.actions.ts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365" y="2527443"/>
            <a:ext cx="9205645" cy="3390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91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400" dirty="0" smtClean="0"/>
              <a:t>Gestion </a:t>
            </a:r>
            <a:r>
              <a:rPr lang="fr-FR" sz="2400" dirty="0"/>
              <a:t>des effets secondaires avec </a:t>
            </a:r>
            <a:r>
              <a:rPr lang="fr-FR" sz="2400" b="1" dirty="0" err="1"/>
              <a:t>NgRx</a:t>
            </a:r>
            <a:r>
              <a:rPr lang="fr-FR" sz="2400" b="1" dirty="0"/>
              <a:t> </a:t>
            </a:r>
            <a:r>
              <a:rPr lang="fr-FR" sz="2400" b="1" dirty="0" err="1"/>
              <a:t>Effects</a:t>
            </a:r>
            <a:r>
              <a:rPr lang="fr-FR" sz="2400" b="1" dirty="0"/>
              <a:t> </a:t>
            </a:r>
            <a:r>
              <a:rPr lang="fr-FR" sz="2400" dirty="0"/>
              <a:t>(ou équivalent)</a:t>
            </a:r>
          </a:p>
          <a:p>
            <a:pPr algn="just">
              <a:lnSpc>
                <a:spcPct val="200000"/>
              </a:lnSpc>
            </a:pPr>
            <a:r>
              <a:rPr lang="fr-FR" sz="2400" dirty="0" smtClean="0"/>
              <a:t>Traitement </a:t>
            </a:r>
            <a:r>
              <a:rPr lang="fr-FR" sz="2400" dirty="0"/>
              <a:t>des requêtes </a:t>
            </a:r>
            <a:r>
              <a:rPr lang="fr-FR" sz="2400" b="1" dirty="0"/>
              <a:t>HTTP</a:t>
            </a:r>
            <a:r>
              <a:rPr lang="fr-FR" sz="2400" dirty="0"/>
              <a:t> asynchrones avec </a:t>
            </a:r>
            <a:r>
              <a:rPr lang="fr-FR" sz="2400" b="1" dirty="0" err="1"/>
              <a:t>NgRx</a:t>
            </a:r>
            <a:r>
              <a:rPr lang="fr-FR" sz="2400" dirty="0"/>
              <a:t> (ou équivalent)</a:t>
            </a:r>
          </a:p>
          <a:p>
            <a:pPr algn="just">
              <a:lnSpc>
                <a:spcPct val="200000"/>
              </a:lnSpc>
            </a:pPr>
            <a:r>
              <a:rPr lang="fr-FR" sz="2400" dirty="0" smtClean="0"/>
              <a:t>Optimisation </a:t>
            </a:r>
            <a:r>
              <a:rPr lang="fr-FR" sz="2400" dirty="0"/>
              <a:t>des performances avec les </a:t>
            </a:r>
            <a:r>
              <a:rPr lang="fr-FR" sz="2400" b="1" dirty="0" err="1"/>
              <a:t>selectors</a:t>
            </a:r>
            <a:r>
              <a:rPr lang="fr-FR" sz="2400" dirty="0"/>
              <a:t> et </a:t>
            </a:r>
            <a:r>
              <a:rPr lang="fr-FR" sz="2400" b="1" dirty="0" err="1"/>
              <a:t>memoization</a:t>
            </a:r>
            <a:endParaRPr lang="fr-FR" sz="2400" b="1" dirty="0"/>
          </a:p>
          <a:p>
            <a:pPr algn="just">
              <a:lnSpc>
                <a:spcPct val="200000"/>
              </a:lnSpc>
            </a:pPr>
            <a:r>
              <a:rPr lang="fr-FR" sz="2400" dirty="0" smtClean="0"/>
              <a:t>Implémentation </a:t>
            </a:r>
            <a:r>
              <a:rPr lang="fr-FR" sz="2400" dirty="0"/>
              <a:t>de la </a:t>
            </a:r>
            <a:r>
              <a:rPr lang="fr-FR" sz="2400" b="1" dirty="0"/>
              <a:t>pagination</a:t>
            </a:r>
            <a:r>
              <a:rPr lang="fr-FR" sz="2400" dirty="0"/>
              <a:t> et du chargement infini</a:t>
            </a:r>
          </a:p>
          <a:p>
            <a:pPr algn="just">
              <a:lnSpc>
                <a:spcPct val="20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92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26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Création du </a:t>
            </a:r>
            <a:r>
              <a:rPr lang="fr-FR" dirty="0" err="1" smtClean="0"/>
              <a:t>reducer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store/</a:t>
            </a:r>
            <a:r>
              <a:rPr lang="fr-FR" dirty="0" err="1"/>
              <a:t>post.reducer.ts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593" y="1828800"/>
            <a:ext cx="9750176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11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68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Création des effets </a:t>
            </a:r>
            <a:r>
              <a:rPr lang="fr-FR" dirty="0" err="1" smtClean="0"/>
              <a:t>NgRx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store/</a:t>
            </a:r>
            <a:r>
              <a:rPr lang="fr-FR" dirty="0" err="1"/>
              <a:t>post.effects.ts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37" y="1695236"/>
            <a:ext cx="10325527" cy="4726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71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Configuration du store (</a:t>
            </a:r>
            <a:r>
              <a:rPr lang="fr-FR" sz="2400" dirty="0" err="1"/>
              <a:t>Angular</a:t>
            </a:r>
            <a:r>
              <a:rPr lang="fr-FR" sz="2400" dirty="0"/>
              <a:t> </a:t>
            </a:r>
            <a:r>
              <a:rPr lang="fr-FR" sz="2400" dirty="0" smtClean="0"/>
              <a:t>, </a:t>
            </a:r>
            <a:r>
              <a:rPr lang="fr-FR" sz="2400" dirty="0"/>
              <a:t>sans </a:t>
            </a:r>
            <a:r>
              <a:rPr lang="fr-FR" sz="2400" dirty="0" err="1"/>
              <a:t>app.module.ts</a:t>
            </a:r>
            <a:r>
              <a:rPr lang="fr-FR" sz="2400" dirty="0"/>
              <a:t>)</a:t>
            </a:r>
            <a:br>
              <a:rPr lang="fr-FR" sz="2400" dirty="0"/>
            </a:br>
            <a:r>
              <a:rPr lang="fr-FR" sz="2400" dirty="0" err="1"/>
              <a:t>app.config.ts</a:t>
            </a: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2013735"/>
            <a:ext cx="8548098" cy="3914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7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45585"/>
            <a:ext cx="10058400" cy="68662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/>
              <a:t>Utilisation dans un composant</a:t>
            </a:r>
            <a:br>
              <a:rPr lang="fr-FR" sz="3200" dirty="0"/>
            </a:br>
            <a:r>
              <a:rPr lang="fr-FR" sz="3200" dirty="0"/>
              <a:t>post-</a:t>
            </a:r>
            <a:r>
              <a:rPr lang="fr-FR" sz="3200" dirty="0" err="1"/>
              <a:t>list</a:t>
            </a:r>
            <a:r>
              <a:rPr lang="fr-FR" sz="3200" dirty="0"/>
              <a:t>/post-</a:t>
            </a:r>
            <a:r>
              <a:rPr lang="fr-FR" sz="3200" dirty="0" err="1"/>
              <a:t>list.component.ts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0849" y="1160980"/>
            <a:ext cx="8917969" cy="547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9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/>
              <a:t>les </a:t>
            </a:r>
            <a:r>
              <a:rPr lang="fr-FR" dirty="0" err="1"/>
              <a:t>selectors</a:t>
            </a:r>
            <a:r>
              <a:rPr lang="fr-FR" dirty="0"/>
              <a:t> et </a:t>
            </a:r>
            <a:r>
              <a:rPr lang="fr-FR" dirty="0" err="1" smtClean="0"/>
              <a:t>memoization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 err="1"/>
              <a:t>Selector</a:t>
            </a:r>
            <a:r>
              <a:rPr lang="fr-FR" sz="2800" dirty="0"/>
              <a:t> : une fonction qui lit une partie spécifique de l’état du Store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err="1"/>
              <a:t>Memoization</a:t>
            </a:r>
            <a:r>
              <a:rPr lang="fr-FR" sz="2800" dirty="0"/>
              <a:t> : mécanisme qui </a:t>
            </a:r>
            <a:r>
              <a:rPr lang="fr-FR" sz="2800" b="1" dirty="0"/>
              <a:t>mémorise le résultat</a:t>
            </a:r>
            <a:r>
              <a:rPr lang="fr-FR" sz="2800" dirty="0"/>
              <a:t> d’un </a:t>
            </a:r>
            <a:r>
              <a:rPr lang="fr-FR" sz="2800" dirty="0" err="1"/>
              <a:t>selector</a:t>
            </a:r>
            <a:r>
              <a:rPr lang="fr-FR" sz="2800" dirty="0"/>
              <a:t> tant que l’état concerné n’a pas changé → évite des </a:t>
            </a:r>
            <a:r>
              <a:rPr lang="fr-FR" sz="2800" dirty="0" err="1"/>
              <a:t>recalculs</a:t>
            </a:r>
            <a:r>
              <a:rPr lang="fr-FR" sz="2800" dirty="0"/>
              <a:t> inutiles et donc </a:t>
            </a:r>
            <a:r>
              <a:rPr lang="fr-FR" sz="2800" b="1" dirty="0"/>
              <a:t>améliore les performances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76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227778"/>
            <a:ext cx="10058400" cy="47086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/>
              <a:t>Exemple </a:t>
            </a:r>
            <a:r>
              <a:rPr lang="fr-FR" sz="3200" dirty="0" smtClean="0"/>
              <a:t>simple</a:t>
            </a:r>
            <a:br>
              <a:rPr lang="fr-FR" sz="3200" dirty="0" smtClean="0"/>
            </a:br>
            <a:r>
              <a:rPr lang="fr-FR" sz="3200" dirty="0" smtClean="0"/>
              <a:t>création d’un sélecteur sur </a:t>
            </a:r>
            <a:r>
              <a:rPr lang="fr-FR" sz="3200" dirty="0" err="1" smtClean="0"/>
              <a:t>PostStat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3173" y="1160980"/>
            <a:ext cx="9390580" cy="5342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5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55859"/>
            <a:ext cx="10058400" cy="645525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Démonstration dans un composant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8" y="986319"/>
            <a:ext cx="9954323" cy="5589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717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Pourquoi c’est optimisé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 err="1" smtClean="0"/>
              <a:t>selectPostTitles</a:t>
            </a:r>
            <a:r>
              <a:rPr lang="fr-FR" sz="2800" dirty="0" smtClean="0"/>
              <a:t> </a:t>
            </a:r>
            <a:r>
              <a:rPr lang="fr-FR" sz="2800" dirty="0"/>
              <a:t>ne se recalculera que si </a:t>
            </a:r>
            <a:r>
              <a:rPr lang="fr-FR" sz="2800" b="1" dirty="0" err="1"/>
              <a:t>posts</a:t>
            </a:r>
            <a:r>
              <a:rPr lang="fr-FR" sz="2800" dirty="0"/>
              <a:t> change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Si un autre champ du </a:t>
            </a:r>
            <a:r>
              <a:rPr lang="fr-FR" sz="2800" b="1" dirty="0" err="1"/>
              <a:t>PostState</a:t>
            </a:r>
            <a:r>
              <a:rPr lang="fr-FR" sz="2800" dirty="0"/>
              <a:t> change (par ex. </a:t>
            </a:r>
            <a:r>
              <a:rPr lang="fr-FR" sz="2800" b="1" dirty="0" err="1"/>
              <a:t>loading</a:t>
            </a:r>
            <a:r>
              <a:rPr lang="fr-FR" sz="2800" dirty="0"/>
              <a:t>), la liste des titres ne sera pas recalculée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Cela économise du </a:t>
            </a:r>
            <a:r>
              <a:rPr lang="fr-FR" sz="2800" b="1" dirty="0"/>
              <a:t>CPU</a:t>
            </a:r>
            <a:r>
              <a:rPr lang="fr-FR" sz="2800" dirty="0"/>
              <a:t> et évite des rendus inutiles côté </a:t>
            </a:r>
            <a:r>
              <a:rPr lang="fr-FR" sz="2800" b="1" dirty="0" err="1"/>
              <a:t>Angular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52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Implémentation de la pagination et du chargement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/>
              <a:t>Pagination</a:t>
            </a:r>
            <a:r>
              <a:rPr lang="fr-FR" sz="2400" dirty="0"/>
              <a:t> : technique qui récupère et affiche les données </a:t>
            </a:r>
            <a:r>
              <a:rPr lang="fr-FR" sz="2400" b="1" dirty="0"/>
              <a:t>par pages</a:t>
            </a:r>
            <a:r>
              <a:rPr lang="fr-FR" sz="2400" dirty="0"/>
              <a:t> (page 1, 2, 3…) au lieu de charger tout d’un coup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/>
              <a:t>Chargement infini (</a:t>
            </a:r>
            <a:r>
              <a:rPr lang="fr-FR" sz="2400" b="1" dirty="0" err="1"/>
              <a:t>infinite</a:t>
            </a:r>
            <a:r>
              <a:rPr lang="fr-FR" sz="2400" b="1" dirty="0"/>
              <a:t> scroll)</a:t>
            </a:r>
            <a:r>
              <a:rPr lang="fr-FR" sz="2400" dirty="0"/>
              <a:t> : variante de la pagination où les nouvelles données sont </a:t>
            </a:r>
            <a:r>
              <a:rPr lang="fr-FR" sz="2400" b="1" dirty="0"/>
              <a:t>automatiquement chargées au défilement</a:t>
            </a:r>
            <a:r>
              <a:rPr lang="fr-FR" sz="2400" dirty="0"/>
              <a:t> (scroll) → expérience fluide type </a:t>
            </a:r>
            <a:r>
              <a:rPr lang="fr-FR" sz="2400" i="1" dirty="0"/>
              <a:t>Facebook / Twitter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Avantage : </a:t>
            </a:r>
            <a:r>
              <a:rPr lang="fr-FR" sz="2400" b="1" dirty="0"/>
              <a:t>optimisation des performances</a:t>
            </a:r>
            <a:r>
              <a:rPr lang="fr-FR" sz="2400" dirty="0"/>
              <a:t> (moins de données en mémoire, meilleure UX).</a:t>
            </a:r>
          </a:p>
        </p:txBody>
      </p:sp>
    </p:spTree>
    <p:extLst>
      <p:ext uri="{BB962C8B-B14F-4D97-AF65-F5344CB8AC3E}">
        <p14:creationId xmlns:p14="http://schemas.microsoft.com/office/powerpoint/2010/main" val="326065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avec </a:t>
            </a:r>
            <a:r>
              <a:rPr lang="fr-FR" dirty="0" err="1"/>
              <a:t>NgRx</a:t>
            </a:r>
            <a:r>
              <a:rPr lang="fr-FR" dirty="0"/>
              <a:t> + API (pagination simple)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On récupère les </a:t>
            </a:r>
            <a:r>
              <a:rPr lang="fr-FR" sz="3200" b="1" dirty="0" err="1"/>
              <a:t>posts</a:t>
            </a:r>
            <a:r>
              <a:rPr lang="fr-FR" sz="3200" b="1" dirty="0"/>
              <a:t> par lot de 10</a:t>
            </a:r>
            <a:r>
              <a:rPr lang="fr-FR" sz="3200" dirty="0"/>
              <a:t> avec l’API </a:t>
            </a:r>
            <a:r>
              <a:rPr lang="fr-FR" sz="3200" b="1" dirty="0" err="1"/>
              <a:t>JSONPlaceholder</a:t>
            </a:r>
            <a:r>
              <a:rPr lang="fr-F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3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Comprendre pourquoi les </a:t>
            </a:r>
            <a:r>
              <a:rPr lang="fr-FR" sz="2800" b="1" dirty="0" err="1"/>
              <a:t>reducers</a:t>
            </a:r>
            <a:r>
              <a:rPr lang="fr-FR" sz="2800" dirty="0"/>
              <a:t> doivent rester purs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Découvrir </a:t>
            </a:r>
            <a:r>
              <a:rPr lang="fr-FR" sz="2800" dirty="0"/>
              <a:t>le rôle des </a:t>
            </a:r>
            <a:r>
              <a:rPr lang="fr-FR" sz="2800" b="1" dirty="0" err="1"/>
              <a:t>Effects</a:t>
            </a:r>
            <a:r>
              <a:rPr lang="fr-FR" sz="2800" dirty="0"/>
              <a:t> dans </a:t>
            </a:r>
            <a:r>
              <a:rPr lang="fr-FR" sz="2800" b="1" dirty="0" err="1"/>
              <a:t>NgRx</a:t>
            </a:r>
            <a:r>
              <a:rPr lang="fr-FR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Savoir </a:t>
            </a:r>
            <a:r>
              <a:rPr lang="fr-FR" sz="2800" dirty="0"/>
              <a:t>intercepter des actions et déclencher des opérations asynchrones (</a:t>
            </a:r>
            <a:r>
              <a:rPr lang="fr-FR" sz="2800" b="1" dirty="0"/>
              <a:t>HTTP</a:t>
            </a:r>
            <a:r>
              <a:rPr lang="fr-FR" sz="2800" dirty="0"/>
              <a:t>, </a:t>
            </a:r>
            <a:r>
              <a:rPr lang="fr-FR" sz="2800" b="1" dirty="0"/>
              <a:t>log</a:t>
            </a:r>
            <a:r>
              <a:rPr lang="fr-FR" sz="2800" dirty="0"/>
              <a:t>, </a:t>
            </a:r>
            <a:r>
              <a:rPr lang="fr-FR" sz="2800" b="1" dirty="0"/>
              <a:t>navigation</a:t>
            </a:r>
            <a:r>
              <a:rPr lang="fr-FR" sz="2800" dirty="0"/>
              <a:t>…).</a:t>
            </a:r>
          </a:p>
        </p:txBody>
      </p:sp>
    </p:spTree>
    <p:extLst>
      <p:ext uri="{BB962C8B-B14F-4D97-AF65-F5344CB8AC3E}">
        <p14:creationId xmlns:p14="http://schemas.microsoft.com/office/powerpoint/2010/main" val="5248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79" y="1970686"/>
            <a:ext cx="8969338" cy="4152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6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Service avec pagination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476" y="2301411"/>
            <a:ext cx="8003569" cy="3390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6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176408"/>
            <a:ext cx="10058400" cy="54278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Reducer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255" y="945223"/>
            <a:ext cx="9287839" cy="561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Effect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3721" y="1797978"/>
            <a:ext cx="9236467" cy="4222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4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55859"/>
            <a:ext cx="10058400" cy="768815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Composant avec Pagination + </a:t>
            </a:r>
            <a:r>
              <a:rPr lang="fr-FR" sz="3200" dirty="0" err="1"/>
              <a:t>Infinite</a:t>
            </a:r>
            <a:r>
              <a:rPr lang="fr-FR" sz="3200" dirty="0"/>
              <a:t> Scroll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39" y="924673"/>
            <a:ext cx="10233061" cy="5671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4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Démarche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/>
              <a:t>Initialisation</a:t>
            </a:r>
            <a:r>
              <a:rPr lang="fr-FR" sz="2400" dirty="0"/>
              <a:t> → la page 1 (10 </a:t>
            </a:r>
            <a:r>
              <a:rPr lang="fr-FR" sz="2400" dirty="0" err="1"/>
              <a:t>posts</a:t>
            </a:r>
            <a:r>
              <a:rPr lang="fr-FR" sz="2400" dirty="0"/>
              <a:t>) se charge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Scroll vers le bas → déclenche </a:t>
            </a:r>
            <a:r>
              <a:rPr lang="fr-FR" sz="2400" dirty="0" err="1"/>
              <a:t>onScroll</a:t>
            </a:r>
            <a:r>
              <a:rPr lang="fr-FR" sz="2400" dirty="0"/>
              <a:t>() → page++ → </a:t>
            </a:r>
            <a:r>
              <a:rPr lang="fr-FR" sz="2400" dirty="0" err="1"/>
              <a:t>NgRx</a:t>
            </a:r>
            <a:r>
              <a:rPr lang="fr-FR" sz="2400" dirty="0"/>
              <a:t> charge la page suivante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 err="1"/>
              <a:t>Reducer</a:t>
            </a:r>
            <a:r>
              <a:rPr lang="fr-FR" sz="2400" dirty="0"/>
              <a:t> concatène les nouveaux </a:t>
            </a:r>
            <a:r>
              <a:rPr lang="fr-FR" sz="2400" dirty="0" err="1"/>
              <a:t>posts</a:t>
            </a:r>
            <a:r>
              <a:rPr lang="fr-FR" sz="2400" dirty="0"/>
              <a:t> à l’existant (</a:t>
            </a:r>
            <a:r>
              <a:rPr lang="fr-FR" sz="2400" dirty="0" err="1"/>
              <a:t>posts</a:t>
            </a:r>
            <a:r>
              <a:rPr lang="fr-FR" sz="2400" dirty="0"/>
              <a:t>: [...</a:t>
            </a:r>
            <a:r>
              <a:rPr lang="fr-FR" sz="2400" dirty="0" err="1"/>
              <a:t>state.posts</a:t>
            </a:r>
            <a:r>
              <a:rPr lang="fr-FR" sz="2400" dirty="0"/>
              <a:t>, ...</a:t>
            </a:r>
            <a:r>
              <a:rPr lang="fr-FR" sz="2400" dirty="0" err="1"/>
              <a:t>posts</a:t>
            </a:r>
            <a:r>
              <a:rPr lang="fr-FR" sz="2400" dirty="0" smtClean="0"/>
              <a:t>]).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Le DOM affiche la nouvelle liste </a:t>
            </a:r>
            <a:r>
              <a:rPr lang="fr-FR" sz="2400" b="1" dirty="0"/>
              <a:t>sans recharger tout</a:t>
            </a:r>
            <a:r>
              <a:rPr lang="fr-FR" sz="2400" dirty="0"/>
              <a:t> → pagination optimisée + UX fluide.</a:t>
            </a:r>
          </a:p>
        </p:txBody>
      </p:sp>
    </p:spTree>
    <p:extLst>
      <p:ext uri="{BB962C8B-B14F-4D97-AF65-F5344CB8AC3E}">
        <p14:creationId xmlns:p14="http://schemas.microsoft.com/office/powerpoint/2010/main" val="256311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48326"/>
            <a:ext cx="10058400" cy="799638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870" y="1264595"/>
            <a:ext cx="10758378" cy="47543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800" dirty="0"/>
              <a:t>La gestion d’un état complexe dans une application </a:t>
            </a:r>
            <a:r>
              <a:rPr lang="fr-FR" sz="1800" dirty="0" err="1"/>
              <a:t>Angular</a:t>
            </a:r>
            <a:r>
              <a:rPr lang="fr-FR" sz="1800" dirty="0"/>
              <a:t> passe par des outils comme </a:t>
            </a:r>
            <a:r>
              <a:rPr lang="fr-FR" sz="1800" b="1" dirty="0" err="1"/>
              <a:t>NgRx</a:t>
            </a:r>
            <a:r>
              <a:rPr lang="fr-FR" sz="1800" dirty="0"/>
              <a:t> (ou équivalents</a:t>
            </a:r>
            <a:r>
              <a:rPr lang="fr-FR" sz="18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/>
              <a:t>Avec </a:t>
            </a:r>
            <a:r>
              <a:rPr lang="fr-FR" sz="1600" b="1" dirty="0" err="1"/>
              <a:t>NgRx</a:t>
            </a:r>
            <a:r>
              <a:rPr lang="fr-FR" sz="1600" b="1" dirty="0"/>
              <a:t> </a:t>
            </a:r>
            <a:r>
              <a:rPr lang="fr-FR" sz="1600" b="1" dirty="0" err="1"/>
              <a:t>Effects</a:t>
            </a:r>
            <a:r>
              <a:rPr lang="fr-FR" sz="1600" dirty="0"/>
              <a:t>, les </a:t>
            </a:r>
            <a:r>
              <a:rPr lang="fr-FR" sz="1600" b="1" dirty="0"/>
              <a:t>effets secondaires</a:t>
            </a:r>
            <a:r>
              <a:rPr lang="fr-FR" sz="1600" dirty="0"/>
              <a:t> (comme les appels HTTP) sont isolés et centralisés, ce qui garantit un code plus lisible, maintenable et testable</a:t>
            </a:r>
            <a:r>
              <a:rPr lang="fr-FR" sz="16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/>
              <a:t>Le </a:t>
            </a:r>
            <a:r>
              <a:rPr lang="fr-FR" sz="1600" b="1" dirty="0"/>
              <a:t>traitement des requêtes HTTP asynchrones</a:t>
            </a:r>
            <a:r>
              <a:rPr lang="fr-FR" sz="1600" dirty="0"/>
              <a:t> se fait ainsi de manière structurée : les actions déclenchent les requêtes, les </a:t>
            </a:r>
            <a:r>
              <a:rPr lang="fr-FR" sz="1600" dirty="0" err="1"/>
              <a:t>reducers</a:t>
            </a:r>
            <a:r>
              <a:rPr lang="fr-FR" sz="1600" dirty="0"/>
              <a:t> mettent à jour l’état, et le composant reste concentré sur l’affichage</a:t>
            </a:r>
            <a:r>
              <a:rPr lang="fr-FR" sz="16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/>
              <a:t>Pour améliorer les performances, les </a:t>
            </a:r>
            <a:r>
              <a:rPr lang="fr-FR" sz="1600" b="1" dirty="0" err="1"/>
              <a:t>selectors</a:t>
            </a:r>
            <a:r>
              <a:rPr lang="fr-FR" sz="1600" b="1" dirty="0"/>
              <a:t> avec </a:t>
            </a:r>
            <a:r>
              <a:rPr lang="fr-FR" sz="1600" b="1" dirty="0" err="1"/>
              <a:t>memoization</a:t>
            </a:r>
            <a:r>
              <a:rPr lang="fr-FR" sz="1600" dirty="0"/>
              <a:t> évitent des </a:t>
            </a:r>
            <a:r>
              <a:rPr lang="fr-FR" sz="1600" dirty="0" err="1"/>
              <a:t>recalculs</a:t>
            </a:r>
            <a:r>
              <a:rPr lang="fr-FR" sz="1600" dirty="0"/>
              <a:t> et rendus inutiles, assurant une meilleure réactivité et une consommation réduite de ressources</a:t>
            </a:r>
            <a:r>
              <a:rPr lang="fr-FR" sz="16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/>
              <a:t>Enfin, l’</a:t>
            </a:r>
            <a:r>
              <a:rPr lang="fr-FR" sz="1600" b="1" dirty="0"/>
              <a:t>implémentation de la pagination et du chargement infini</a:t>
            </a:r>
            <a:r>
              <a:rPr lang="fr-FR" sz="1600" dirty="0"/>
              <a:t> optimise l’expérience utilisateur et les performances réseau, en ne chargeant que les données nécessaires au moment opportun</a:t>
            </a:r>
            <a:r>
              <a:rPr lang="fr-F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dirty="0"/>
              <a:t>En combinant ces pratiques, on obtient des applications </a:t>
            </a:r>
            <a:r>
              <a:rPr lang="fr-FR" sz="1800" b="1" dirty="0" err="1"/>
              <a:t>scalables</a:t>
            </a:r>
            <a:r>
              <a:rPr lang="fr-FR" sz="1800" b="1" dirty="0"/>
              <a:t>, performantes et robustes</a:t>
            </a:r>
            <a:r>
              <a:rPr lang="fr-FR" sz="1800" dirty="0"/>
              <a:t>, adaptées à </a:t>
            </a:r>
            <a:r>
              <a:rPr lang="fr-FR" sz="1800" dirty="0" smtClean="0"/>
              <a:t>des </a:t>
            </a:r>
            <a:r>
              <a:rPr lang="fr-FR" sz="1800" dirty="0"/>
              <a:t>projets </a:t>
            </a:r>
            <a:r>
              <a:rPr lang="fr-FR" sz="1800" dirty="0" smtClean="0"/>
              <a:t>professionnels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76407"/>
            <a:ext cx="10058400" cy="72771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Contexte : </a:t>
            </a:r>
            <a:r>
              <a:rPr lang="fr-FR" dirty="0" err="1"/>
              <a:t>NgRx</a:t>
            </a:r>
            <a:r>
              <a:rPr lang="fr-FR" dirty="0"/>
              <a:t> et les </a:t>
            </a:r>
            <a:r>
              <a:rPr lang="fr-FR" dirty="0" err="1"/>
              <a:t>Effects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438382"/>
            <a:ext cx="10058400" cy="47338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err="1"/>
              <a:t>NgRx</a:t>
            </a:r>
            <a:r>
              <a:rPr lang="fr-FR" sz="2400" dirty="0"/>
              <a:t> est la bibliothèque officielle de gestion d'état pour </a:t>
            </a:r>
            <a:r>
              <a:rPr lang="fr-FR" sz="2400" dirty="0" err="1"/>
              <a:t>Angular</a:t>
            </a:r>
            <a:r>
              <a:rPr lang="fr-FR" sz="2400" dirty="0"/>
              <a:t>, inspirée de </a:t>
            </a:r>
            <a:r>
              <a:rPr lang="fr-FR" sz="2400" b="1" dirty="0" err="1"/>
              <a:t>Redux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Un </a:t>
            </a:r>
            <a:r>
              <a:rPr lang="fr-FR" sz="2400" b="1" dirty="0" err="1"/>
              <a:t>Effect</a:t>
            </a:r>
            <a:r>
              <a:rPr lang="fr-FR" sz="2400" dirty="0"/>
              <a:t> sert à </a:t>
            </a:r>
            <a:r>
              <a:rPr lang="fr-FR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Écouter les actions qui passent dans le store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Déclencher </a:t>
            </a:r>
            <a:r>
              <a:rPr lang="fr-FR" sz="2000" dirty="0"/>
              <a:t>des effets secondaires (</a:t>
            </a:r>
            <a:r>
              <a:rPr lang="fr-FR" sz="2000" dirty="0" err="1"/>
              <a:t>side</a:t>
            </a:r>
            <a:r>
              <a:rPr lang="fr-FR" sz="2000" dirty="0"/>
              <a:t> </a:t>
            </a:r>
            <a:r>
              <a:rPr lang="fr-FR" sz="2000" dirty="0" err="1"/>
              <a:t>effects</a:t>
            </a:r>
            <a:r>
              <a:rPr lang="fr-FR" sz="2000" dirty="0"/>
              <a:t>), comme </a:t>
            </a:r>
            <a:r>
              <a:rPr lang="fr-FR" sz="2000" dirty="0" smtClean="0"/>
              <a:t>:</a:t>
            </a:r>
          </a:p>
          <a:p>
            <a:pPr lvl="2" algn="just">
              <a:lnSpc>
                <a:spcPct val="150000"/>
              </a:lnSpc>
            </a:pPr>
            <a:r>
              <a:rPr lang="fr-FR" sz="1800" dirty="0"/>
              <a:t>Faire un appel </a:t>
            </a:r>
            <a:r>
              <a:rPr lang="fr-FR" sz="1800" b="1" dirty="0"/>
              <a:t>HTTP</a:t>
            </a:r>
            <a:r>
              <a:rPr lang="fr-FR" sz="1800" dirty="0" smtClean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fr-FR" sz="1800" dirty="0" smtClean="0"/>
              <a:t>Accéder </a:t>
            </a:r>
            <a:r>
              <a:rPr lang="fr-FR" sz="1800" dirty="0"/>
              <a:t>au </a:t>
            </a:r>
            <a:r>
              <a:rPr lang="fr-FR" sz="1800" b="1" dirty="0" err="1"/>
              <a:t>localStorage</a:t>
            </a:r>
            <a:r>
              <a:rPr lang="fr-FR" sz="1800" dirty="0" smtClean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fr-FR" sz="1800" b="1" dirty="0" err="1" smtClean="0"/>
              <a:t>Logger</a:t>
            </a:r>
            <a:r>
              <a:rPr lang="fr-FR" sz="1800" dirty="0" smtClean="0"/>
              <a:t> </a:t>
            </a:r>
            <a:r>
              <a:rPr lang="fr-FR" sz="1800" dirty="0"/>
              <a:t>des infos</a:t>
            </a:r>
            <a:r>
              <a:rPr lang="fr-FR" sz="1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Puis </a:t>
            </a:r>
            <a:r>
              <a:rPr lang="fr-FR" sz="2000" b="1" dirty="0"/>
              <a:t>dispatcher</a:t>
            </a:r>
            <a:r>
              <a:rPr lang="fr-FR" sz="2000" dirty="0"/>
              <a:t> une nouvelle action avec le résultat (succès ou échec).</a:t>
            </a:r>
          </a:p>
        </p:txBody>
      </p:sp>
    </p:spTree>
    <p:extLst>
      <p:ext uri="{BB962C8B-B14F-4D97-AF65-F5344CB8AC3E}">
        <p14:creationId xmlns:p14="http://schemas.microsoft.com/office/powerpoint/2010/main" val="4209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96956"/>
            <a:ext cx="10058400" cy="809912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Contexte : Pourquoi des </a:t>
            </a:r>
            <a:r>
              <a:rPr lang="fr-FR" sz="4400" i="1" dirty="0" err="1"/>
              <a:t>Effects</a:t>
            </a:r>
            <a:r>
              <a:rPr lang="fr-FR" sz="44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232899"/>
            <a:ext cx="10058400" cy="49393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Les </a:t>
            </a:r>
            <a:r>
              <a:rPr lang="fr-FR" b="1" dirty="0" err="1"/>
              <a:t>reducers</a:t>
            </a:r>
            <a:r>
              <a:rPr lang="fr-FR" dirty="0"/>
              <a:t> sont des fonctions </a:t>
            </a:r>
            <a:r>
              <a:rPr lang="fr-FR" b="1" dirty="0"/>
              <a:t>pures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Entrée : state + action</a:t>
            </a:r>
            <a:r>
              <a:rPr lang="fr-FR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Sortie </a:t>
            </a:r>
            <a:r>
              <a:rPr lang="fr-FR" dirty="0"/>
              <a:t>: un nouvel état</a:t>
            </a:r>
            <a:r>
              <a:rPr lang="fr-FR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Pas </a:t>
            </a:r>
            <a:r>
              <a:rPr lang="fr-FR" dirty="0"/>
              <a:t>d’appel HTTP, pas d’accès direct au </a:t>
            </a:r>
            <a:r>
              <a:rPr lang="fr-FR" dirty="0" err="1"/>
              <a:t>localStorage</a:t>
            </a:r>
            <a:r>
              <a:rPr lang="fr-FR" dirty="0"/>
              <a:t>, pas de console.log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Mais dans une vraie appli </a:t>
            </a:r>
            <a:r>
              <a:rPr lang="fr-FR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On doit appeler une API </a:t>
            </a:r>
            <a:r>
              <a:rPr lang="fr-FR" dirty="0" err="1"/>
              <a:t>backend</a:t>
            </a:r>
            <a:r>
              <a:rPr lang="fr-FR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On </a:t>
            </a:r>
            <a:r>
              <a:rPr lang="fr-FR" dirty="0"/>
              <a:t>doit gérer des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 (naviguer, </a:t>
            </a:r>
            <a:r>
              <a:rPr lang="fr-FR" dirty="0" err="1"/>
              <a:t>logger</a:t>
            </a:r>
            <a:r>
              <a:rPr lang="fr-FR" dirty="0"/>
              <a:t>, afficher un toast, etc</a:t>
            </a:r>
            <a:r>
              <a:rPr lang="fr-FR" dirty="0" smtClean="0"/>
              <a:t>.).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C’est là qu’interviennent les </a:t>
            </a:r>
            <a:r>
              <a:rPr lang="fr-FR" b="1" dirty="0" err="1"/>
              <a:t>NgRx</a:t>
            </a:r>
            <a:r>
              <a:rPr lang="fr-FR" b="1" dirty="0"/>
              <a:t> </a:t>
            </a:r>
            <a:r>
              <a:rPr lang="fr-FR" b="1" dirty="0" err="1"/>
              <a:t>Effects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Ils écoutent les actions</a:t>
            </a:r>
            <a:r>
              <a:rPr lang="fr-FR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Exécutent </a:t>
            </a:r>
            <a:r>
              <a:rPr lang="fr-FR" dirty="0"/>
              <a:t>la logique externe (API, services</a:t>
            </a:r>
            <a:r>
              <a:rPr lang="fr-FR" dirty="0" smtClean="0"/>
              <a:t>…).</a:t>
            </a:r>
          </a:p>
          <a:p>
            <a:pPr lvl="1" algn="just">
              <a:lnSpc>
                <a:spcPct val="150000"/>
              </a:lnSpc>
            </a:pPr>
            <a:r>
              <a:rPr lang="fr-FR" dirty="0" err="1" smtClean="0"/>
              <a:t>Redéclenchent</a:t>
            </a:r>
            <a:r>
              <a:rPr lang="fr-FR" dirty="0" smtClean="0"/>
              <a:t> </a:t>
            </a:r>
            <a:r>
              <a:rPr lang="fr-FR" dirty="0"/>
              <a:t>une nouvelle action vers le Store.</a:t>
            </a:r>
          </a:p>
        </p:txBody>
      </p:sp>
    </p:spTree>
    <p:extLst>
      <p:ext uri="{BB962C8B-B14F-4D97-AF65-F5344CB8AC3E}">
        <p14:creationId xmlns:p14="http://schemas.microsoft.com/office/powerpoint/2010/main" val="5248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4" y="268875"/>
            <a:ext cx="10058400" cy="779089"/>
          </a:xfrm>
        </p:spPr>
        <p:txBody>
          <a:bodyPr/>
          <a:lstStyle/>
          <a:p>
            <a:pPr algn="ctr"/>
            <a:r>
              <a:rPr lang="fr-FR" dirty="0"/>
              <a:t>Architecture visuelle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5497" y="1510301"/>
            <a:ext cx="10068674" cy="4551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Mise en place des </a:t>
            </a:r>
            <a:r>
              <a:rPr lang="fr-FR" dirty="0" err="1"/>
              <a:t>Effects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Installation du module </a:t>
            </a:r>
            <a:r>
              <a:rPr lang="fr-FR" sz="2800" b="1" dirty="0" err="1"/>
              <a:t>Effects</a:t>
            </a: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7897" y="3004790"/>
            <a:ext cx="6082301" cy="66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17504"/>
            <a:ext cx="10058400" cy="799638"/>
          </a:xfrm>
        </p:spPr>
        <p:txBody>
          <a:bodyPr/>
          <a:lstStyle/>
          <a:p>
            <a:pPr algn="ctr"/>
            <a:r>
              <a:rPr lang="fr-FR" dirty="0"/>
              <a:t>Exemple de </a:t>
            </a:r>
            <a:r>
              <a:rPr lang="fr-FR" dirty="0" err="1"/>
              <a:t>UserEffects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5222" y="1017142"/>
            <a:ext cx="9883740" cy="5558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5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Cet effet écoute l’action </a:t>
            </a:r>
            <a:r>
              <a:rPr lang="fr-FR" sz="2800" b="1" dirty="0" err="1"/>
              <a:t>loadUsers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Fait </a:t>
            </a:r>
            <a:r>
              <a:rPr lang="fr-FR" sz="2800" dirty="0"/>
              <a:t>un appel </a:t>
            </a:r>
            <a:r>
              <a:rPr lang="fr-FR" sz="2800" b="1" dirty="0"/>
              <a:t>API</a:t>
            </a:r>
            <a:r>
              <a:rPr lang="fr-FR" sz="2800" dirty="0"/>
              <a:t> pour récupérer les utilisateurs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Envoie </a:t>
            </a:r>
            <a:r>
              <a:rPr lang="fr-FR" sz="2800" dirty="0"/>
              <a:t>au </a:t>
            </a:r>
            <a:r>
              <a:rPr lang="fr-FR" sz="2800" b="1" dirty="0"/>
              <a:t>store</a:t>
            </a:r>
            <a:r>
              <a:rPr lang="fr-FR" sz="2800" dirty="0"/>
              <a:t> soit une action de succès avec les utilisateurs, soit une action d’échec avec l’erreur.</a:t>
            </a:r>
          </a:p>
        </p:txBody>
      </p:sp>
    </p:spTree>
    <p:extLst>
      <p:ext uri="{BB962C8B-B14F-4D97-AF65-F5344CB8AC3E}">
        <p14:creationId xmlns:p14="http://schemas.microsoft.com/office/powerpoint/2010/main" val="34374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ype de bois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149</TotalTime>
  <Words>1169</Words>
  <Application>Microsoft Office PowerPoint</Application>
  <PresentationFormat>Grand écran</PresentationFormat>
  <Paragraphs>125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Georgia</vt:lpstr>
      <vt:lpstr>Trebuchet MS</vt:lpstr>
      <vt:lpstr>Wingdings</vt:lpstr>
      <vt:lpstr>Type de bois</vt:lpstr>
      <vt:lpstr>Gestion d’état avancée avec NgRx</vt:lpstr>
      <vt:lpstr>PLAN</vt:lpstr>
      <vt:lpstr>Objectifs</vt:lpstr>
      <vt:lpstr>Contexte : NgRx et les Effects</vt:lpstr>
      <vt:lpstr>Contexte : Pourquoi des Effects ?</vt:lpstr>
      <vt:lpstr>Architecture visuelle</vt:lpstr>
      <vt:lpstr>Mise en place des Effects</vt:lpstr>
      <vt:lpstr>Exemple de UserEffects</vt:lpstr>
      <vt:lpstr>Démarche</vt:lpstr>
      <vt:lpstr>Objets Utilisés</vt:lpstr>
      <vt:lpstr>Cycle de vie simplifié</vt:lpstr>
      <vt:lpstr>TP</vt:lpstr>
      <vt:lpstr>Conclusion</vt:lpstr>
      <vt:lpstr>Traitement des requêtes HTTP asynchrones avec NgRx</vt:lpstr>
      <vt:lpstr>Théorie : Cycle d’une requête asynchrone</vt:lpstr>
      <vt:lpstr>Exemple concret avec NgRx</vt:lpstr>
      <vt:lpstr>Etapes </vt:lpstr>
      <vt:lpstr>Création du service HTTP services/post.service.ts</vt:lpstr>
      <vt:lpstr>Définition des actions NgRx store/post.actions.ts</vt:lpstr>
      <vt:lpstr>Création du reducer store/post.reducer.ts</vt:lpstr>
      <vt:lpstr>Création des effets NgRx store/post.effects.ts</vt:lpstr>
      <vt:lpstr>Configuration du store (Angular , sans app.module.ts) app.config.ts</vt:lpstr>
      <vt:lpstr>Utilisation dans un composant post-list/post-list.component.ts</vt:lpstr>
      <vt:lpstr>les selectors et memoization</vt:lpstr>
      <vt:lpstr>Exemple simple création d’un sélecteur sur PostStat</vt:lpstr>
      <vt:lpstr>Démonstration dans un composant</vt:lpstr>
      <vt:lpstr>Pourquoi c’est optimisé ?</vt:lpstr>
      <vt:lpstr>Implémentation de la pagination et du chargement infini</vt:lpstr>
      <vt:lpstr>Exemple avec NgRx + API (pagination simple)</vt:lpstr>
      <vt:lpstr>Action</vt:lpstr>
      <vt:lpstr>Service avec pagination</vt:lpstr>
      <vt:lpstr>Reducer</vt:lpstr>
      <vt:lpstr>Effect</vt:lpstr>
      <vt:lpstr>Composant avec Pagination + Infinite Scroll</vt:lpstr>
      <vt:lpstr>Démarche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d’état avancée avec NgRx</dc:title>
  <dc:creator>admin</dc:creator>
  <cp:lastModifiedBy>admin</cp:lastModifiedBy>
  <cp:revision>44</cp:revision>
  <dcterms:created xsi:type="dcterms:W3CDTF">2025-09-23T09:29:51Z</dcterms:created>
  <dcterms:modified xsi:type="dcterms:W3CDTF">2025-09-24T08:55:42Z</dcterms:modified>
</cp:coreProperties>
</file>