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66" r:id="rId24"/>
    <p:sldId id="267" r:id="rId25"/>
    <p:sldId id="291" r:id="rId26"/>
    <p:sldId id="292" r:id="rId27"/>
    <p:sldId id="293" r:id="rId28"/>
    <p:sldId id="294" r:id="rId29"/>
    <p:sldId id="295" r:id="rId30"/>
    <p:sldId id="296" r:id="rId31"/>
    <p:sldId id="268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269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270" r:id="rId55"/>
    <p:sldId id="271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273" r:id="rId66"/>
    <p:sldId id="274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277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660"/>
  </p:normalViewPr>
  <p:slideViewPr>
    <p:cSldViewPr snapToGrid="0">
      <p:cViewPr>
        <p:scale>
          <a:sx n="49" d="100"/>
          <a:sy n="49" d="100"/>
        </p:scale>
        <p:origin x="1296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9/25/2025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Gestion d’état avancée avec </a:t>
            </a:r>
            <a:r>
              <a:rPr lang="fr-FR" dirty="0" err="1"/>
              <a:t>NgRx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000" b="1" dirty="0"/>
              <a:t>Séance </a:t>
            </a:r>
            <a:r>
              <a:rPr lang="fr-FR" sz="2000" b="1" dirty="0" smtClean="0"/>
              <a:t>N°4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11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76407"/>
            <a:ext cx="10058400" cy="871557"/>
          </a:xfrm>
        </p:spPr>
        <p:txBody>
          <a:bodyPr>
            <a:normAutofit/>
          </a:bodyPr>
          <a:lstStyle/>
          <a:p>
            <a:pPr algn="ctr"/>
            <a:r>
              <a:rPr sz="3600" dirty="0" err="1"/>
              <a:t>Exemple</a:t>
            </a:r>
            <a:r>
              <a:rPr sz="3600" dirty="0"/>
              <a:t> : </a:t>
            </a:r>
            <a:r>
              <a:rPr sz="3600" dirty="0" err="1"/>
              <a:t>Intégration</a:t>
            </a:r>
            <a:r>
              <a:rPr sz="3600" dirty="0"/>
              <a:t> </a:t>
            </a:r>
            <a:r>
              <a:rPr sz="3600" dirty="0" err="1"/>
              <a:t>NgRx</a:t>
            </a:r>
            <a:r>
              <a:rPr sz="3600" dirty="0"/>
              <a:t> + </a:t>
            </a:r>
            <a:r>
              <a:rPr sz="3600" dirty="0" err="1"/>
              <a:t>GraphQL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81669"/>
            <a:ext cx="10058400" cy="4050792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sz="2800" dirty="0"/>
              <a:t>Flux de </a:t>
            </a:r>
            <a:r>
              <a:rPr sz="2800" dirty="0" err="1"/>
              <a:t>données</a:t>
            </a:r>
            <a:r>
              <a:rPr sz="2800" dirty="0"/>
              <a:t> avec </a:t>
            </a:r>
            <a:r>
              <a:rPr sz="2800" b="1" dirty="0" err="1"/>
              <a:t>NgRx</a:t>
            </a:r>
            <a:r>
              <a:rPr sz="2800" dirty="0"/>
              <a:t> et </a:t>
            </a:r>
            <a:r>
              <a:rPr sz="2800" b="1" dirty="0"/>
              <a:t>Apollo</a:t>
            </a:r>
            <a:r>
              <a:rPr sz="2800" dirty="0"/>
              <a:t> </a:t>
            </a:r>
            <a:r>
              <a:rPr sz="2800" b="1" dirty="0"/>
              <a:t>Angular</a:t>
            </a:r>
            <a:r>
              <a:rPr sz="2800" dirty="0"/>
              <a:t> :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sz="2800" dirty="0" smtClean="0"/>
              <a:t>Action </a:t>
            </a:r>
            <a:r>
              <a:rPr sz="2800" dirty="0" err="1"/>
              <a:t>dispatchée</a:t>
            </a:r>
            <a:r>
              <a:rPr sz="2800" dirty="0"/>
              <a:t> : </a:t>
            </a:r>
            <a:r>
              <a:rPr sz="2800" b="1" dirty="0" err="1"/>
              <a:t>loadProducts</a:t>
            </a:r>
            <a:r>
              <a:rPr sz="2800" b="1" dirty="0"/>
              <a:t>()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sz="2800" dirty="0" smtClean="0"/>
              <a:t>Effect </a:t>
            </a:r>
            <a:r>
              <a:rPr sz="2800" dirty="0"/>
              <a:t>→ </a:t>
            </a:r>
            <a:r>
              <a:rPr sz="2800" dirty="0" err="1"/>
              <a:t>appelle</a:t>
            </a:r>
            <a:r>
              <a:rPr sz="2800" dirty="0"/>
              <a:t> </a:t>
            </a:r>
            <a:r>
              <a:rPr sz="2800" b="1" dirty="0" err="1"/>
              <a:t>ProductService.getProducts</a:t>
            </a:r>
            <a:r>
              <a:rPr sz="2800" b="1" dirty="0"/>
              <a:t>()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sz="2800" b="1" dirty="0" err="1" smtClean="0"/>
              <a:t>ProductService</a:t>
            </a:r>
            <a:r>
              <a:rPr sz="2800" dirty="0" smtClean="0"/>
              <a:t> </a:t>
            </a:r>
            <a:r>
              <a:rPr sz="2800" dirty="0"/>
              <a:t>→ </a:t>
            </a:r>
            <a:r>
              <a:rPr sz="2800" dirty="0" err="1"/>
              <a:t>exécute</a:t>
            </a:r>
            <a:r>
              <a:rPr sz="2800" dirty="0"/>
              <a:t> la </a:t>
            </a:r>
            <a:r>
              <a:rPr sz="2800" dirty="0" err="1"/>
              <a:t>requête</a:t>
            </a:r>
            <a:r>
              <a:rPr sz="2800" dirty="0"/>
              <a:t> </a:t>
            </a:r>
            <a:r>
              <a:rPr sz="2800" b="1" dirty="0" err="1"/>
              <a:t>GraphQL</a:t>
            </a:r>
            <a:r>
              <a:rPr sz="2800" dirty="0"/>
              <a:t> (</a:t>
            </a:r>
            <a:r>
              <a:rPr sz="2800" b="1" dirty="0"/>
              <a:t>Apollo</a:t>
            </a:r>
            <a:r>
              <a:rPr sz="2800" dirty="0"/>
              <a:t>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sz="2800" dirty="0" smtClean="0"/>
              <a:t>Success </a:t>
            </a:r>
            <a:r>
              <a:rPr sz="2800" dirty="0"/>
              <a:t>→ dispatch </a:t>
            </a:r>
            <a:r>
              <a:rPr sz="2800" b="1" dirty="0" err="1"/>
              <a:t>loadProductsSuccess</a:t>
            </a:r>
            <a:r>
              <a:rPr sz="2800" b="1" dirty="0"/>
              <a:t>(products)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sz="2800" b="1" dirty="0" smtClean="0"/>
              <a:t>Store</a:t>
            </a:r>
            <a:r>
              <a:rPr sz="2800" dirty="0" smtClean="0"/>
              <a:t> </a:t>
            </a:r>
            <a:r>
              <a:rPr sz="2800" dirty="0" err="1"/>
              <a:t>mis</a:t>
            </a:r>
            <a:r>
              <a:rPr sz="2800" dirty="0"/>
              <a:t> à jour, le </a:t>
            </a:r>
            <a:r>
              <a:rPr sz="2800" dirty="0" err="1"/>
              <a:t>composant</a:t>
            </a:r>
            <a:r>
              <a:rPr sz="2800" dirty="0"/>
              <a:t> </a:t>
            </a:r>
            <a:r>
              <a:rPr sz="2800" dirty="0" err="1"/>
              <a:t>sélectionne</a:t>
            </a:r>
            <a:r>
              <a:rPr sz="2800" dirty="0"/>
              <a:t> les </a:t>
            </a:r>
            <a:r>
              <a:rPr sz="2800" dirty="0" err="1"/>
              <a:t>données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30143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340794"/>
            <a:ext cx="10058400" cy="67634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Etapes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150705"/>
            <a:ext cx="10058400" cy="4774915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Installer </a:t>
            </a:r>
            <a:r>
              <a:rPr lang="fr-FR" sz="2800" b="1" dirty="0"/>
              <a:t>Apollo</a:t>
            </a:r>
            <a:r>
              <a:rPr lang="fr-FR" sz="2800" dirty="0"/>
              <a:t> </a:t>
            </a:r>
            <a:r>
              <a:rPr lang="fr-FR" sz="2800" b="1" dirty="0" err="1"/>
              <a:t>Angular</a:t>
            </a:r>
            <a:r>
              <a:rPr lang="fr-FR" sz="2800" dirty="0"/>
              <a:t> et ses </a:t>
            </a:r>
            <a:r>
              <a:rPr lang="fr-FR" sz="2800" dirty="0" smtClean="0"/>
              <a:t>dépendances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Configurer Apollo dans ton projet </a:t>
            </a:r>
            <a:r>
              <a:rPr lang="fr-FR" sz="2800" dirty="0" err="1" smtClean="0"/>
              <a:t>Angular</a:t>
            </a:r>
            <a:endParaRPr lang="fr-FR" sz="2800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Définir les actions </a:t>
            </a:r>
            <a:r>
              <a:rPr lang="fr-FR" sz="2800" b="1" dirty="0" err="1" smtClean="0"/>
              <a:t>NgRx</a:t>
            </a:r>
            <a:endParaRPr lang="fr-FR" sz="2800" b="1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Créer une requête </a:t>
            </a:r>
            <a:r>
              <a:rPr lang="fr-FR" sz="2800" b="1" dirty="0" err="1" smtClean="0"/>
              <a:t>GraphQL</a:t>
            </a:r>
            <a:endParaRPr lang="fr-FR" sz="2800" b="1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Créer un service pour exécuter la </a:t>
            </a:r>
            <a:r>
              <a:rPr lang="fr-FR" sz="2800" dirty="0" smtClean="0"/>
              <a:t>requête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Créer un </a:t>
            </a:r>
            <a:r>
              <a:rPr lang="fr-FR" sz="2800" b="1" dirty="0" err="1"/>
              <a:t>Effect</a:t>
            </a:r>
            <a:r>
              <a:rPr lang="fr-FR" sz="2800" dirty="0"/>
              <a:t> </a:t>
            </a:r>
            <a:r>
              <a:rPr lang="fr-FR" sz="2800" b="1" dirty="0" err="1" smtClean="0"/>
              <a:t>NgRx</a:t>
            </a:r>
            <a:endParaRPr lang="fr-FR" sz="2800" b="1" dirty="0" smtClean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800" dirty="0"/>
              <a:t>Utiliser dans un composant</a:t>
            </a:r>
          </a:p>
        </p:txBody>
      </p:sp>
    </p:spTree>
    <p:extLst>
      <p:ext uri="{BB962C8B-B14F-4D97-AF65-F5344CB8AC3E}">
        <p14:creationId xmlns:p14="http://schemas.microsoft.com/office/powerpoint/2010/main" val="254447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/>
              <a:t>Installer Apollo </a:t>
            </a:r>
            <a:r>
              <a:rPr lang="fr-FR" sz="3200" dirty="0" err="1"/>
              <a:t>Angular</a:t>
            </a:r>
            <a:r>
              <a:rPr lang="fr-FR" sz="3200" dirty="0"/>
              <a:t> et ses </a:t>
            </a:r>
            <a:r>
              <a:rPr lang="fr-FR" sz="3200" dirty="0" smtClean="0"/>
              <a:t>dépendances</a:t>
            </a:r>
            <a:endParaRPr lang="fr-FR" sz="32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5915" y="2609637"/>
            <a:ext cx="9782333" cy="1417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1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/>
              <a:t>Configurer Apollo dans ton projet </a:t>
            </a:r>
            <a:r>
              <a:rPr lang="fr-FR" sz="3200" dirty="0" err="1" smtClean="0"/>
              <a:t>Angular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3200" dirty="0"/>
              <a:t>Créer un fichier de configuration </a:t>
            </a:r>
            <a:r>
              <a:rPr lang="fr-FR" sz="3200" b="1" dirty="0" smtClean="0"/>
              <a:t>Apollo</a:t>
            </a:r>
          </a:p>
          <a:p>
            <a:pPr algn="just">
              <a:lnSpc>
                <a:spcPct val="200000"/>
              </a:lnSpc>
            </a:pPr>
            <a:r>
              <a:rPr lang="fr-FR" sz="3200" dirty="0"/>
              <a:t>Activer Apollo dans </a:t>
            </a:r>
            <a:r>
              <a:rPr lang="fr-FR" sz="3200" b="1" dirty="0" err="1" smtClean="0"/>
              <a:t>main.ts</a:t>
            </a:r>
            <a:endParaRPr lang="fr-FR" sz="3200" b="1" dirty="0" smtClean="0"/>
          </a:p>
          <a:p>
            <a:pPr algn="just">
              <a:lnSpc>
                <a:spcPct val="200000"/>
              </a:lnSpc>
            </a:pPr>
            <a:r>
              <a:rPr lang="fr-FR" sz="3200" dirty="0"/>
              <a:t>Utiliser </a:t>
            </a:r>
            <a:r>
              <a:rPr lang="fr-FR" sz="3200" b="1" dirty="0"/>
              <a:t>Apollo</a:t>
            </a:r>
            <a:r>
              <a:rPr lang="fr-FR" sz="3200" dirty="0"/>
              <a:t> dans un </a:t>
            </a:r>
            <a:r>
              <a:rPr lang="fr-FR" sz="3200" b="1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441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975" y="83940"/>
            <a:ext cx="10058400" cy="1077040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Créer un fichier de configuration Apollo</a:t>
            </a:r>
            <a:br>
              <a:rPr lang="fr-FR" sz="3200" dirty="0"/>
            </a:br>
            <a:r>
              <a:rPr lang="fr-FR" sz="3200" dirty="0" err="1"/>
              <a:t>apollo.config.ts</a:t>
            </a:r>
            <a:endParaRPr lang="fr-FR" sz="32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975" y="1284270"/>
            <a:ext cx="10058400" cy="5352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30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Activer Apollo dans </a:t>
            </a:r>
            <a:r>
              <a:rPr lang="fr-FR" dirty="0" err="1" smtClean="0"/>
              <a:t>main.ts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2121408"/>
            <a:ext cx="4909712" cy="37656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Dans ton </a:t>
            </a:r>
            <a:r>
              <a:rPr lang="fr-FR" sz="2400" b="1" dirty="0" err="1"/>
              <a:t>main.ts</a:t>
            </a:r>
            <a:r>
              <a:rPr lang="fr-FR" sz="2400" dirty="0"/>
              <a:t>, tu ajoutes </a:t>
            </a:r>
            <a:r>
              <a:rPr lang="fr-FR" sz="2400" b="1" dirty="0" err="1"/>
              <a:t>provideApolloClient</a:t>
            </a:r>
            <a:r>
              <a:rPr lang="fr-FR" sz="2400" b="1" dirty="0"/>
              <a:t>()</a:t>
            </a:r>
            <a:r>
              <a:rPr lang="fr-FR" sz="2400" dirty="0"/>
              <a:t> dans la configuration de </a:t>
            </a:r>
            <a:r>
              <a:rPr lang="fr-FR" sz="2400" b="1" dirty="0" err="1"/>
              <a:t>bootstrapApplication</a:t>
            </a:r>
            <a:r>
              <a:rPr lang="fr-FR" sz="2400" dirty="0"/>
              <a:t> :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2860" y="2221663"/>
            <a:ext cx="4898165" cy="3665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9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196955"/>
            <a:ext cx="10058400" cy="809912"/>
          </a:xfrm>
        </p:spPr>
        <p:txBody>
          <a:bodyPr/>
          <a:lstStyle/>
          <a:p>
            <a:pPr algn="ctr"/>
            <a:r>
              <a:rPr lang="fr-FR" dirty="0"/>
              <a:t>Utiliser Apollo dans un </a:t>
            </a:r>
            <a:r>
              <a:rPr lang="fr-FR" dirty="0" smtClean="0"/>
              <a:t>service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7834" y="1099334"/>
            <a:ext cx="9524144" cy="5322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9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Définir les actions </a:t>
            </a:r>
            <a:r>
              <a:rPr lang="fr-FR" dirty="0" err="1" smtClean="0"/>
              <a:t>NgRx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products.actions.ts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0719" y="2280863"/>
            <a:ext cx="8712485" cy="4171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50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Créer une requête </a:t>
            </a:r>
            <a:r>
              <a:rPr lang="fr-FR" dirty="0" err="1" smtClean="0"/>
              <a:t>GraphQL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product.query.ts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9492" y="2260315"/>
            <a:ext cx="8116583" cy="3811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3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975" y="289423"/>
            <a:ext cx="10058400" cy="80991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dirty="0"/>
              <a:t>Créer un service pour exécuter la requête</a:t>
            </a:r>
            <a:br>
              <a:rPr lang="fr-FR" sz="3600" dirty="0"/>
            </a:br>
            <a:r>
              <a:rPr lang="fr-FR" sz="3600" dirty="0" err="1"/>
              <a:t>product.service.ts</a:t>
            </a:r>
            <a:endParaRPr lang="fr-FR" sz="36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975" y="1263721"/>
            <a:ext cx="10058400" cy="5332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18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fr-FR" sz="2800" dirty="0"/>
              <a:t>Intégration avec des API externes (</a:t>
            </a:r>
            <a:r>
              <a:rPr lang="fr-FR" sz="2800" b="1" dirty="0"/>
              <a:t>REST</a:t>
            </a:r>
            <a:r>
              <a:rPr lang="fr-FR" sz="2800" dirty="0"/>
              <a:t>, </a:t>
            </a:r>
            <a:r>
              <a:rPr lang="fr-FR" sz="2800" b="1" dirty="0" err="1"/>
              <a:t>GraphQL</a:t>
            </a:r>
            <a:r>
              <a:rPr lang="fr-FR" sz="2800" dirty="0"/>
              <a:t>)</a:t>
            </a:r>
          </a:p>
          <a:p>
            <a:pPr lvl="0" algn="just">
              <a:lnSpc>
                <a:spcPct val="150000"/>
              </a:lnSpc>
            </a:pPr>
            <a:r>
              <a:rPr lang="fr-FR" sz="2800" dirty="0"/>
              <a:t> Mise en place d'une </a:t>
            </a:r>
            <a:r>
              <a:rPr lang="fr-FR" sz="2800" b="1" dirty="0"/>
              <a:t>authentification</a:t>
            </a:r>
            <a:r>
              <a:rPr lang="fr-FR" sz="2800" dirty="0"/>
              <a:t> </a:t>
            </a:r>
            <a:r>
              <a:rPr lang="fr-FR" sz="2800" b="1" dirty="0"/>
              <a:t>sécurisée</a:t>
            </a:r>
          </a:p>
          <a:p>
            <a:pPr lvl="0" algn="just">
              <a:lnSpc>
                <a:spcPct val="150000"/>
              </a:lnSpc>
            </a:pPr>
            <a:r>
              <a:rPr lang="fr-FR" sz="2800" dirty="0"/>
              <a:t> Optimisation pour le </a:t>
            </a:r>
            <a:r>
              <a:rPr lang="fr-FR" sz="2800" b="1" dirty="0"/>
              <a:t>SEO</a:t>
            </a:r>
            <a:r>
              <a:rPr lang="fr-FR" sz="2800" dirty="0"/>
              <a:t> (</a:t>
            </a:r>
            <a:r>
              <a:rPr lang="fr-FR" sz="2800" dirty="0" err="1"/>
              <a:t>Search</a:t>
            </a:r>
            <a:r>
              <a:rPr lang="fr-FR" sz="2800" dirty="0"/>
              <a:t> Engine </a:t>
            </a:r>
            <a:r>
              <a:rPr lang="fr-FR" sz="2800" dirty="0" err="1"/>
              <a:t>Optimization</a:t>
            </a:r>
            <a:r>
              <a:rPr lang="fr-FR" sz="2800" dirty="0"/>
              <a:t>)</a:t>
            </a:r>
          </a:p>
          <a:p>
            <a:pPr lvl="0" algn="just">
              <a:lnSpc>
                <a:spcPct val="150000"/>
              </a:lnSpc>
            </a:pPr>
            <a:r>
              <a:rPr lang="fr-FR" sz="2800" dirty="0"/>
              <a:t> Stratégies de </a:t>
            </a:r>
            <a:r>
              <a:rPr lang="fr-FR" sz="2800" b="1" dirty="0"/>
              <a:t>déploiement</a:t>
            </a:r>
            <a:r>
              <a:rPr lang="fr-FR" sz="2800" dirty="0"/>
              <a:t> et bonnes pratiques</a:t>
            </a:r>
          </a:p>
        </p:txBody>
      </p:sp>
    </p:spTree>
    <p:extLst>
      <p:ext uri="{BB962C8B-B14F-4D97-AF65-F5344CB8AC3E}">
        <p14:creationId xmlns:p14="http://schemas.microsoft.com/office/powerpoint/2010/main" val="3619753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Créer un </a:t>
            </a:r>
            <a:r>
              <a:rPr lang="fr-FR" dirty="0" err="1"/>
              <a:t>Effect</a:t>
            </a:r>
            <a:r>
              <a:rPr lang="fr-FR" dirty="0"/>
              <a:t> </a:t>
            </a:r>
            <a:r>
              <a:rPr lang="fr-FR" dirty="0" err="1" smtClean="0"/>
              <a:t>NgRx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product.effects.ts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5757" y="2938409"/>
            <a:ext cx="4602823" cy="2928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44611" y="2017603"/>
            <a:ext cx="6308333" cy="4691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8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7565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Utiliser dans un composant</a:t>
            </a:r>
            <a:br>
              <a:rPr lang="fr-FR" dirty="0"/>
            </a:br>
            <a:r>
              <a:rPr lang="fr-FR" dirty="0" err="1"/>
              <a:t>product.component.ts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9848" y="1284271"/>
            <a:ext cx="10058400" cy="5465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98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Résultat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800" b="1" dirty="0" err="1"/>
              <a:t>loadProducts</a:t>
            </a:r>
            <a:r>
              <a:rPr lang="fr-FR" sz="2800" dirty="0"/>
              <a:t> déclenche </a:t>
            </a:r>
            <a:r>
              <a:rPr lang="fr-FR" sz="2800" b="1" dirty="0"/>
              <a:t>l’</a:t>
            </a:r>
            <a:r>
              <a:rPr lang="fr-FR" sz="2800" b="1" dirty="0" err="1"/>
              <a:t>effect</a:t>
            </a:r>
            <a:r>
              <a:rPr lang="fr-F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b="1" dirty="0" smtClean="0"/>
              <a:t>L’</a:t>
            </a:r>
            <a:r>
              <a:rPr lang="fr-FR" sz="2800" b="1" dirty="0" err="1" smtClean="0"/>
              <a:t>effect</a:t>
            </a:r>
            <a:r>
              <a:rPr lang="fr-FR" sz="2800" dirty="0" smtClean="0"/>
              <a:t> </a:t>
            </a:r>
            <a:r>
              <a:rPr lang="fr-FR" sz="2800" dirty="0"/>
              <a:t>interroge </a:t>
            </a:r>
            <a:r>
              <a:rPr lang="fr-FR" sz="2800" b="1" dirty="0" err="1"/>
              <a:t>GraphQL</a:t>
            </a:r>
            <a:r>
              <a:rPr lang="fr-FR" sz="2800" dirty="0"/>
              <a:t> via Apollo</a:t>
            </a:r>
            <a:r>
              <a:rPr lang="fr-F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dirty="0" smtClean="0"/>
              <a:t>Le </a:t>
            </a:r>
            <a:r>
              <a:rPr lang="fr-FR" sz="2800" dirty="0"/>
              <a:t>résultat est dispatché dans le </a:t>
            </a:r>
            <a:r>
              <a:rPr lang="fr-FR" sz="2800" b="1" dirty="0"/>
              <a:t>store</a:t>
            </a:r>
            <a:r>
              <a:rPr lang="fr-FR" sz="2800" dirty="0"/>
              <a:t> avec </a:t>
            </a:r>
            <a:r>
              <a:rPr lang="fr-FR" sz="2800" b="1" dirty="0" err="1"/>
              <a:t>loadProductsSuccess</a:t>
            </a:r>
            <a:r>
              <a:rPr lang="fr-F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dirty="0" smtClean="0"/>
              <a:t>Le </a:t>
            </a:r>
            <a:r>
              <a:rPr lang="fr-FR" sz="2800" dirty="0"/>
              <a:t>composant récupère la liste avec un </a:t>
            </a:r>
            <a:r>
              <a:rPr lang="fr-FR" sz="2800" b="1" dirty="0" err="1"/>
              <a:t>selector</a:t>
            </a:r>
            <a:r>
              <a:rPr lang="fr-FR" sz="2800" dirty="0"/>
              <a:t> et l’affiche.</a:t>
            </a:r>
          </a:p>
        </p:txBody>
      </p:sp>
    </p:spTree>
    <p:extLst>
      <p:ext uri="{BB962C8B-B14F-4D97-AF65-F5344CB8AC3E}">
        <p14:creationId xmlns:p14="http://schemas.microsoft.com/office/powerpoint/2010/main" val="11242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975" y="166133"/>
            <a:ext cx="10058400" cy="73799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Comparaison API &amp; GRAPHQL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593" y="1089196"/>
            <a:ext cx="9822095" cy="4284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98" y="5558454"/>
            <a:ext cx="9748713" cy="8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Gestion d’erreurs et de chargement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3200" dirty="0"/>
              <a:t>Ajout d’un </a:t>
            </a:r>
            <a:r>
              <a:rPr lang="fr-FR" sz="3200" b="1" dirty="0" err="1"/>
              <a:t>loading</a:t>
            </a:r>
            <a:r>
              <a:rPr lang="fr-FR" sz="3200" dirty="0"/>
              <a:t> </a:t>
            </a:r>
            <a:r>
              <a:rPr lang="fr-FR" sz="3200" dirty="0" smtClean="0"/>
              <a:t>state</a:t>
            </a:r>
          </a:p>
          <a:p>
            <a:pPr algn="just">
              <a:lnSpc>
                <a:spcPct val="200000"/>
              </a:lnSpc>
            </a:pPr>
            <a:r>
              <a:rPr lang="fr-FR" sz="3200" dirty="0"/>
              <a:t>Sélectionneurs pour indiquer l’état </a:t>
            </a:r>
            <a:r>
              <a:rPr lang="fr-FR" sz="3200" b="1" dirty="0" smtClean="0"/>
              <a:t>UI</a:t>
            </a:r>
          </a:p>
          <a:p>
            <a:pPr algn="just">
              <a:lnSpc>
                <a:spcPct val="200000"/>
              </a:lnSpc>
            </a:pPr>
            <a:r>
              <a:rPr lang="fr-FR" sz="3200" dirty="0"/>
              <a:t>Affichage d’un message d’erreur en cas d’échec </a:t>
            </a:r>
            <a:r>
              <a:rPr lang="fr-FR" sz="3200" b="1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231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Gestion d’erreurs et de chargement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/>
              <a:t>Dans une application </a:t>
            </a:r>
            <a:r>
              <a:rPr lang="fr-FR" sz="2800" b="1" dirty="0" err="1"/>
              <a:t>Angular</a:t>
            </a:r>
            <a:r>
              <a:rPr lang="fr-FR" sz="2800" b="1" dirty="0"/>
              <a:t> + </a:t>
            </a:r>
            <a:r>
              <a:rPr lang="fr-FR" sz="2800" b="1" dirty="0" err="1"/>
              <a:t>NgRx</a:t>
            </a:r>
            <a:r>
              <a:rPr lang="fr-FR" sz="2800" dirty="0"/>
              <a:t>, il ne suffit pas de déclencher des appels API </a:t>
            </a:r>
            <a:r>
              <a:rPr lang="fr-FR" sz="2800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fr-FR" sz="2400" dirty="0"/>
              <a:t>Il faut aussi informer l’utilisateur de ce qu’il se passe (chargement, succès, erreur</a:t>
            </a:r>
            <a:r>
              <a:rPr lang="fr-FR" sz="2400" dirty="0" smtClean="0"/>
              <a:t>).</a:t>
            </a:r>
          </a:p>
          <a:p>
            <a:pPr lvl="1" algn="just">
              <a:lnSpc>
                <a:spcPct val="150000"/>
              </a:lnSpc>
            </a:pPr>
            <a:r>
              <a:rPr lang="fr-FR" sz="2400" dirty="0" smtClean="0"/>
              <a:t>C’est </a:t>
            </a:r>
            <a:r>
              <a:rPr lang="fr-FR" sz="2400" dirty="0"/>
              <a:t>là qu’interviennent les </a:t>
            </a:r>
            <a:r>
              <a:rPr lang="fr-FR" sz="2400" b="1" dirty="0" err="1"/>
              <a:t>loading</a:t>
            </a:r>
            <a:r>
              <a:rPr lang="fr-FR" sz="2400" b="1" dirty="0"/>
              <a:t> states</a:t>
            </a:r>
            <a:r>
              <a:rPr lang="fr-FR" sz="2400" dirty="0"/>
              <a:t> et la </a:t>
            </a:r>
            <a:r>
              <a:rPr lang="fr-FR" sz="2400" b="1" dirty="0"/>
              <a:t>gestion des erreurs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15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Ajout d’un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smtClean="0"/>
              <a:t>state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Dans le state </a:t>
            </a:r>
            <a:r>
              <a:rPr lang="fr-FR" sz="2400" dirty="0" err="1"/>
              <a:t>NgRx</a:t>
            </a:r>
            <a:r>
              <a:rPr lang="fr-FR" sz="2400" dirty="0"/>
              <a:t>, on ajoute généralement une propriété </a:t>
            </a:r>
            <a:r>
              <a:rPr lang="fr-FR" sz="2400" dirty="0" err="1"/>
              <a:t>loading</a:t>
            </a:r>
            <a:r>
              <a:rPr lang="fr-FR" sz="2400" dirty="0"/>
              <a:t> (booléenne</a:t>
            </a:r>
            <a:r>
              <a:rPr lang="fr-FR" sz="24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Elle passe à </a:t>
            </a:r>
            <a:r>
              <a:rPr lang="fr-FR" sz="2400" dirty="0" err="1"/>
              <a:t>true</a:t>
            </a:r>
            <a:r>
              <a:rPr lang="fr-FR" sz="2400" dirty="0"/>
              <a:t> lorsque l’action de chargement démarre (</a:t>
            </a:r>
            <a:r>
              <a:rPr lang="fr-FR" sz="2400" dirty="0" err="1"/>
              <a:t>loadData</a:t>
            </a:r>
            <a:r>
              <a:rPr lang="fr-FR" sz="2400" dirty="0"/>
              <a:t> par ex.), et repasse à false quand on reçoit la réponse (succès ou échec</a:t>
            </a:r>
            <a:r>
              <a:rPr lang="fr-FR" sz="24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Exemple de state :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6091" y="4860002"/>
            <a:ext cx="4546551" cy="1807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17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Affichage d’un message d’erreur en cas d’échec 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Si l’API renvoie une erreur (ex. </a:t>
            </a:r>
            <a:r>
              <a:rPr lang="fr-FR" sz="2400" b="1" dirty="0"/>
              <a:t>404</a:t>
            </a:r>
            <a:r>
              <a:rPr lang="fr-FR" sz="2400" dirty="0"/>
              <a:t>, </a:t>
            </a:r>
            <a:r>
              <a:rPr lang="fr-FR" sz="2400" b="1" dirty="0"/>
              <a:t>500</a:t>
            </a:r>
            <a:r>
              <a:rPr lang="fr-FR" sz="2400" dirty="0"/>
              <a:t>, problème réseau), on la capture dans l’</a:t>
            </a:r>
            <a:r>
              <a:rPr lang="fr-FR" sz="2400" b="1" dirty="0" err="1"/>
              <a:t>Effect</a:t>
            </a:r>
            <a:r>
              <a:rPr lang="fr-FR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L’erreur est stockée dans le </a:t>
            </a:r>
            <a:r>
              <a:rPr lang="fr-FR" sz="2400" b="1" dirty="0" err="1"/>
              <a:t>state.error</a:t>
            </a:r>
            <a:r>
              <a:rPr lang="fr-FR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Le composant s’abonne au sélecteur </a:t>
            </a:r>
            <a:r>
              <a:rPr lang="fr-FR" sz="2400" b="1" dirty="0" err="1"/>
              <a:t>selectError</a:t>
            </a:r>
            <a:r>
              <a:rPr lang="fr-FR" sz="2400" dirty="0"/>
              <a:t> et affiche un message lisible pour l’utilisateur.</a:t>
            </a:r>
          </a:p>
        </p:txBody>
      </p:sp>
    </p:spTree>
    <p:extLst>
      <p:ext uri="{BB962C8B-B14F-4D97-AF65-F5344CB8AC3E}">
        <p14:creationId xmlns:p14="http://schemas.microsoft.com/office/powerpoint/2010/main" val="34407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 smtClean="0"/>
              <a:t>Exemple</a:t>
            </a:r>
            <a:endParaRPr lang="fr-FR" sz="36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Exemple d’</a:t>
            </a:r>
            <a:r>
              <a:rPr lang="fr-FR" dirty="0" err="1"/>
              <a:t>Effect</a:t>
            </a:r>
            <a:r>
              <a:rPr lang="fr-FR" dirty="0"/>
              <a:t> avec gestion d’erreur :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7951" y="2890760"/>
            <a:ext cx="5257615" cy="32737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/>
              <a:t>Exemple dans le composant (HTML) :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4"/>
          </p:nvPr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43502" y="2890760"/>
            <a:ext cx="5676570" cy="32737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247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Résultat final côté utilisateur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fr-FR" sz="2400" dirty="0"/>
              <a:t>Avant la réponse API → Un </a:t>
            </a:r>
            <a:r>
              <a:rPr lang="fr-FR" sz="2400" dirty="0" err="1"/>
              <a:t>spinner</a:t>
            </a:r>
            <a:r>
              <a:rPr lang="fr-FR" sz="2400" dirty="0"/>
              <a:t> ou texte "Chargement</a:t>
            </a:r>
            <a:r>
              <a:rPr lang="fr-FR" sz="2400" dirty="0" smtClean="0"/>
              <a:t>...".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fr-FR" sz="2400" dirty="0" smtClean="0"/>
              <a:t>Si </a:t>
            </a:r>
            <a:r>
              <a:rPr lang="fr-FR" sz="2400" dirty="0"/>
              <a:t>succès → Les données sont affichées</a:t>
            </a:r>
            <a:r>
              <a:rPr lang="fr-FR" sz="2400" dirty="0" smtClean="0"/>
              <a:t>.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fr-FR" sz="2400" dirty="0" smtClean="0"/>
              <a:t>Si </a:t>
            </a:r>
            <a:r>
              <a:rPr lang="fr-FR" sz="2400" dirty="0"/>
              <a:t>échec → Un message d’erreur clair apparaît.</a:t>
            </a:r>
          </a:p>
        </p:txBody>
      </p:sp>
    </p:spTree>
    <p:extLst>
      <p:ext uri="{BB962C8B-B14F-4D97-AF65-F5344CB8AC3E}">
        <p14:creationId xmlns:p14="http://schemas.microsoft.com/office/powerpoint/2010/main" val="128824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320246"/>
            <a:ext cx="10058400" cy="56333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Objectifs de la séance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387011"/>
            <a:ext cx="10058400" cy="478518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400" b="1" dirty="0" smtClean="0"/>
              <a:t>Approfondir</a:t>
            </a:r>
            <a:r>
              <a:rPr lang="fr-FR" sz="2400" dirty="0" smtClean="0"/>
              <a:t> </a:t>
            </a:r>
            <a:r>
              <a:rPr lang="fr-FR" sz="2400" dirty="0"/>
              <a:t>la gestion d’état dans des scénarios réels et complexes</a:t>
            </a:r>
            <a:r>
              <a:rPr lang="fr-FR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400" b="1" dirty="0" smtClean="0"/>
              <a:t>Intégrer</a:t>
            </a:r>
            <a:r>
              <a:rPr lang="fr-FR" sz="2400" dirty="0" smtClean="0"/>
              <a:t> </a:t>
            </a:r>
            <a:r>
              <a:rPr lang="fr-FR" sz="2400" dirty="0"/>
              <a:t>notre application </a:t>
            </a:r>
            <a:r>
              <a:rPr lang="fr-FR" sz="2400" b="1" dirty="0" err="1"/>
              <a:t>Angular</a:t>
            </a:r>
            <a:r>
              <a:rPr lang="fr-FR" sz="2400" dirty="0"/>
              <a:t> avec des services externes (</a:t>
            </a:r>
            <a:r>
              <a:rPr lang="fr-FR" sz="2400" b="1" dirty="0"/>
              <a:t>REST</a:t>
            </a:r>
            <a:r>
              <a:rPr lang="fr-FR" sz="2400" dirty="0"/>
              <a:t> &amp; </a:t>
            </a:r>
            <a:r>
              <a:rPr lang="fr-FR" sz="2400" b="1" dirty="0" err="1"/>
              <a:t>GraphQL</a:t>
            </a:r>
            <a:r>
              <a:rPr lang="fr-FR" sz="24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fr-FR" sz="2400" b="1" dirty="0" smtClean="0"/>
              <a:t>Sécuriser</a:t>
            </a:r>
            <a:r>
              <a:rPr lang="fr-FR" sz="2400" dirty="0" smtClean="0"/>
              <a:t> </a:t>
            </a:r>
            <a:r>
              <a:rPr lang="fr-FR" sz="2400" dirty="0"/>
              <a:t>les flux avec une authentification robuste</a:t>
            </a:r>
            <a:r>
              <a:rPr lang="fr-FR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400" b="1" dirty="0" smtClean="0"/>
              <a:t>Optimiser</a:t>
            </a:r>
            <a:r>
              <a:rPr lang="fr-FR" sz="2400" dirty="0" smtClean="0"/>
              <a:t> </a:t>
            </a:r>
            <a:r>
              <a:rPr lang="fr-FR" sz="2400" dirty="0"/>
              <a:t>pour la performance et le </a:t>
            </a:r>
            <a:r>
              <a:rPr lang="fr-FR" sz="2400" b="1" dirty="0"/>
              <a:t>SEO</a:t>
            </a:r>
            <a:r>
              <a:rPr lang="fr-FR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400" b="1" dirty="0" smtClean="0"/>
              <a:t>Préparer</a:t>
            </a:r>
            <a:r>
              <a:rPr lang="fr-FR" sz="2400" dirty="0" smtClean="0"/>
              <a:t> </a:t>
            </a:r>
            <a:r>
              <a:rPr lang="fr-FR" sz="2400" dirty="0"/>
              <a:t>l’application pour la mise en production selon les bonnes pratiques.</a:t>
            </a:r>
          </a:p>
        </p:txBody>
      </p:sp>
    </p:spTree>
    <p:extLst>
      <p:ext uri="{BB962C8B-B14F-4D97-AF65-F5344CB8AC3E}">
        <p14:creationId xmlns:p14="http://schemas.microsoft.com/office/powerpoint/2010/main" val="786544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La gestion des états </a:t>
            </a:r>
            <a:r>
              <a:rPr lang="fr-FR" sz="2400" b="1" dirty="0" err="1"/>
              <a:t>loading</a:t>
            </a:r>
            <a:r>
              <a:rPr lang="fr-FR" sz="2400" dirty="0"/>
              <a:t> et </a:t>
            </a:r>
            <a:r>
              <a:rPr lang="fr-FR" sz="2400" b="1" dirty="0" err="1"/>
              <a:t>error</a:t>
            </a:r>
            <a:r>
              <a:rPr lang="fr-FR" sz="2400" dirty="0"/>
              <a:t> avec </a:t>
            </a:r>
            <a:r>
              <a:rPr lang="fr-FR" sz="2400" dirty="0" err="1"/>
              <a:t>NgRx</a:t>
            </a:r>
            <a:r>
              <a:rPr lang="fr-FR" sz="2400" dirty="0"/>
              <a:t> (ou équivalent) permet </a:t>
            </a:r>
            <a:r>
              <a:rPr lang="fr-FR" sz="2400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Une expérience utilisateur claire et réactive</a:t>
            </a:r>
            <a:r>
              <a:rPr lang="fr-FR" sz="20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 smtClean="0"/>
              <a:t>Une </a:t>
            </a:r>
            <a:r>
              <a:rPr lang="fr-FR" sz="2000" dirty="0"/>
              <a:t>séparation nette entre logique (state/</a:t>
            </a:r>
            <a:r>
              <a:rPr lang="fr-FR" sz="2000" dirty="0" err="1"/>
              <a:t>effects</a:t>
            </a:r>
            <a:r>
              <a:rPr lang="fr-FR" sz="2000" dirty="0"/>
              <a:t>) et affichage (composant</a:t>
            </a:r>
            <a:r>
              <a:rPr lang="fr-FR" sz="2000" dirty="0" smtClean="0"/>
              <a:t>).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 smtClean="0"/>
              <a:t>Une </a:t>
            </a:r>
            <a:r>
              <a:rPr lang="fr-FR" sz="2000" dirty="0"/>
              <a:t>meilleure maintenance du code car tous les cas (succès, échec, attente) sont couverts.</a:t>
            </a:r>
          </a:p>
        </p:txBody>
      </p:sp>
    </p:spTree>
    <p:extLst>
      <p:ext uri="{BB962C8B-B14F-4D97-AF65-F5344CB8AC3E}">
        <p14:creationId xmlns:p14="http://schemas.microsoft.com/office/powerpoint/2010/main" val="202259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Authentification Sécurisée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/>
              <a:t>Principes </a:t>
            </a:r>
            <a:r>
              <a:rPr lang="fr-FR" sz="2800" dirty="0" smtClean="0"/>
              <a:t>d’authentification</a:t>
            </a:r>
          </a:p>
          <a:p>
            <a:pPr lvl="1" algn="just">
              <a:lnSpc>
                <a:spcPct val="150000"/>
              </a:lnSpc>
            </a:pPr>
            <a:r>
              <a:rPr lang="fr-FR" sz="2400" b="1" dirty="0"/>
              <a:t>JWT</a:t>
            </a:r>
            <a:r>
              <a:rPr lang="fr-FR" sz="2400" dirty="0"/>
              <a:t> (JSON Web </a:t>
            </a:r>
            <a:r>
              <a:rPr lang="fr-FR" sz="2400" dirty="0" err="1"/>
              <a:t>Token</a:t>
            </a:r>
            <a:r>
              <a:rPr lang="fr-FR" sz="2400" dirty="0"/>
              <a:t>) : </a:t>
            </a:r>
            <a:r>
              <a:rPr lang="fr-FR" sz="2400" dirty="0" smtClean="0"/>
              <a:t>fonctionnement</a:t>
            </a:r>
          </a:p>
          <a:p>
            <a:pPr lvl="1" algn="just">
              <a:lnSpc>
                <a:spcPct val="150000"/>
              </a:lnSpc>
            </a:pPr>
            <a:r>
              <a:rPr lang="fr-FR" sz="2400" dirty="0"/>
              <a:t>Stockage sécurisé : </a:t>
            </a:r>
            <a:r>
              <a:rPr lang="fr-FR" sz="2400" b="1" dirty="0" err="1"/>
              <a:t>HttpOnly</a:t>
            </a:r>
            <a:r>
              <a:rPr lang="fr-FR" sz="2400" dirty="0"/>
              <a:t> Cookie ou </a:t>
            </a:r>
            <a:r>
              <a:rPr lang="fr-FR" sz="2400" b="1" dirty="0" err="1"/>
              <a:t>LocalStorage</a:t>
            </a:r>
            <a:r>
              <a:rPr lang="fr-FR" sz="2400" dirty="0"/>
              <a:t> (précautions</a:t>
            </a:r>
            <a:r>
              <a:rPr lang="fr-FR" sz="2400" dirty="0" smtClean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fr-FR" sz="2400" dirty="0"/>
              <a:t>Intercepteur </a:t>
            </a:r>
            <a:r>
              <a:rPr lang="fr-FR" sz="2400" b="1" dirty="0"/>
              <a:t>HTTP</a:t>
            </a:r>
            <a:r>
              <a:rPr lang="fr-FR" sz="2400" dirty="0"/>
              <a:t> pour ajouter le </a:t>
            </a:r>
            <a:r>
              <a:rPr lang="fr-FR" sz="2400" b="1" dirty="0" err="1"/>
              <a:t>token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93808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2105"/>
          </a:xfrm>
        </p:spPr>
        <p:txBody>
          <a:bodyPr/>
          <a:lstStyle/>
          <a:p>
            <a:pPr algn="ctr"/>
            <a:r>
              <a:rPr lang="fr-FR" dirty="0"/>
              <a:t>Principes d’authentification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818526"/>
            <a:ext cx="10058400" cy="435367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/>
              <a:t>L’authentification consiste à vérifier </a:t>
            </a:r>
            <a:r>
              <a:rPr lang="fr-FR" sz="2800" b="1" dirty="0"/>
              <a:t>l’identité d’un utilisateur</a:t>
            </a:r>
            <a:r>
              <a:rPr lang="fr-FR" sz="2800" dirty="0"/>
              <a:t> avant de lui donner accès à des ressources</a:t>
            </a:r>
            <a:r>
              <a:rPr lang="fr-FR" sz="28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400" b="1" dirty="0"/>
              <a:t>Facteurs d’authentification</a:t>
            </a:r>
            <a:r>
              <a:rPr lang="fr-FR" sz="2400" dirty="0"/>
              <a:t> </a:t>
            </a:r>
            <a:r>
              <a:rPr lang="fr-FR" sz="2400" dirty="0" smtClean="0"/>
              <a:t>:</a:t>
            </a:r>
          </a:p>
          <a:p>
            <a:pPr lvl="2" algn="just">
              <a:lnSpc>
                <a:spcPct val="150000"/>
              </a:lnSpc>
            </a:pPr>
            <a:r>
              <a:rPr lang="fr-FR" sz="2000" b="1" dirty="0"/>
              <a:t>Connaissance</a:t>
            </a:r>
            <a:r>
              <a:rPr lang="fr-FR" sz="2000" dirty="0"/>
              <a:t> : mot de passe, PIN</a:t>
            </a:r>
            <a:r>
              <a:rPr lang="fr-FR" sz="2000" dirty="0" smtClean="0"/>
              <a:t>.</a:t>
            </a:r>
          </a:p>
          <a:p>
            <a:pPr lvl="2" algn="just">
              <a:lnSpc>
                <a:spcPct val="150000"/>
              </a:lnSpc>
            </a:pPr>
            <a:r>
              <a:rPr lang="fr-FR" sz="2000" b="1" dirty="0" smtClean="0"/>
              <a:t>Possession</a:t>
            </a:r>
            <a:r>
              <a:rPr lang="fr-FR" sz="2000" dirty="0" smtClean="0"/>
              <a:t> </a:t>
            </a:r>
            <a:r>
              <a:rPr lang="fr-FR" sz="2000" dirty="0"/>
              <a:t>: </a:t>
            </a:r>
            <a:r>
              <a:rPr lang="fr-FR" sz="2000" dirty="0" err="1"/>
              <a:t>token</a:t>
            </a:r>
            <a:r>
              <a:rPr lang="fr-FR" sz="2000" dirty="0"/>
              <a:t>, smartphone (2FA</a:t>
            </a:r>
            <a:r>
              <a:rPr lang="fr-FR" sz="2000" dirty="0" smtClean="0"/>
              <a:t>).</a:t>
            </a:r>
          </a:p>
          <a:p>
            <a:pPr lvl="2" algn="just">
              <a:lnSpc>
                <a:spcPct val="150000"/>
              </a:lnSpc>
            </a:pPr>
            <a:r>
              <a:rPr lang="fr-FR" sz="2000" b="1" dirty="0" smtClean="0"/>
              <a:t>Inhérence</a:t>
            </a:r>
            <a:r>
              <a:rPr lang="fr-FR" sz="2000" dirty="0" smtClean="0"/>
              <a:t> </a:t>
            </a:r>
            <a:r>
              <a:rPr lang="fr-FR" sz="2000" dirty="0"/>
              <a:t>: biométrie (empreinte, visage).</a:t>
            </a:r>
          </a:p>
        </p:txBody>
      </p:sp>
    </p:spTree>
    <p:extLst>
      <p:ext uri="{BB962C8B-B14F-4D97-AF65-F5344CB8AC3E}">
        <p14:creationId xmlns:p14="http://schemas.microsoft.com/office/powerpoint/2010/main" val="6634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Pour </a:t>
            </a:r>
            <a:r>
              <a:rPr lang="fr-FR" sz="4000" dirty="0" smtClean="0"/>
              <a:t>une application </a:t>
            </a:r>
            <a:r>
              <a:rPr lang="fr-FR" sz="4000" dirty="0"/>
              <a:t>web classique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L’utilisateur saisit ses identifiants (ex. email + mot de passe).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Le serveur vérifie en base de données.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Si OK, il génère un </a:t>
            </a:r>
            <a:r>
              <a:rPr lang="fr-FR" sz="2400" b="1" dirty="0" err="1"/>
              <a:t>token</a:t>
            </a:r>
            <a:r>
              <a:rPr lang="fr-FR" sz="2400" b="1" dirty="0"/>
              <a:t> d’accès</a:t>
            </a:r>
            <a:r>
              <a:rPr lang="fr-FR" sz="2400" dirty="0"/>
              <a:t> (souvent JWT).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Le client utilise ce </a:t>
            </a:r>
            <a:r>
              <a:rPr lang="fr-FR" sz="2400" dirty="0" err="1"/>
              <a:t>token</a:t>
            </a:r>
            <a:r>
              <a:rPr lang="fr-FR" sz="2400" dirty="0"/>
              <a:t> pour prouver son identité dans chaque requête suivante.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4132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/>
              <a:t>JWT (JSON Web </a:t>
            </a:r>
            <a:r>
              <a:rPr lang="fr-FR" sz="3200" dirty="0" err="1"/>
              <a:t>Token</a:t>
            </a:r>
            <a:r>
              <a:rPr lang="fr-FR" sz="3200" dirty="0"/>
              <a:t>) : fonctionnement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Un </a:t>
            </a:r>
            <a:r>
              <a:rPr lang="fr-FR" sz="2400" b="1" dirty="0"/>
              <a:t>JWT</a:t>
            </a:r>
            <a:r>
              <a:rPr lang="fr-FR" sz="2400" dirty="0"/>
              <a:t> est un standard (RFC 7519) qui permet d’échanger des informations sécurisées entre deux parties sous forme d’un objet </a:t>
            </a:r>
            <a:r>
              <a:rPr lang="fr-FR" sz="2400" b="1" dirty="0"/>
              <a:t>JSON signé</a:t>
            </a:r>
            <a:r>
              <a:rPr lang="fr-FR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400" dirty="0" smtClean="0"/>
              <a:t>Structure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Un JWT se compose de 3 parties encodées en Base64URL séparées par des points (.) </a:t>
            </a:r>
            <a:r>
              <a:rPr lang="fr-FR" sz="2000" dirty="0" smtClean="0"/>
              <a:t>:</a:t>
            </a:r>
          </a:p>
          <a:p>
            <a:pPr lvl="1" algn="just">
              <a:lnSpc>
                <a:spcPct val="150000"/>
              </a:lnSpc>
            </a:pPr>
            <a:endParaRPr lang="fr-FR" sz="2000" dirty="0"/>
          </a:p>
          <a:p>
            <a:pPr lvl="1" algn="just">
              <a:lnSpc>
                <a:spcPct val="150000"/>
              </a:lnSpc>
            </a:pPr>
            <a:endParaRPr lang="fr-FR" sz="2000" dirty="0" smtClean="0"/>
          </a:p>
          <a:p>
            <a:pPr lvl="1" algn="just">
              <a:lnSpc>
                <a:spcPct val="150000"/>
              </a:lnSpc>
            </a:pPr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5859" y="5265854"/>
            <a:ext cx="2375151" cy="662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3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La structure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069848" y="2093976"/>
            <a:ext cx="4754880" cy="397764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1800" b="1" dirty="0"/>
              <a:t>Header</a:t>
            </a:r>
            <a:r>
              <a:rPr lang="fr-FR" sz="1800" dirty="0"/>
              <a:t> : type du </a:t>
            </a:r>
            <a:r>
              <a:rPr lang="fr-FR" sz="1800" dirty="0" err="1"/>
              <a:t>token</a:t>
            </a:r>
            <a:r>
              <a:rPr lang="fr-FR" sz="1800" dirty="0"/>
              <a:t> et algorithme de signature</a:t>
            </a:r>
            <a:r>
              <a:rPr lang="fr-FR" sz="18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fr-FR" sz="1800" dirty="0"/>
          </a:p>
          <a:p>
            <a:pPr algn="just">
              <a:lnSpc>
                <a:spcPct val="150000"/>
              </a:lnSpc>
            </a:pPr>
            <a:endParaRPr lang="fr-FR" sz="1800" dirty="0" smtClean="0"/>
          </a:p>
          <a:p>
            <a:pPr algn="just">
              <a:lnSpc>
                <a:spcPct val="150000"/>
              </a:lnSpc>
            </a:pPr>
            <a:r>
              <a:rPr lang="fr-FR" sz="1800" b="1" dirty="0" err="1"/>
              <a:t>Payload</a:t>
            </a:r>
            <a:r>
              <a:rPr lang="fr-FR" sz="1800" dirty="0"/>
              <a:t> : les </a:t>
            </a:r>
            <a:r>
              <a:rPr lang="fr-FR" sz="1800" dirty="0" smtClean="0"/>
              <a:t>données</a:t>
            </a:r>
          </a:p>
          <a:p>
            <a:pPr algn="just">
              <a:lnSpc>
                <a:spcPct val="150000"/>
              </a:lnSpc>
            </a:pPr>
            <a:endParaRPr lang="fr-FR" sz="1800" dirty="0"/>
          </a:p>
          <a:p>
            <a:pPr algn="just">
              <a:lnSpc>
                <a:spcPct val="150000"/>
              </a:lnSpc>
            </a:pPr>
            <a:r>
              <a:rPr lang="fr-FR" sz="1800" b="1" dirty="0" smtClean="0"/>
              <a:t>Signature</a:t>
            </a:r>
            <a:r>
              <a:rPr lang="fr-FR" sz="1800" dirty="0" smtClean="0"/>
              <a:t> </a:t>
            </a:r>
            <a:r>
              <a:rPr lang="fr-FR" sz="1800" dirty="0"/>
              <a:t>: hash du header + </a:t>
            </a:r>
            <a:r>
              <a:rPr lang="fr-FR" sz="1800" dirty="0" err="1"/>
              <a:t>payload</a:t>
            </a:r>
            <a:r>
              <a:rPr lang="fr-FR" sz="1800" dirty="0"/>
              <a:t> avec une clé secrète.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28881" y="2093975"/>
            <a:ext cx="4643919" cy="8649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71335" y="3667875"/>
            <a:ext cx="5889341" cy="12226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67104" y="5229546"/>
            <a:ext cx="5696243" cy="842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592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Cycle d’utilisation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fr-FR" sz="2800" b="1" dirty="0"/>
              <a:t>Connexion</a:t>
            </a:r>
            <a:r>
              <a:rPr lang="fr-FR" sz="2800" dirty="0"/>
              <a:t> : serveur génère un JWT et le renvoie au client</a:t>
            </a:r>
            <a:r>
              <a:rPr lang="fr-FR" sz="2800" dirty="0" smtClean="0"/>
              <a:t>.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fr-FR" sz="2800" b="1" dirty="0" smtClean="0"/>
              <a:t>Stockage </a:t>
            </a:r>
            <a:r>
              <a:rPr lang="fr-FR" sz="2800" b="1" dirty="0"/>
              <a:t>côté client </a:t>
            </a:r>
            <a:r>
              <a:rPr lang="fr-FR" sz="2800" dirty="0"/>
              <a:t>(cookie ou </a:t>
            </a:r>
            <a:r>
              <a:rPr lang="fr-FR" sz="2800" dirty="0" err="1"/>
              <a:t>localStorage</a:t>
            </a:r>
            <a:r>
              <a:rPr lang="fr-FR" sz="2800" dirty="0" smtClean="0"/>
              <a:t>).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rabicPeriod"/>
            </a:pPr>
            <a:r>
              <a:rPr lang="fr-FR" sz="2800" b="1" dirty="0" smtClean="0"/>
              <a:t>Requête </a:t>
            </a:r>
            <a:r>
              <a:rPr lang="fr-FR" sz="2800" b="1" dirty="0"/>
              <a:t>protégée </a:t>
            </a:r>
            <a:r>
              <a:rPr lang="fr-FR" sz="2800" dirty="0"/>
              <a:t>: le client envoie le JWT (souvent via </a:t>
            </a:r>
            <a:r>
              <a:rPr lang="fr-FR" sz="2800" dirty="0" err="1"/>
              <a:t>Authorization</a:t>
            </a:r>
            <a:r>
              <a:rPr lang="fr-FR" sz="2800" dirty="0"/>
              <a:t>: </a:t>
            </a:r>
            <a:r>
              <a:rPr lang="fr-FR" sz="2800" dirty="0" err="1"/>
              <a:t>Bearer</a:t>
            </a:r>
            <a:r>
              <a:rPr lang="fr-FR" sz="2800" dirty="0"/>
              <a:t> &lt;</a:t>
            </a:r>
            <a:r>
              <a:rPr lang="fr-FR" sz="2800" dirty="0" err="1"/>
              <a:t>token</a:t>
            </a:r>
            <a:r>
              <a:rPr lang="fr-FR" sz="2800" dirty="0"/>
              <a:t>&gt;).</a:t>
            </a:r>
          </a:p>
        </p:txBody>
      </p:sp>
    </p:spTree>
    <p:extLst>
      <p:ext uri="{BB962C8B-B14F-4D97-AF65-F5344CB8AC3E}">
        <p14:creationId xmlns:p14="http://schemas.microsoft.com/office/powerpoint/2010/main" val="294514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Stockage sécurisé :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HttpOnly</a:t>
            </a:r>
            <a:r>
              <a:rPr lang="fr-FR" dirty="0" smtClean="0"/>
              <a:t> </a:t>
            </a:r>
            <a:r>
              <a:rPr lang="fr-FR" dirty="0"/>
              <a:t>Cookie ou </a:t>
            </a:r>
            <a:r>
              <a:rPr lang="fr-FR" dirty="0" err="1"/>
              <a:t>LocalStorage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4400" dirty="0"/>
              <a:t>Le </a:t>
            </a:r>
            <a:r>
              <a:rPr lang="fr-FR" sz="4400" b="1" dirty="0"/>
              <a:t>plus gros enjeu</a:t>
            </a:r>
            <a:r>
              <a:rPr lang="fr-FR" sz="4400" dirty="0"/>
              <a:t> est : </a:t>
            </a:r>
            <a:r>
              <a:rPr lang="fr-FR" sz="4400" i="1" dirty="0"/>
              <a:t>où stocker le JWT ?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99475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localStorage</a:t>
            </a:r>
            <a:r>
              <a:rPr lang="fr-FR" dirty="0"/>
              <a:t> ou </a:t>
            </a:r>
            <a:r>
              <a:rPr lang="fr-FR" dirty="0" err="1"/>
              <a:t>sessionStorage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2800" b="1" dirty="0">
                <a:solidFill>
                  <a:srgbClr val="00B050"/>
                </a:solidFill>
              </a:rPr>
              <a:t>Avantages</a:t>
            </a:r>
            <a:r>
              <a:rPr lang="fr-FR" sz="2800" dirty="0"/>
              <a:t> : facile d’accès depuis le front</a:t>
            </a:r>
            <a:r>
              <a:rPr lang="fr-FR" sz="2800" dirty="0" smtClean="0"/>
              <a:t>.</a:t>
            </a:r>
          </a:p>
          <a:p>
            <a:pPr algn="just">
              <a:lnSpc>
                <a:spcPct val="200000"/>
              </a:lnSpc>
            </a:pPr>
            <a:r>
              <a:rPr lang="fr-FR" sz="2800" b="1" dirty="0">
                <a:solidFill>
                  <a:srgbClr val="FF0000"/>
                </a:solidFill>
              </a:rPr>
              <a:t>Inconvénients</a:t>
            </a:r>
            <a:r>
              <a:rPr lang="fr-FR" sz="2800" dirty="0"/>
              <a:t> : vulnérable aux attaques </a:t>
            </a:r>
            <a:r>
              <a:rPr lang="fr-FR" sz="2800" b="1" dirty="0"/>
              <a:t>XSS</a:t>
            </a:r>
            <a:r>
              <a:rPr lang="fr-FR" sz="2800" dirty="0"/>
              <a:t> (si un script malveillant accède au </a:t>
            </a:r>
            <a:r>
              <a:rPr lang="fr-FR" sz="2800" dirty="0" err="1"/>
              <a:t>localStorage</a:t>
            </a:r>
            <a:r>
              <a:rPr lang="fr-FR" sz="2800" dirty="0"/>
              <a:t>, il vole le </a:t>
            </a:r>
            <a:r>
              <a:rPr lang="fr-FR" sz="2800" dirty="0" err="1"/>
              <a:t>token</a:t>
            </a:r>
            <a:r>
              <a:rPr lang="fr-FR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5896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Cookie classique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fr-FR" sz="2400" b="1" dirty="0" smtClean="0">
                <a:solidFill>
                  <a:srgbClr val="00B050"/>
                </a:solidFill>
              </a:rPr>
              <a:t>Avantages</a:t>
            </a:r>
            <a:r>
              <a:rPr lang="fr-FR" sz="2400" dirty="0" smtClean="0"/>
              <a:t> :</a:t>
            </a:r>
          </a:p>
          <a:p>
            <a:pPr lvl="1" algn="just">
              <a:lnSpc>
                <a:spcPct val="200000"/>
              </a:lnSpc>
            </a:pPr>
            <a:r>
              <a:rPr lang="fr-FR" sz="2000" dirty="0" smtClean="0"/>
              <a:t> </a:t>
            </a:r>
            <a:r>
              <a:rPr lang="fr-FR" sz="2000" dirty="0"/>
              <a:t>peut être configuré en </a:t>
            </a:r>
            <a:r>
              <a:rPr lang="fr-FR" sz="2000" dirty="0" err="1"/>
              <a:t>HttpOnly</a:t>
            </a:r>
            <a:r>
              <a:rPr lang="fr-FR" sz="2000" dirty="0"/>
              <a:t> (inaccessible en JavaScript → protection contre XSS</a:t>
            </a:r>
            <a:r>
              <a:rPr lang="fr-FR" sz="2000" dirty="0" smtClean="0"/>
              <a:t>).</a:t>
            </a:r>
          </a:p>
          <a:p>
            <a:pPr lvl="1" algn="just">
              <a:lnSpc>
                <a:spcPct val="200000"/>
              </a:lnSpc>
            </a:pPr>
            <a:r>
              <a:rPr lang="fr-FR" sz="2000" dirty="0"/>
              <a:t>Avec Secure et </a:t>
            </a:r>
            <a:r>
              <a:rPr lang="fr-FR" sz="2000" dirty="0" err="1"/>
              <a:t>SameSite</a:t>
            </a:r>
            <a:r>
              <a:rPr lang="fr-FR" sz="2000" dirty="0"/>
              <a:t>, on limite les risques de CSRF</a:t>
            </a:r>
            <a:r>
              <a:rPr lang="fr-FR" sz="2000" dirty="0" smtClean="0"/>
              <a:t>.</a:t>
            </a:r>
          </a:p>
          <a:p>
            <a:pPr algn="just">
              <a:lnSpc>
                <a:spcPct val="200000"/>
              </a:lnSpc>
            </a:pPr>
            <a:r>
              <a:rPr lang="fr-FR" sz="2400" b="1" dirty="0">
                <a:solidFill>
                  <a:srgbClr val="FF0000"/>
                </a:solidFill>
              </a:rPr>
              <a:t>Inconvénient</a:t>
            </a:r>
            <a:r>
              <a:rPr lang="fr-FR" sz="2400" dirty="0"/>
              <a:t> : gestion plus complexe côté serveur (CORS, envoi automatique).</a:t>
            </a:r>
          </a:p>
        </p:txBody>
      </p:sp>
    </p:spTree>
    <p:extLst>
      <p:ext uri="{BB962C8B-B14F-4D97-AF65-F5344CB8AC3E}">
        <p14:creationId xmlns:p14="http://schemas.microsoft.com/office/powerpoint/2010/main" val="76521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227778"/>
            <a:ext cx="10058400" cy="830460"/>
          </a:xfrm>
        </p:spPr>
        <p:txBody>
          <a:bodyPr/>
          <a:lstStyle/>
          <a:p>
            <a:pPr algn="ctr"/>
            <a:r>
              <a:rPr lang="fr-FR" dirty="0"/>
              <a:t>Rappel du Contexte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525507"/>
            <a:ext cx="10058400" cy="40507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/>
              <a:t>Nous avons vu </a:t>
            </a:r>
            <a:r>
              <a:rPr lang="fr-FR" sz="2800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fr-FR" sz="2400" b="1" dirty="0"/>
              <a:t>Concepts de base</a:t>
            </a:r>
            <a:r>
              <a:rPr lang="fr-FR" sz="2400" dirty="0"/>
              <a:t> (Store, Actions, </a:t>
            </a:r>
            <a:r>
              <a:rPr lang="fr-FR" sz="2400" dirty="0" err="1"/>
              <a:t>Reducers</a:t>
            </a:r>
            <a:r>
              <a:rPr lang="fr-FR" sz="2400" dirty="0"/>
              <a:t>, </a:t>
            </a:r>
            <a:r>
              <a:rPr lang="fr-FR" sz="2400" dirty="0" err="1"/>
              <a:t>Selectors</a:t>
            </a:r>
            <a:r>
              <a:rPr lang="fr-FR" sz="2400" dirty="0" smtClean="0"/>
              <a:t>).</a:t>
            </a:r>
          </a:p>
          <a:p>
            <a:pPr lvl="1" algn="just">
              <a:lnSpc>
                <a:spcPct val="150000"/>
              </a:lnSpc>
            </a:pPr>
            <a:r>
              <a:rPr lang="fr-FR" sz="2400" b="1" dirty="0" smtClean="0"/>
              <a:t>Effets </a:t>
            </a:r>
            <a:r>
              <a:rPr lang="fr-FR" sz="2400" b="1" dirty="0"/>
              <a:t>(</a:t>
            </a:r>
            <a:r>
              <a:rPr lang="fr-FR" sz="2400" b="1" dirty="0" err="1"/>
              <a:t>Effects</a:t>
            </a:r>
            <a:r>
              <a:rPr lang="fr-FR" sz="2400" b="1" dirty="0"/>
              <a:t>)</a:t>
            </a:r>
            <a:r>
              <a:rPr lang="fr-FR" sz="2400" dirty="0"/>
              <a:t> et gestion d’événements</a:t>
            </a:r>
            <a:r>
              <a:rPr lang="fr-FR" sz="24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400" b="1" dirty="0"/>
              <a:t>Optimisations</a:t>
            </a:r>
            <a:r>
              <a:rPr lang="fr-FR" sz="2400" dirty="0"/>
              <a:t> pour améliorer l’expérience utilisateur</a:t>
            </a:r>
            <a:r>
              <a:rPr lang="fr-FR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dirty="0"/>
              <a:t>Aujourd’hui, nous allons connecter tout cela pour créer une application prête à être utilisée en production.</a:t>
            </a:r>
          </a:p>
        </p:txBody>
      </p:sp>
    </p:spTree>
    <p:extLst>
      <p:ext uri="{BB962C8B-B14F-4D97-AF65-F5344CB8AC3E}">
        <p14:creationId xmlns:p14="http://schemas.microsoft.com/office/powerpoint/2010/main" val="18264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Bonnes pratiques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2800" b="1" dirty="0"/>
              <a:t>Privilégier un cookie </a:t>
            </a:r>
            <a:r>
              <a:rPr lang="fr-FR" sz="2800" b="1" dirty="0" err="1"/>
              <a:t>HttpOnly</a:t>
            </a:r>
            <a:r>
              <a:rPr lang="fr-FR" sz="2800" b="1" dirty="0"/>
              <a:t> + Secure + </a:t>
            </a:r>
            <a:r>
              <a:rPr lang="fr-FR" sz="2800" b="1" dirty="0" err="1"/>
              <a:t>SameSite</a:t>
            </a:r>
            <a:r>
              <a:rPr lang="fr-FR" sz="2800" b="1" dirty="0"/>
              <a:t>=Strict</a:t>
            </a:r>
            <a:r>
              <a:rPr lang="fr-FR" sz="2800" dirty="0"/>
              <a:t> si possible</a:t>
            </a:r>
            <a:r>
              <a:rPr lang="fr-FR" sz="2800" dirty="0" smtClean="0"/>
              <a:t>.</a:t>
            </a:r>
          </a:p>
          <a:p>
            <a:pPr algn="just">
              <a:lnSpc>
                <a:spcPct val="200000"/>
              </a:lnSpc>
            </a:pPr>
            <a:r>
              <a:rPr lang="fr-FR" sz="2800" dirty="0"/>
              <a:t>Si on utilise </a:t>
            </a:r>
            <a:r>
              <a:rPr lang="fr-FR" sz="2800" dirty="0" err="1"/>
              <a:t>localStorage</a:t>
            </a:r>
            <a:r>
              <a:rPr lang="fr-FR" sz="2800" dirty="0"/>
              <a:t>, mettre en place une politique de </a:t>
            </a:r>
            <a:r>
              <a:rPr lang="fr-FR" sz="2800" b="1" dirty="0"/>
              <a:t>Content Security Policy </a:t>
            </a:r>
            <a:r>
              <a:rPr lang="fr-FR" sz="2800" dirty="0"/>
              <a:t>(CSP) stricte pour limiter le XSS.</a:t>
            </a:r>
          </a:p>
        </p:txBody>
      </p:sp>
    </p:spTree>
    <p:extLst>
      <p:ext uri="{BB962C8B-B14F-4D97-AF65-F5344CB8AC3E}">
        <p14:creationId xmlns:p14="http://schemas.microsoft.com/office/powerpoint/2010/main" val="371672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/>
              <a:t>Intercepteur HTTP pour ajouter le </a:t>
            </a:r>
            <a:r>
              <a:rPr lang="fr-FR" sz="3600" dirty="0" err="1"/>
              <a:t>token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2800" dirty="0"/>
              <a:t>Côté </a:t>
            </a:r>
            <a:r>
              <a:rPr lang="fr-FR" sz="2800" b="1" dirty="0" err="1"/>
              <a:t>Angular</a:t>
            </a:r>
            <a:r>
              <a:rPr lang="fr-FR" sz="2800" dirty="0"/>
              <a:t> ou tout </a:t>
            </a:r>
            <a:r>
              <a:rPr lang="fr-FR" sz="2800" dirty="0" smtClean="0"/>
              <a:t>Framework </a:t>
            </a:r>
            <a:r>
              <a:rPr lang="fr-FR" sz="2800" dirty="0" err="1"/>
              <a:t>frontend</a:t>
            </a:r>
            <a:r>
              <a:rPr lang="fr-FR" sz="2800" dirty="0"/>
              <a:t>, un </a:t>
            </a:r>
            <a:r>
              <a:rPr lang="fr-FR" sz="2800" b="1" dirty="0"/>
              <a:t>intercepteur HTTP</a:t>
            </a:r>
            <a:r>
              <a:rPr lang="fr-FR" sz="2800" dirty="0"/>
              <a:t> permet d’ajouter automatiquement le JWT à chaque requête.</a:t>
            </a:r>
          </a:p>
        </p:txBody>
      </p:sp>
    </p:spTree>
    <p:extLst>
      <p:ext uri="{BB962C8B-B14F-4D97-AF65-F5344CB8AC3E}">
        <p14:creationId xmlns:p14="http://schemas.microsoft.com/office/powerpoint/2010/main" val="21339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7" y="154984"/>
            <a:ext cx="10058400" cy="62497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Exemple </a:t>
            </a:r>
            <a:r>
              <a:rPr lang="fr-FR" dirty="0" err="1"/>
              <a:t>Angular</a:t>
            </a:r>
            <a:r>
              <a:rPr lang="fr-FR" dirty="0"/>
              <a:t> (simplifié)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79300" y="5651662"/>
            <a:ext cx="10058400" cy="3159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Tu </a:t>
            </a:r>
            <a:r>
              <a:rPr lang="fr-FR" sz="2400" dirty="0"/>
              <a:t>n’as pas besoin d’ajouter manuellement le </a:t>
            </a:r>
            <a:r>
              <a:rPr lang="fr-FR" sz="2400" dirty="0" err="1"/>
              <a:t>token</a:t>
            </a:r>
            <a:r>
              <a:rPr lang="fr-FR" sz="2400" dirty="0"/>
              <a:t> à chaque requête.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0" y="883578"/>
            <a:ext cx="9503595" cy="4664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30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834025"/>
            <a:ext cx="10058400" cy="405079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800" b="1" dirty="0"/>
              <a:t>Authentification</a:t>
            </a:r>
            <a:r>
              <a:rPr lang="fr-FR" sz="2800" dirty="0"/>
              <a:t> = vérifier l’identité</a:t>
            </a:r>
            <a:r>
              <a:rPr lang="fr-F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b="1" dirty="0" smtClean="0"/>
              <a:t>JWT</a:t>
            </a:r>
            <a:r>
              <a:rPr lang="fr-FR" sz="2800" dirty="0" smtClean="0"/>
              <a:t> </a:t>
            </a:r>
            <a:r>
              <a:rPr lang="fr-FR" sz="2800" dirty="0"/>
              <a:t>= jeton signé (header + </a:t>
            </a:r>
            <a:r>
              <a:rPr lang="fr-FR" sz="2800" dirty="0" err="1"/>
              <a:t>payload</a:t>
            </a:r>
            <a:r>
              <a:rPr lang="fr-FR" sz="2800" dirty="0"/>
              <a:t> + signature</a:t>
            </a:r>
            <a:r>
              <a:rPr lang="fr-FR" sz="28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fr-FR" sz="2800" b="1" dirty="0" smtClean="0"/>
              <a:t>Stockage</a:t>
            </a:r>
            <a:r>
              <a:rPr lang="fr-FR" sz="2800" dirty="0" smtClean="0"/>
              <a:t> </a:t>
            </a:r>
            <a:r>
              <a:rPr lang="fr-FR" sz="2800" dirty="0"/>
              <a:t>: </a:t>
            </a:r>
            <a:r>
              <a:rPr lang="fr-FR" sz="2800" b="1" dirty="0" err="1"/>
              <a:t>HttpOnly</a:t>
            </a:r>
            <a:r>
              <a:rPr lang="fr-FR" sz="2800" dirty="0"/>
              <a:t> Cookie recommandé, sinon </a:t>
            </a:r>
            <a:r>
              <a:rPr lang="fr-FR" sz="2800" b="1" dirty="0" err="1"/>
              <a:t>localStorage</a:t>
            </a:r>
            <a:r>
              <a:rPr lang="fr-FR" sz="2800" dirty="0"/>
              <a:t> avec précautions</a:t>
            </a:r>
            <a:r>
              <a:rPr lang="fr-F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b="1" dirty="0" smtClean="0"/>
              <a:t>Intercepteur </a:t>
            </a:r>
            <a:r>
              <a:rPr lang="fr-FR" sz="2800" b="1" dirty="0"/>
              <a:t>HTTP </a:t>
            </a:r>
            <a:r>
              <a:rPr lang="fr-FR" sz="2800" dirty="0"/>
              <a:t>= ajoute automatiquement le </a:t>
            </a:r>
            <a:r>
              <a:rPr lang="fr-FR" sz="2800" b="1" dirty="0" err="1"/>
              <a:t>token</a:t>
            </a:r>
            <a:r>
              <a:rPr lang="fr-FR" sz="2800" dirty="0"/>
              <a:t> aux requêtes sécurisées.</a:t>
            </a:r>
          </a:p>
        </p:txBody>
      </p:sp>
    </p:spTree>
    <p:extLst>
      <p:ext uri="{BB962C8B-B14F-4D97-AF65-F5344CB8AC3E}">
        <p14:creationId xmlns:p14="http://schemas.microsoft.com/office/powerpoint/2010/main" val="139841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NgRx</a:t>
            </a:r>
            <a:r>
              <a:rPr lang="fr-FR" dirty="0"/>
              <a:t> et Authentification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/>
              <a:t>Actions : login, </a:t>
            </a:r>
            <a:r>
              <a:rPr lang="fr-FR" sz="2800" dirty="0" err="1"/>
              <a:t>logout</a:t>
            </a:r>
            <a:r>
              <a:rPr lang="fr-FR" sz="2800" dirty="0"/>
              <a:t>, </a:t>
            </a:r>
            <a:r>
              <a:rPr lang="fr-FR" sz="2800" dirty="0" err="1" smtClean="0"/>
              <a:t>refreshToken</a:t>
            </a:r>
            <a:endParaRPr lang="fr-FR" sz="2800" dirty="0" smtClean="0"/>
          </a:p>
          <a:p>
            <a:pPr algn="just">
              <a:lnSpc>
                <a:spcPct val="150000"/>
              </a:lnSpc>
            </a:pPr>
            <a:r>
              <a:rPr lang="fr-FR" sz="2800" dirty="0" err="1"/>
              <a:t>Reducer</a:t>
            </a:r>
            <a:r>
              <a:rPr lang="fr-FR" sz="2800" dirty="0"/>
              <a:t> : gestion du user et </a:t>
            </a:r>
            <a:r>
              <a:rPr lang="fr-FR" sz="2800" dirty="0" err="1"/>
              <a:t>token</a:t>
            </a:r>
            <a:r>
              <a:rPr lang="fr-FR" sz="2800" dirty="0"/>
              <a:t> dans le </a:t>
            </a:r>
            <a:r>
              <a:rPr lang="fr-FR" sz="2800" dirty="0" smtClean="0"/>
              <a:t>state</a:t>
            </a:r>
          </a:p>
          <a:p>
            <a:pPr algn="just">
              <a:lnSpc>
                <a:spcPct val="150000"/>
              </a:lnSpc>
            </a:pPr>
            <a:r>
              <a:rPr lang="fr-FR" sz="2800" dirty="0" err="1"/>
              <a:t>Guards</a:t>
            </a:r>
            <a:r>
              <a:rPr lang="fr-FR" sz="2800" dirty="0"/>
              <a:t> : sécuriser les routes (ex : /</a:t>
            </a:r>
            <a:r>
              <a:rPr lang="fr-FR" sz="2800" dirty="0" err="1"/>
              <a:t>dashboard</a:t>
            </a:r>
            <a:r>
              <a:rPr lang="fr-F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350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NgRx</a:t>
            </a:r>
            <a:r>
              <a:rPr lang="fr-FR" dirty="0"/>
              <a:t> et Authentification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2800" dirty="0"/>
              <a:t>L’objectif est de gérer </a:t>
            </a:r>
            <a:r>
              <a:rPr lang="fr-FR" sz="2800" b="1" dirty="0"/>
              <a:t>l’état d’authentification</a:t>
            </a:r>
            <a:r>
              <a:rPr lang="fr-FR" sz="2800" dirty="0"/>
              <a:t> (utilisateur connecté, </a:t>
            </a:r>
            <a:r>
              <a:rPr lang="fr-FR" sz="2800" dirty="0" err="1"/>
              <a:t>token</a:t>
            </a:r>
            <a:r>
              <a:rPr lang="fr-FR" sz="2800" dirty="0"/>
              <a:t>, etc.) avec </a:t>
            </a:r>
            <a:r>
              <a:rPr lang="fr-FR" sz="2800" b="1" dirty="0" err="1"/>
              <a:t>NgRx</a:t>
            </a:r>
            <a:r>
              <a:rPr lang="fr-FR" sz="2800" dirty="0"/>
              <a:t> pour centraliser la logique et sécuriser les routes.</a:t>
            </a:r>
          </a:p>
        </p:txBody>
      </p:sp>
    </p:spTree>
    <p:extLst>
      <p:ext uri="{BB962C8B-B14F-4D97-AF65-F5344CB8AC3E}">
        <p14:creationId xmlns:p14="http://schemas.microsoft.com/office/powerpoint/2010/main" val="268605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Actions : login, </a:t>
            </a:r>
            <a:r>
              <a:rPr lang="fr-FR" sz="4000" dirty="0" err="1"/>
              <a:t>logout</a:t>
            </a:r>
            <a:r>
              <a:rPr lang="fr-FR" sz="4000" dirty="0"/>
              <a:t>, </a:t>
            </a:r>
            <a:r>
              <a:rPr lang="fr-FR" sz="4000" dirty="0" err="1"/>
              <a:t>refreshToken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3200" dirty="0"/>
              <a:t>En </a:t>
            </a:r>
            <a:r>
              <a:rPr lang="fr-FR" sz="3200" b="1" dirty="0" err="1"/>
              <a:t>NgRx</a:t>
            </a:r>
            <a:r>
              <a:rPr lang="fr-FR" sz="3200" dirty="0"/>
              <a:t>, </a:t>
            </a:r>
            <a:r>
              <a:rPr lang="fr-FR" sz="3200" b="1" dirty="0"/>
              <a:t>les actions</a:t>
            </a:r>
            <a:r>
              <a:rPr lang="fr-FR" sz="3200" dirty="0"/>
              <a:t> représentent des événements déclenchés par l’utilisateur ou le système.</a:t>
            </a:r>
          </a:p>
        </p:txBody>
      </p:sp>
    </p:spTree>
    <p:extLst>
      <p:ext uri="{BB962C8B-B14F-4D97-AF65-F5344CB8AC3E}">
        <p14:creationId xmlns:p14="http://schemas.microsoft.com/office/powerpoint/2010/main" val="180395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197250"/>
            <a:ext cx="10058400" cy="69102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Exemples d’actions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74" y="992778"/>
            <a:ext cx="9341249" cy="5512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9756648" y="2092124"/>
            <a:ext cx="2435352" cy="2949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Ces actions seront interceptées par les </a:t>
            </a:r>
            <a:r>
              <a:rPr lang="fr-FR" dirty="0" err="1"/>
              <a:t>Effects</a:t>
            </a:r>
            <a:r>
              <a:rPr lang="fr-FR" dirty="0"/>
              <a:t> pour appeler l’API (/login, /</a:t>
            </a:r>
            <a:r>
              <a:rPr lang="fr-FR" dirty="0" err="1"/>
              <a:t>refresh</a:t>
            </a:r>
            <a:r>
              <a:rPr lang="fr-FR" dirty="0"/>
              <a:t>) et mettre à jour le state via le </a:t>
            </a:r>
            <a:r>
              <a:rPr lang="fr-FR" dirty="0" err="1"/>
              <a:t>reducer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19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171124"/>
            <a:ext cx="10058400" cy="756339"/>
          </a:xfrm>
        </p:spPr>
        <p:txBody>
          <a:bodyPr>
            <a:normAutofit/>
          </a:bodyPr>
          <a:lstStyle/>
          <a:p>
            <a:pPr algn="ctr"/>
            <a:r>
              <a:rPr lang="fr-FR" sz="3200" dirty="0" err="1"/>
              <a:t>Reducer</a:t>
            </a:r>
            <a:r>
              <a:rPr lang="fr-FR" sz="3200" dirty="0"/>
              <a:t> : gestion du user et </a:t>
            </a:r>
            <a:r>
              <a:rPr lang="fr-FR" sz="3200" dirty="0" err="1"/>
              <a:t>token</a:t>
            </a:r>
            <a:r>
              <a:rPr lang="fr-FR" sz="3200" dirty="0"/>
              <a:t> dans le state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063317"/>
            <a:ext cx="10058400" cy="4050792"/>
          </a:xfrm>
        </p:spPr>
        <p:txBody>
          <a:bodyPr>
            <a:normAutofit/>
          </a:bodyPr>
          <a:lstStyle/>
          <a:p>
            <a:r>
              <a:rPr lang="fr-FR" sz="2400" dirty="0"/>
              <a:t>Le </a:t>
            </a:r>
            <a:r>
              <a:rPr lang="fr-FR" sz="2400" b="1" dirty="0" err="1"/>
              <a:t>reducer</a:t>
            </a:r>
            <a:r>
              <a:rPr lang="fr-FR" sz="2400" dirty="0"/>
              <a:t> détermine comment l’état évolue en fonction des actions.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66" y="1680426"/>
            <a:ext cx="8503920" cy="3792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30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7345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Reducer</a:t>
            </a:r>
            <a:r>
              <a:rPr lang="fr-FR" dirty="0" smtClean="0"/>
              <a:t> suite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95805" y="2233748"/>
            <a:ext cx="2978332" cy="197249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Ce </a:t>
            </a:r>
            <a:r>
              <a:rPr lang="fr-FR" dirty="0" err="1"/>
              <a:t>reducer</a:t>
            </a:r>
            <a:r>
              <a:rPr lang="fr-FR" dirty="0"/>
              <a:t> conserve </a:t>
            </a:r>
            <a:r>
              <a:rPr lang="fr-FR" b="1" dirty="0"/>
              <a:t>l’utilisateur et son </a:t>
            </a:r>
            <a:r>
              <a:rPr lang="fr-FR" b="1" dirty="0" err="1"/>
              <a:t>token</a:t>
            </a:r>
            <a:r>
              <a:rPr lang="fr-FR" b="1" dirty="0"/>
              <a:t> dans le store global </a:t>
            </a:r>
            <a:r>
              <a:rPr lang="fr-FR" b="1" dirty="0" err="1"/>
              <a:t>NgRx</a:t>
            </a:r>
            <a:r>
              <a:rPr lang="fr-FR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dirty="0"/>
              <a:t>Lors du </a:t>
            </a:r>
            <a:r>
              <a:rPr lang="fr-FR" dirty="0" err="1"/>
              <a:t>logout</a:t>
            </a:r>
            <a:r>
              <a:rPr lang="fr-FR" dirty="0"/>
              <a:t>, on réinitialise tout.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265965"/>
            <a:ext cx="8124036" cy="5188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54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Concepts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800" b="1" dirty="0"/>
              <a:t>Intégration API</a:t>
            </a:r>
            <a:r>
              <a:rPr lang="fr-FR" sz="2800" dirty="0"/>
              <a:t> → connecter notre état aux données dynamiques</a:t>
            </a:r>
            <a:r>
              <a:rPr lang="fr-F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b="1" dirty="0"/>
              <a:t>Authentification</a:t>
            </a:r>
            <a:r>
              <a:rPr lang="fr-FR" sz="2800" dirty="0"/>
              <a:t> → protéger les routes et les ressources</a:t>
            </a:r>
            <a:r>
              <a:rPr lang="fr-F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b="1" dirty="0"/>
              <a:t>SEO</a:t>
            </a:r>
            <a:r>
              <a:rPr lang="fr-FR" sz="2800" dirty="0"/>
              <a:t> → rendre l’application plus visible et </a:t>
            </a:r>
            <a:r>
              <a:rPr lang="fr-FR" sz="2800" dirty="0" err="1"/>
              <a:t>indexable</a:t>
            </a:r>
            <a:r>
              <a:rPr lang="fr-F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b="1" dirty="0"/>
              <a:t>Déploiement</a:t>
            </a:r>
            <a:r>
              <a:rPr lang="fr-FR" sz="2800" dirty="0"/>
              <a:t> → garantir une mise en production fiable et performante.</a:t>
            </a:r>
          </a:p>
        </p:txBody>
      </p:sp>
    </p:spTree>
    <p:extLst>
      <p:ext uri="{BB962C8B-B14F-4D97-AF65-F5344CB8AC3E}">
        <p14:creationId xmlns:p14="http://schemas.microsoft.com/office/powerpoint/2010/main" val="341846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 err="1"/>
              <a:t>Guards</a:t>
            </a:r>
            <a:r>
              <a:rPr lang="fr-FR" sz="3200" dirty="0"/>
              <a:t> : sécuriser les routes (/</a:t>
            </a:r>
            <a:r>
              <a:rPr lang="fr-FR" sz="3200" dirty="0" err="1"/>
              <a:t>dashboard</a:t>
            </a:r>
            <a:r>
              <a:rPr lang="fr-FR" sz="3200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3200" dirty="0"/>
              <a:t>es </a:t>
            </a:r>
            <a:r>
              <a:rPr lang="fr-FR" sz="3200" b="1" dirty="0" err="1"/>
              <a:t>guards</a:t>
            </a:r>
            <a:r>
              <a:rPr lang="fr-FR" sz="3200" b="1" dirty="0"/>
              <a:t> </a:t>
            </a:r>
            <a:r>
              <a:rPr lang="fr-FR" sz="3200" b="1" dirty="0" err="1"/>
              <a:t>Angular</a:t>
            </a:r>
            <a:r>
              <a:rPr lang="fr-FR" sz="3200" dirty="0"/>
              <a:t> permettent de contrôler l’accès à certaines routes en fonction du state d’authentification (</a:t>
            </a:r>
            <a:r>
              <a:rPr lang="fr-FR" sz="3200" b="1" dirty="0" err="1"/>
              <a:t>NgRx</a:t>
            </a:r>
            <a:r>
              <a:rPr lang="fr-FR" sz="3200" dirty="0"/>
              <a:t> dans notre cas).</a:t>
            </a:r>
          </a:p>
        </p:txBody>
      </p:sp>
    </p:spTree>
    <p:extLst>
      <p:ext uri="{BB962C8B-B14F-4D97-AF65-F5344CB8AC3E}">
        <p14:creationId xmlns:p14="http://schemas.microsoft.com/office/powerpoint/2010/main" val="232256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262564"/>
            <a:ext cx="10058400" cy="62571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Exemple : </a:t>
            </a:r>
            <a:r>
              <a:rPr lang="fr-FR" dirty="0" err="1"/>
              <a:t>AuthGuard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058091"/>
            <a:ext cx="9615569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14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288689"/>
            <a:ext cx="10058400" cy="69102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Exemple de </a:t>
            </a:r>
            <a:r>
              <a:rPr lang="fr-FR" dirty="0" err="1"/>
              <a:t>routing</a:t>
            </a:r>
            <a:r>
              <a:rPr lang="fr-FR" dirty="0"/>
              <a:t> avec </a:t>
            </a:r>
            <a:r>
              <a:rPr lang="fr-FR" dirty="0" err="1"/>
              <a:t>guard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5107576"/>
            <a:ext cx="10058400" cy="64661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/>
              <a:t>Si le </a:t>
            </a:r>
            <a:r>
              <a:rPr lang="fr-FR" sz="2800" b="1" dirty="0" err="1"/>
              <a:t>token</a:t>
            </a:r>
            <a:r>
              <a:rPr lang="fr-FR" sz="2800" dirty="0"/>
              <a:t> n’existe pas dans le store, l’utilisateur est redirigé vers /login.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156655"/>
            <a:ext cx="10058400" cy="3428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32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2400" b="1" dirty="0"/>
              <a:t>Actions</a:t>
            </a:r>
            <a:r>
              <a:rPr lang="fr-FR" sz="2400" dirty="0"/>
              <a:t> → login/</a:t>
            </a:r>
            <a:r>
              <a:rPr lang="fr-FR" sz="2400" dirty="0" err="1"/>
              <a:t>logout</a:t>
            </a:r>
            <a:r>
              <a:rPr lang="fr-FR" sz="2400" dirty="0"/>
              <a:t>/</a:t>
            </a:r>
            <a:r>
              <a:rPr lang="fr-FR" sz="2400" dirty="0" err="1"/>
              <a:t>refreshToken</a:t>
            </a:r>
            <a:r>
              <a:rPr lang="fr-FR" sz="2400" dirty="0"/>
              <a:t> (déclenchent des changements</a:t>
            </a:r>
            <a:r>
              <a:rPr lang="fr-FR" sz="2400" dirty="0" smtClean="0"/>
              <a:t>).</a:t>
            </a:r>
          </a:p>
          <a:p>
            <a:pPr algn="just">
              <a:lnSpc>
                <a:spcPct val="200000"/>
              </a:lnSpc>
            </a:pPr>
            <a:r>
              <a:rPr lang="fr-FR" sz="2400" b="1" dirty="0" err="1" smtClean="0"/>
              <a:t>Reducer</a:t>
            </a:r>
            <a:r>
              <a:rPr lang="fr-FR" sz="2400" dirty="0" smtClean="0"/>
              <a:t> </a:t>
            </a:r>
            <a:r>
              <a:rPr lang="fr-FR" sz="2400" dirty="0"/>
              <a:t>→ conserve l’état user + </a:t>
            </a:r>
            <a:r>
              <a:rPr lang="fr-FR" sz="2400" dirty="0" err="1"/>
              <a:t>token</a:t>
            </a:r>
            <a:r>
              <a:rPr lang="fr-FR" sz="2400" dirty="0" smtClean="0"/>
              <a:t>.</a:t>
            </a:r>
          </a:p>
          <a:p>
            <a:pPr algn="just">
              <a:lnSpc>
                <a:spcPct val="200000"/>
              </a:lnSpc>
            </a:pPr>
            <a:r>
              <a:rPr lang="fr-FR" sz="2400" b="1" dirty="0" err="1" smtClean="0"/>
              <a:t>Guard</a:t>
            </a:r>
            <a:r>
              <a:rPr lang="fr-FR" sz="2400" dirty="0" smtClean="0"/>
              <a:t> </a:t>
            </a:r>
            <a:r>
              <a:rPr lang="fr-FR" sz="2400" dirty="0"/>
              <a:t>→ protège les routes sensibles en vérifiant le store.</a:t>
            </a:r>
          </a:p>
        </p:txBody>
      </p:sp>
    </p:spTree>
    <p:extLst>
      <p:ext uri="{BB962C8B-B14F-4D97-AF65-F5344CB8AC3E}">
        <p14:creationId xmlns:p14="http://schemas.microsoft.com/office/powerpoint/2010/main" val="4914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Bonnes Pratiques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3600" dirty="0"/>
              <a:t>Ne pas stocker les infos sensibles dans le </a:t>
            </a:r>
            <a:r>
              <a:rPr lang="fr-FR" sz="3600" dirty="0" smtClean="0"/>
              <a:t>store</a:t>
            </a:r>
          </a:p>
          <a:p>
            <a:pPr algn="just">
              <a:lnSpc>
                <a:spcPct val="200000"/>
              </a:lnSpc>
            </a:pPr>
            <a:r>
              <a:rPr lang="fr-FR" sz="3600" dirty="0"/>
              <a:t>Rafraîchissement silencieux du </a:t>
            </a:r>
            <a:r>
              <a:rPr lang="fr-FR" sz="3600" dirty="0" err="1"/>
              <a:t>token</a:t>
            </a:r>
            <a:r>
              <a:rPr lang="fr-FR" sz="3600" dirty="0"/>
              <a:t> (</a:t>
            </a:r>
            <a:r>
              <a:rPr lang="fr-FR" sz="3600" dirty="0" err="1"/>
              <a:t>refresh</a:t>
            </a:r>
            <a:r>
              <a:rPr lang="fr-FR" sz="3600" dirty="0" smtClean="0"/>
              <a:t>)</a:t>
            </a:r>
          </a:p>
          <a:p>
            <a:pPr algn="just">
              <a:lnSpc>
                <a:spcPct val="200000"/>
              </a:lnSpc>
            </a:pPr>
            <a:r>
              <a:rPr lang="fr-FR" sz="3600" dirty="0"/>
              <a:t>Déconnexion automatique sur expiration</a:t>
            </a:r>
          </a:p>
        </p:txBody>
      </p:sp>
    </p:spTree>
    <p:extLst>
      <p:ext uri="{BB962C8B-B14F-4D97-AF65-F5344CB8AC3E}">
        <p14:creationId xmlns:p14="http://schemas.microsoft.com/office/powerpoint/2010/main" val="41548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Optimisation pour le SEO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3200" dirty="0"/>
              <a:t>Problème du SEO avec </a:t>
            </a:r>
            <a:r>
              <a:rPr lang="fr-FR" sz="3200" dirty="0" smtClean="0"/>
              <a:t>SPA</a:t>
            </a:r>
          </a:p>
          <a:p>
            <a:pPr lvl="1" algn="just">
              <a:lnSpc>
                <a:spcPct val="200000"/>
              </a:lnSpc>
            </a:pPr>
            <a:r>
              <a:rPr lang="fr-FR" sz="2800" dirty="0"/>
              <a:t>Les </a:t>
            </a:r>
            <a:r>
              <a:rPr lang="fr-FR" sz="2800" b="1" dirty="0" err="1"/>
              <a:t>crawlers</a:t>
            </a:r>
            <a:r>
              <a:rPr lang="fr-FR" sz="2800" dirty="0"/>
              <a:t> indexent mal les applications JS </a:t>
            </a:r>
            <a:r>
              <a:rPr lang="fr-FR" sz="2800" dirty="0" smtClean="0"/>
              <a:t>seules</a:t>
            </a:r>
          </a:p>
          <a:p>
            <a:pPr lvl="1" algn="just">
              <a:lnSpc>
                <a:spcPct val="200000"/>
              </a:lnSpc>
            </a:pPr>
            <a:r>
              <a:rPr lang="fr-FR" sz="2800" dirty="0"/>
              <a:t>Besoin de </a:t>
            </a:r>
            <a:r>
              <a:rPr lang="fr-FR" sz="2800" b="1" dirty="0"/>
              <a:t>rendu côté serveur (SSR)</a:t>
            </a:r>
            <a:r>
              <a:rPr lang="fr-FR" sz="2800" dirty="0"/>
              <a:t> ou </a:t>
            </a:r>
            <a:r>
              <a:rPr lang="fr-FR" sz="2800" b="1" dirty="0"/>
              <a:t>pré-rendu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159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158061"/>
            <a:ext cx="10058400" cy="65183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Problème du SEO avec les SPA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3277" y="809898"/>
            <a:ext cx="10058400" cy="474834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Une </a:t>
            </a:r>
            <a:r>
              <a:rPr lang="fr-FR" sz="2400" b="1" dirty="0"/>
              <a:t>SPA (Single Page Application)</a:t>
            </a:r>
            <a:r>
              <a:rPr lang="fr-FR" sz="2400" dirty="0"/>
              <a:t> comme </a:t>
            </a:r>
            <a:r>
              <a:rPr lang="fr-FR" sz="2400" dirty="0" err="1"/>
              <a:t>Angular</a:t>
            </a:r>
            <a:r>
              <a:rPr lang="fr-FR" sz="2400" dirty="0"/>
              <a:t>, </a:t>
            </a:r>
            <a:r>
              <a:rPr lang="fr-FR" sz="2400" dirty="0" err="1"/>
              <a:t>React</a:t>
            </a:r>
            <a:r>
              <a:rPr lang="fr-FR" sz="2400" dirty="0"/>
              <a:t> ou Vue charge </a:t>
            </a:r>
            <a:r>
              <a:rPr lang="fr-FR" sz="2400" b="1" dirty="0"/>
              <a:t>une seule page HTML vide</a:t>
            </a:r>
            <a:r>
              <a:rPr lang="fr-FR" sz="2400" dirty="0"/>
              <a:t> au départ, puis construit le contenu avec </a:t>
            </a:r>
            <a:r>
              <a:rPr lang="fr-FR" sz="2400" b="1" dirty="0"/>
              <a:t>JavaScript</a:t>
            </a:r>
            <a:r>
              <a:rPr lang="fr-FR" sz="2400" dirty="0"/>
              <a:t> (DOM virtuel, </a:t>
            </a:r>
            <a:r>
              <a:rPr lang="fr-FR" sz="2400" dirty="0" err="1"/>
              <a:t>routing</a:t>
            </a:r>
            <a:r>
              <a:rPr lang="fr-FR" sz="2400" dirty="0"/>
              <a:t> côté client, etc</a:t>
            </a:r>
            <a:r>
              <a:rPr lang="fr-FR" sz="2400" dirty="0" smtClean="0"/>
              <a:t>.).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Les </a:t>
            </a:r>
            <a:r>
              <a:rPr lang="fr-FR" sz="2400" b="1" dirty="0"/>
              <a:t>moteurs de recherche</a:t>
            </a:r>
            <a:r>
              <a:rPr lang="fr-FR" sz="2400" dirty="0"/>
              <a:t> (Google, Bing, etc.) envoient des </a:t>
            </a:r>
            <a:r>
              <a:rPr lang="fr-FR" sz="2400" b="1" dirty="0" err="1"/>
              <a:t>crawlers</a:t>
            </a:r>
            <a:r>
              <a:rPr lang="fr-FR" sz="2400" b="1" dirty="0"/>
              <a:t> (robots d’indexation)</a:t>
            </a:r>
            <a:r>
              <a:rPr lang="fr-FR" sz="2400" dirty="0"/>
              <a:t> pour analyser la structure d’un site</a:t>
            </a:r>
            <a:r>
              <a:rPr lang="fr-FR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400" b="1" dirty="0">
                <a:solidFill>
                  <a:srgbClr val="FF0000"/>
                </a:solidFill>
              </a:rPr>
              <a:t>Problème</a:t>
            </a:r>
            <a:r>
              <a:rPr lang="fr-FR" sz="2400" dirty="0"/>
              <a:t> </a:t>
            </a:r>
            <a:r>
              <a:rPr lang="fr-FR" sz="2400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Beaucoup de </a:t>
            </a:r>
            <a:r>
              <a:rPr lang="fr-FR" sz="2000" dirty="0" err="1"/>
              <a:t>crawlers</a:t>
            </a:r>
            <a:r>
              <a:rPr lang="fr-FR" sz="2000" dirty="0"/>
              <a:t> </a:t>
            </a:r>
            <a:r>
              <a:rPr lang="fr-FR" sz="2000" b="1" dirty="0"/>
              <a:t>ne chargent pas ou mal le JavaScript</a:t>
            </a:r>
            <a:r>
              <a:rPr lang="fr-FR" sz="20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Résultat → ils voient seulement une page vide avec &lt;</a:t>
            </a:r>
            <a:r>
              <a:rPr lang="fr-FR" sz="2000" dirty="0" err="1"/>
              <a:t>app-root</a:t>
            </a:r>
            <a:r>
              <a:rPr lang="fr-FR" sz="2000" dirty="0"/>
              <a:t>&gt;&lt;/</a:t>
            </a:r>
            <a:r>
              <a:rPr lang="fr-FR" sz="2000" dirty="0" err="1"/>
              <a:t>app-root</a:t>
            </a:r>
            <a:r>
              <a:rPr lang="fr-FR" sz="2000" dirty="0"/>
              <a:t>&gt; sans contenu</a:t>
            </a:r>
            <a:r>
              <a:rPr lang="fr-FR" sz="20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Donc mauvaise indexation SEO (le site n’apparaît pas ou mal dans les résultats de recherche).</a:t>
            </a:r>
          </a:p>
        </p:txBody>
      </p:sp>
    </p:spTree>
    <p:extLst>
      <p:ext uri="{BB962C8B-B14F-4D97-AF65-F5344CB8AC3E}">
        <p14:creationId xmlns:p14="http://schemas.microsoft.com/office/powerpoint/2010/main" val="285217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3200" dirty="0"/>
              <a:t>une SPA avec une page produit e-commerce → si le crawler ne voit pas les descriptions et titres, la page ne sera pas référencée.</a:t>
            </a:r>
          </a:p>
        </p:txBody>
      </p:sp>
    </p:spTree>
    <p:extLst>
      <p:ext uri="{BB962C8B-B14F-4D97-AF65-F5344CB8AC3E}">
        <p14:creationId xmlns:p14="http://schemas.microsoft.com/office/powerpoint/2010/main" val="34340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8408" y="158061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Les </a:t>
            </a:r>
            <a:r>
              <a:rPr lang="fr-FR" sz="4000" dirty="0" err="1"/>
              <a:t>crawlers</a:t>
            </a:r>
            <a:r>
              <a:rPr lang="fr-FR" sz="4000" dirty="0"/>
              <a:t> indexent mal </a:t>
            </a:r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les </a:t>
            </a:r>
            <a:r>
              <a:rPr lang="fr-FR" sz="4000" dirty="0"/>
              <a:t>applications JS seules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3276" y="2002537"/>
            <a:ext cx="10058400" cy="405079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Google a </a:t>
            </a:r>
            <a:r>
              <a:rPr lang="fr-FR" sz="2400" b="1" dirty="0"/>
              <a:t>progrès</a:t>
            </a:r>
            <a:r>
              <a:rPr lang="fr-FR" sz="2400" dirty="0"/>
              <a:t> et peut exécuter du JS (via son moteur </a:t>
            </a:r>
            <a:r>
              <a:rPr lang="fr-FR" sz="2400" b="1" dirty="0" err="1"/>
              <a:t>Rendertron</a:t>
            </a:r>
            <a:r>
              <a:rPr lang="fr-FR" sz="2400" dirty="0"/>
              <a:t> basé sur </a:t>
            </a:r>
            <a:r>
              <a:rPr lang="fr-FR" sz="2400" dirty="0" err="1"/>
              <a:t>Chromium</a:t>
            </a:r>
            <a:r>
              <a:rPr lang="fr-FR" sz="24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MAIS </a:t>
            </a:r>
            <a:r>
              <a:rPr lang="fr-FR" sz="2400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Cela consomme beaucoup de ressources</a:t>
            </a:r>
            <a:r>
              <a:rPr lang="fr-FR" sz="20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 smtClean="0"/>
              <a:t>Pas </a:t>
            </a:r>
            <a:r>
              <a:rPr lang="fr-FR" sz="2000" dirty="0"/>
              <a:t>toujours fiable</a:t>
            </a:r>
            <a:r>
              <a:rPr lang="fr-FR" sz="20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 smtClean="0"/>
              <a:t>Les </a:t>
            </a:r>
            <a:r>
              <a:rPr lang="fr-FR" sz="2000" dirty="0"/>
              <a:t>autres moteurs (Bing, Yahoo, moteurs spécialisés) sont souvent encore limités</a:t>
            </a:r>
            <a:r>
              <a:rPr lang="fr-FR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Donc compter uniquement sur "Google exécute du JS" = </a:t>
            </a:r>
            <a:r>
              <a:rPr lang="fr-FR" sz="2400" b="1" dirty="0"/>
              <a:t>risque SEO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43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Besoin de rendu côté serveur (SSR) ou pré-rendu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2800" dirty="0"/>
              <a:t>Pour améliorer le SEO, deux approches principales existent </a:t>
            </a:r>
            <a:r>
              <a:rPr lang="fr-FR" sz="2800" dirty="0" smtClean="0"/>
              <a:t>:</a:t>
            </a:r>
          </a:p>
          <a:p>
            <a:pPr lvl="1" algn="just">
              <a:lnSpc>
                <a:spcPct val="200000"/>
              </a:lnSpc>
            </a:pPr>
            <a:r>
              <a:rPr lang="fr-FR" sz="2400" dirty="0"/>
              <a:t>SSR (</a:t>
            </a:r>
            <a:r>
              <a:rPr lang="fr-FR" sz="2400" b="1" dirty="0"/>
              <a:t>Server-</a:t>
            </a:r>
            <a:r>
              <a:rPr lang="fr-FR" sz="2400" b="1" dirty="0" err="1"/>
              <a:t>Side</a:t>
            </a:r>
            <a:r>
              <a:rPr lang="fr-FR" sz="2400" b="1" dirty="0"/>
              <a:t> </a:t>
            </a:r>
            <a:r>
              <a:rPr lang="fr-FR" sz="2400" b="1" dirty="0" err="1"/>
              <a:t>Rendering</a:t>
            </a:r>
            <a:r>
              <a:rPr lang="fr-FR" sz="2400" dirty="0" smtClean="0"/>
              <a:t>)</a:t>
            </a:r>
          </a:p>
          <a:p>
            <a:pPr lvl="1" algn="just">
              <a:lnSpc>
                <a:spcPct val="200000"/>
              </a:lnSpc>
            </a:pPr>
            <a:r>
              <a:rPr lang="fr-FR" sz="2400" dirty="0"/>
              <a:t>Pré-rendu (</a:t>
            </a:r>
            <a:r>
              <a:rPr lang="fr-FR" sz="2400" b="1" dirty="0" err="1"/>
              <a:t>Prerendering</a:t>
            </a:r>
            <a:r>
              <a:rPr lang="fr-F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42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400" dirty="0"/>
              <a:t>Intégration avec des API externes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/>
              <a:t>Pourquoi intégrer des APIs </a:t>
            </a:r>
            <a:r>
              <a:rPr lang="fr-FR" sz="3200" dirty="0" smtClean="0"/>
              <a:t>?</a:t>
            </a:r>
          </a:p>
          <a:p>
            <a:pPr lvl="1" algn="just">
              <a:lnSpc>
                <a:spcPct val="150000"/>
              </a:lnSpc>
            </a:pPr>
            <a:r>
              <a:rPr lang="fr-FR" sz="2800" dirty="0"/>
              <a:t>Les données réelles viennent d’un </a:t>
            </a:r>
            <a:r>
              <a:rPr lang="fr-FR" sz="2800" dirty="0" err="1" smtClean="0"/>
              <a:t>backend</a:t>
            </a:r>
            <a:endParaRPr lang="fr-FR" sz="2800" dirty="0" smtClean="0"/>
          </a:p>
          <a:p>
            <a:pPr lvl="1" algn="just">
              <a:lnSpc>
                <a:spcPct val="150000"/>
              </a:lnSpc>
            </a:pPr>
            <a:r>
              <a:rPr lang="fr-FR" sz="2800" dirty="0" smtClean="0"/>
              <a:t>Synchroniser </a:t>
            </a:r>
            <a:r>
              <a:rPr lang="fr-FR" sz="2800" dirty="0"/>
              <a:t>l’état local avec des données </a:t>
            </a:r>
            <a:r>
              <a:rPr lang="fr-FR" sz="2800" dirty="0" smtClean="0"/>
              <a:t>distantes</a:t>
            </a:r>
          </a:p>
          <a:p>
            <a:pPr lvl="1" algn="just">
              <a:lnSpc>
                <a:spcPct val="150000"/>
              </a:lnSpc>
            </a:pPr>
            <a:r>
              <a:rPr lang="fr-FR" sz="2800" dirty="0" smtClean="0"/>
              <a:t>Scénarios </a:t>
            </a:r>
            <a:r>
              <a:rPr lang="fr-FR" sz="2800" dirty="0"/>
              <a:t>: produits, utilisateurs, commandes…</a:t>
            </a:r>
          </a:p>
        </p:txBody>
      </p:sp>
    </p:spTree>
    <p:extLst>
      <p:ext uri="{BB962C8B-B14F-4D97-AF65-F5344CB8AC3E}">
        <p14:creationId xmlns:p14="http://schemas.microsoft.com/office/powerpoint/2010/main" val="167158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60842"/>
          </a:xfrm>
        </p:spPr>
        <p:txBody>
          <a:bodyPr/>
          <a:lstStyle/>
          <a:p>
            <a:pPr algn="ctr"/>
            <a:r>
              <a:rPr lang="fr-FR" dirty="0"/>
              <a:t>SSR (Server-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Rendering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645920"/>
            <a:ext cx="10058400" cy="45262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Le serveur génère la page HTML complète (avec les données dynamiques déjà intégrées</a:t>
            </a:r>
            <a:r>
              <a:rPr lang="fr-FR" sz="24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fr-FR" sz="2400" dirty="0" smtClean="0"/>
              <a:t>Le </a:t>
            </a:r>
            <a:r>
              <a:rPr lang="fr-FR" sz="2400" dirty="0"/>
              <a:t>navigateur (et le crawler) reçoit directement une page lisible</a:t>
            </a:r>
            <a:r>
              <a:rPr lang="fr-FR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400" dirty="0" smtClean="0"/>
              <a:t>L’application </a:t>
            </a:r>
            <a:r>
              <a:rPr lang="fr-FR" sz="2400" dirty="0"/>
              <a:t>reste interactive car </a:t>
            </a:r>
            <a:r>
              <a:rPr lang="fr-FR" sz="2400" dirty="0" err="1"/>
              <a:t>Angular</a:t>
            </a:r>
            <a:r>
              <a:rPr lang="fr-FR" sz="2400" dirty="0"/>
              <a:t>/</a:t>
            </a:r>
            <a:r>
              <a:rPr lang="fr-FR" sz="2400" dirty="0" err="1"/>
              <a:t>React</a:t>
            </a:r>
            <a:r>
              <a:rPr lang="fr-FR" sz="2400" dirty="0"/>
              <a:t> "reprend" ensuite côté client (</a:t>
            </a:r>
            <a:r>
              <a:rPr lang="fr-FR" sz="2400" dirty="0" err="1"/>
              <a:t>hydration</a:t>
            </a:r>
            <a:r>
              <a:rPr lang="fr-FR" sz="24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fr-FR" sz="2400" dirty="0" smtClean="0"/>
              <a:t>Exemple </a:t>
            </a:r>
            <a:r>
              <a:rPr lang="fr-FR" sz="2400" dirty="0"/>
              <a:t>avec </a:t>
            </a:r>
            <a:r>
              <a:rPr lang="fr-FR" sz="2400" dirty="0" err="1"/>
              <a:t>Angular</a:t>
            </a:r>
            <a:r>
              <a:rPr lang="fr-FR" sz="2400" dirty="0"/>
              <a:t> → </a:t>
            </a:r>
            <a:r>
              <a:rPr lang="fr-FR" sz="2400" dirty="0" err="1"/>
              <a:t>Angular</a:t>
            </a:r>
            <a:r>
              <a:rPr lang="fr-FR" sz="2400" dirty="0"/>
              <a:t> Universal.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3526" y="5597434"/>
            <a:ext cx="5360920" cy="574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2465"/>
          </a:xfrm>
        </p:spPr>
        <p:txBody>
          <a:bodyPr/>
          <a:lstStyle/>
          <a:p>
            <a:pPr algn="ctr"/>
            <a:r>
              <a:rPr lang="fr-FR" dirty="0" smtClean="0"/>
              <a:t>SSR Avantages &amp; inconvénients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593669"/>
            <a:ext cx="10058400" cy="457853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800" b="1" dirty="0">
                <a:solidFill>
                  <a:srgbClr val="00B050"/>
                </a:solidFill>
              </a:rPr>
              <a:t>Avantages</a:t>
            </a:r>
            <a:r>
              <a:rPr lang="fr-FR" sz="2800" dirty="0"/>
              <a:t> </a:t>
            </a:r>
            <a:r>
              <a:rPr lang="fr-FR" sz="2800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fr-FR" sz="2400" dirty="0"/>
              <a:t>SEO </a:t>
            </a:r>
            <a:r>
              <a:rPr lang="fr-FR" sz="2400" dirty="0" err="1"/>
              <a:t>friendly</a:t>
            </a:r>
            <a:r>
              <a:rPr lang="fr-FR" sz="2400" dirty="0"/>
              <a:t> (HTML déjà prêt</a:t>
            </a:r>
            <a:r>
              <a:rPr lang="fr-FR" sz="2400" dirty="0" smtClean="0"/>
              <a:t>).</a:t>
            </a:r>
          </a:p>
          <a:p>
            <a:pPr lvl="1" algn="just">
              <a:lnSpc>
                <a:spcPct val="150000"/>
              </a:lnSpc>
            </a:pPr>
            <a:r>
              <a:rPr lang="fr-FR" sz="2400" dirty="0"/>
              <a:t>Meilleure performance perçue (First </a:t>
            </a:r>
            <a:r>
              <a:rPr lang="fr-FR" sz="2400" dirty="0" err="1"/>
              <a:t>Contentful</a:t>
            </a:r>
            <a:r>
              <a:rPr lang="fr-FR" sz="2400" dirty="0"/>
              <a:t> Paint plus rapide</a:t>
            </a:r>
            <a:r>
              <a:rPr lang="fr-FR" sz="24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fr-FR" sz="2800" b="1" dirty="0">
                <a:solidFill>
                  <a:srgbClr val="FF0000"/>
                </a:solidFill>
              </a:rPr>
              <a:t>Inconvénients</a:t>
            </a:r>
            <a:r>
              <a:rPr lang="fr-FR" sz="2800" dirty="0"/>
              <a:t> </a:t>
            </a:r>
            <a:r>
              <a:rPr lang="fr-FR" sz="2800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fr-FR" sz="2400" dirty="0"/>
              <a:t>Complexité de déploiement (besoin d’un serveur Node.js</a:t>
            </a:r>
            <a:r>
              <a:rPr lang="fr-FR" sz="2400" dirty="0" smtClean="0"/>
              <a:t>).</a:t>
            </a:r>
          </a:p>
          <a:p>
            <a:pPr lvl="1" algn="just">
              <a:lnSpc>
                <a:spcPct val="150000"/>
              </a:lnSpc>
            </a:pPr>
            <a:r>
              <a:rPr lang="fr-FR" sz="2400" dirty="0" smtClean="0"/>
              <a:t>Plus </a:t>
            </a:r>
            <a:r>
              <a:rPr lang="fr-FR" sz="2400" dirty="0"/>
              <a:t>lourd à maintenir.</a:t>
            </a:r>
          </a:p>
        </p:txBody>
      </p:sp>
    </p:spTree>
    <p:extLst>
      <p:ext uri="{BB962C8B-B14F-4D97-AF65-F5344CB8AC3E}">
        <p14:creationId xmlns:p14="http://schemas.microsoft.com/office/powerpoint/2010/main" val="391950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5345" y="262563"/>
            <a:ext cx="10058400" cy="834717"/>
          </a:xfrm>
        </p:spPr>
        <p:txBody>
          <a:bodyPr/>
          <a:lstStyle/>
          <a:p>
            <a:pPr algn="ctr"/>
            <a:r>
              <a:rPr lang="fr-FR" dirty="0"/>
              <a:t>Pré-rendu (</a:t>
            </a:r>
            <a:r>
              <a:rPr lang="fr-FR" dirty="0" err="1"/>
              <a:t>Prerendering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319349"/>
            <a:ext cx="10058400" cy="485285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/>
              <a:t>Le site est pré-généré en HTML statique au moment du </a:t>
            </a:r>
            <a:r>
              <a:rPr lang="fr-FR" sz="2800" dirty="0" err="1"/>
              <a:t>build</a:t>
            </a:r>
            <a:r>
              <a:rPr lang="fr-F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dirty="0" smtClean="0"/>
              <a:t>Chaque </a:t>
            </a:r>
            <a:r>
              <a:rPr lang="fr-FR" sz="2800" dirty="0"/>
              <a:t>page de la SPA est transformée en fichier HTML statique</a:t>
            </a:r>
            <a:r>
              <a:rPr lang="fr-F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dirty="0" smtClean="0"/>
              <a:t>Idéal </a:t>
            </a:r>
            <a:r>
              <a:rPr lang="fr-FR" sz="2800" dirty="0"/>
              <a:t>pour les pages qui changent peu (ex. blog, documentation</a:t>
            </a:r>
            <a:r>
              <a:rPr lang="fr-FR" sz="28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fr-FR" sz="2800" dirty="0" smtClean="0"/>
              <a:t>Exemple </a:t>
            </a:r>
            <a:r>
              <a:rPr lang="fr-FR" sz="2800" dirty="0"/>
              <a:t>avec </a:t>
            </a:r>
            <a:r>
              <a:rPr lang="fr-FR" sz="2800" dirty="0" err="1"/>
              <a:t>Angular</a:t>
            </a:r>
            <a:r>
              <a:rPr lang="fr-FR" sz="2800" dirty="0"/>
              <a:t> Universal :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5754" y="5685964"/>
            <a:ext cx="3911731" cy="63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1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2465"/>
          </a:xfrm>
        </p:spPr>
        <p:txBody>
          <a:bodyPr>
            <a:noAutofit/>
          </a:bodyPr>
          <a:lstStyle/>
          <a:p>
            <a:pPr algn="ctr"/>
            <a:r>
              <a:rPr lang="fr-FR" sz="3600" dirty="0" err="1"/>
              <a:t>Prerendering</a:t>
            </a:r>
            <a:r>
              <a:rPr lang="fr-FR" sz="3600" dirty="0" smtClean="0"/>
              <a:t> Avantages &amp; inconvénients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593669"/>
            <a:ext cx="10058400" cy="457853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800" b="1" dirty="0">
                <a:solidFill>
                  <a:srgbClr val="00B050"/>
                </a:solidFill>
              </a:rPr>
              <a:t>Avantages</a:t>
            </a:r>
            <a:r>
              <a:rPr lang="fr-FR" sz="2800" dirty="0"/>
              <a:t> </a:t>
            </a:r>
            <a:r>
              <a:rPr lang="fr-FR" sz="2800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fr-FR" sz="2400" dirty="0"/>
              <a:t>Simple (pas besoin de serveur spécial). </a:t>
            </a:r>
            <a:endParaRPr lang="fr-FR" sz="2400" dirty="0" smtClean="0"/>
          </a:p>
          <a:p>
            <a:pPr lvl="1" algn="just">
              <a:lnSpc>
                <a:spcPct val="150000"/>
              </a:lnSpc>
            </a:pPr>
            <a:r>
              <a:rPr lang="fr-FR" sz="2400" dirty="0"/>
              <a:t>Rapide pour les </a:t>
            </a:r>
            <a:r>
              <a:rPr lang="fr-FR" sz="2400" dirty="0" err="1"/>
              <a:t>crawlers</a:t>
            </a:r>
            <a:r>
              <a:rPr lang="fr-FR" sz="2400" dirty="0"/>
              <a:t>. </a:t>
            </a:r>
            <a:endParaRPr lang="fr-FR" sz="2400" dirty="0" smtClean="0"/>
          </a:p>
          <a:p>
            <a:pPr algn="just">
              <a:lnSpc>
                <a:spcPct val="150000"/>
              </a:lnSpc>
            </a:pPr>
            <a:r>
              <a:rPr lang="fr-FR" sz="3000" b="1" dirty="0" smtClean="0">
                <a:solidFill>
                  <a:srgbClr val="FF0000"/>
                </a:solidFill>
              </a:rPr>
              <a:t>Inconvénients</a:t>
            </a:r>
            <a:r>
              <a:rPr lang="fr-FR" sz="3000" dirty="0" smtClean="0"/>
              <a:t> :</a:t>
            </a:r>
          </a:p>
          <a:p>
            <a:pPr lvl="1" algn="just">
              <a:lnSpc>
                <a:spcPct val="150000"/>
              </a:lnSpc>
            </a:pPr>
            <a:r>
              <a:rPr lang="fr-FR" sz="2400" dirty="0"/>
              <a:t>Pas adapté aux pages très dynamiques (données qui changent souvent).</a:t>
            </a:r>
          </a:p>
        </p:txBody>
      </p:sp>
    </p:spTree>
    <p:extLst>
      <p:ext uri="{BB962C8B-B14F-4D97-AF65-F5344CB8AC3E}">
        <p14:creationId xmlns:p14="http://schemas.microsoft.com/office/powerpoint/2010/main" val="312581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6489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Résumé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554480"/>
            <a:ext cx="10058400" cy="46177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800" b="1" dirty="0"/>
              <a:t>SPA seule</a:t>
            </a:r>
            <a:r>
              <a:rPr lang="fr-FR" sz="2800" dirty="0"/>
              <a:t> = problème d’indexation (</a:t>
            </a:r>
            <a:r>
              <a:rPr lang="fr-FR" sz="2800" dirty="0" err="1"/>
              <a:t>crawlers</a:t>
            </a:r>
            <a:r>
              <a:rPr lang="fr-FR" sz="2800" dirty="0"/>
              <a:t> ne voient pas le contenu</a:t>
            </a:r>
            <a:r>
              <a:rPr lang="fr-FR" sz="28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fr-FR" sz="2800" b="1" dirty="0"/>
              <a:t>SSR (Server-</a:t>
            </a:r>
            <a:r>
              <a:rPr lang="fr-FR" sz="2800" b="1" dirty="0" err="1"/>
              <a:t>Side</a:t>
            </a:r>
            <a:r>
              <a:rPr lang="fr-FR" sz="2800" b="1" dirty="0"/>
              <a:t> </a:t>
            </a:r>
            <a:r>
              <a:rPr lang="fr-FR" sz="2800" b="1" dirty="0" err="1"/>
              <a:t>Rendering</a:t>
            </a:r>
            <a:r>
              <a:rPr lang="fr-FR" sz="2800" b="1" dirty="0"/>
              <a:t>)</a:t>
            </a:r>
            <a:r>
              <a:rPr lang="fr-FR" sz="2800" dirty="0"/>
              <a:t> → génération côté serveur (</a:t>
            </a:r>
            <a:r>
              <a:rPr lang="fr-FR" sz="2800" dirty="0" err="1"/>
              <a:t>Angular</a:t>
            </a:r>
            <a:r>
              <a:rPr lang="fr-FR" sz="2800" dirty="0"/>
              <a:t> Universal, Next.js, Nuxt.js</a:t>
            </a:r>
            <a:r>
              <a:rPr lang="fr-FR" sz="28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fr-FR" sz="2800" b="1" dirty="0" err="1"/>
              <a:t>Prérendu</a:t>
            </a:r>
            <a:r>
              <a:rPr lang="fr-FR" sz="2800" dirty="0"/>
              <a:t> → génération statique au </a:t>
            </a:r>
            <a:r>
              <a:rPr lang="fr-FR" sz="2800" dirty="0" err="1"/>
              <a:t>build</a:t>
            </a:r>
            <a:r>
              <a:rPr lang="fr-FR" sz="2800" dirty="0"/>
              <a:t> (rapide mais moins flexible).</a:t>
            </a:r>
          </a:p>
        </p:txBody>
      </p:sp>
    </p:spTree>
    <p:extLst>
      <p:ext uri="{BB962C8B-B14F-4D97-AF65-F5344CB8AC3E}">
        <p14:creationId xmlns:p14="http://schemas.microsoft.com/office/powerpoint/2010/main" val="37591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Méta-données</a:t>
            </a:r>
            <a:r>
              <a:rPr lang="fr-FR" dirty="0"/>
              <a:t> dynamiques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3200" dirty="0"/>
              <a:t>Utilisation de Meta et </a:t>
            </a:r>
            <a:r>
              <a:rPr lang="fr-FR" sz="3200" b="1" dirty="0" err="1"/>
              <a:t>Title</a:t>
            </a:r>
            <a:r>
              <a:rPr lang="fr-FR" sz="3200" dirty="0"/>
              <a:t> </a:t>
            </a:r>
            <a:r>
              <a:rPr lang="fr-FR" sz="3200" dirty="0" smtClean="0"/>
              <a:t>services</a:t>
            </a:r>
          </a:p>
          <a:p>
            <a:pPr algn="just">
              <a:lnSpc>
                <a:spcPct val="200000"/>
              </a:lnSpc>
            </a:pPr>
            <a:r>
              <a:rPr lang="fr-FR" sz="3200" dirty="0" smtClean="0"/>
              <a:t>Mise </a:t>
            </a:r>
            <a:r>
              <a:rPr lang="fr-FR" sz="3200" dirty="0"/>
              <a:t>à jour des balises </a:t>
            </a:r>
            <a:r>
              <a:rPr lang="fr-FR" sz="3200" b="1" dirty="0"/>
              <a:t>&lt;</a:t>
            </a:r>
            <a:r>
              <a:rPr lang="fr-FR" sz="3200" b="1" dirty="0" err="1"/>
              <a:t>title</a:t>
            </a:r>
            <a:r>
              <a:rPr lang="fr-FR" sz="3200" b="1" dirty="0"/>
              <a:t>&gt; </a:t>
            </a:r>
            <a:r>
              <a:rPr lang="fr-FR" sz="3200" dirty="0"/>
              <a:t>et </a:t>
            </a:r>
            <a:r>
              <a:rPr lang="fr-FR" sz="3200" b="1" dirty="0"/>
              <a:t>&lt;</a:t>
            </a:r>
            <a:r>
              <a:rPr lang="fr-FR" sz="3200" b="1" dirty="0" err="1"/>
              <a:t>meta</a:t>
            </a:r>
            <a:r>
              <a:rPr lang="fr-FR" sz="3200" b="1" dirty="0"/>
              <a:t>&gt;</a:t>
            </a:r>
            <a:r>
              <a:rPr lang="fr-FR" sz="3200" dirty="0"/>
              <a:t> à chaque route</a:t>
            </a:r>
          </a:p>
        </p:txBody>
      </p:sp>
    </p:spTree>
    <p:extLst>
      <p:ext uri="{BB962C8B-B14F-4D97-AF65-F5344CB8AC3E}">
        <p14:creationId xmlns:p14="http://schemas.microsoft.com/office/powerpoint/2010/main" val="1668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/>
              <a:t>Stratégies de Déploiement &amp; Bonnes Pratiques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3200" dirty="0" err="1"/>
              <a:t>Build</a:t>
            </a:r>
            <a:r>
              <a:rPr lang="fr-FR" sz="3200" dirty="0"/>
              <a:t> de </a:t>
            </a:r>
            <a:r>
              <a:rPr lang="fr-FR" sz="3200" dirty="0" smtClean="0"/>
              <a:t>Production</a:t>
            </a:r>
          </a:p>
          <a:p>
            <a:pPr lvl="1" algn="just">
              <a:lnSpc>
                <a:spcPct val="200000"/>
              </a:lnSpc>
            </a:pPr>
            <a:r>
              <a:rPr lang="fr-FR" sz="2800" dirty="0" err="1"/>
              <a:t>ng</a:t>
            </a:r>
            <a:r>
              <a:rPr lang="fr-FR" sz="2800" dirty="0"/>
              <a:t> </a:t>
            </a:r>
            <a:r>
              <a:rPr lang="fr-FR" sz="2800" dirty="0" err="1"/>
              <a:t>build</a:t>
            </a:r>
            <a:r>
              <a:rPr lang="fr-FR" sz="2800" dirty="0"/>
              <a:t> --configuration </a:t>
            </a:r>
            <a:r>
              <a:rPr lang="fr-FR" sz="2800" dirty="0" smtClean="0"/>
              <a:t>production</a:t>
            </a:r>
          </a:p>
          <a:p>
            <a:pPr lvl="1" algn="just">
              <a:lnSpc>
                <a:spcPct val="200000"/>
              </a:lnSpc>
            </a:pPr>
            <a:r>
              <a:rPr lang="en-US" sz="2800" dirty="0" err="1"/>
              <a:t>Minification</a:t>
            </a:r>
            <a:r>
              <a:rPr lang="en-US" sz="2800" dirty="0"/>
              <a:t>, Tree-shaking, </a:t>
            </a:r>
            <a:r>
              <a:rPr lang="en-US" sz="2800" dirty="0" err="1"/>
              <a:t>Optimisation</a:t>
            </a:r>
            <a:r>
              <a:rPr lang="en-US" sz="2800" dirty="0"/>
              <a:t> des bundles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101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3905"/>
          </a:xfrm>
        </p:spPr>
        <p:txBody>
          <a:bodyPr/>
          <a:lstStyle/>
          <a:p>
            <a:pPr algn="ctr"/>
            <a:r>
              <a:rPr lang="fr-FR" dirty="0" err="1"/>
              <a:t>Build</a:t>
            </a:r>
            <a:r>
              <a:rPr lang="fr-FR" dirty="0"/>
              <a:t> de Production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7" y="1776549"/>
            <a:ext cx="10438529" cy="439565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Lorsqu’on développe avec </a:t>
            </a:r>
            <a:r>
              <a:rPr lang="fr-FR" sz="2400" dirty="0" err="1"/>
              <a:t>Angular</a:t>
            </a:r>
            <a:r>
              <a:rPr lang="fr-FR" sz="2400" dirty="0"/>
              <a:t> (</a:t>
            </a:r>
            <a:r>
              <a:rPr lang="fr-FR" sz="2400" dirty="0" err="1"/>
              <a:t>ng</a:t>
            </a:r>
            <a:r>
              <a:rPr lang="fr-FR" sz="2400" dirty="0"/>
              <a:t> serve), le code est non optimisé </a:t>
            </a:r>
            <a:r>
              <a:rPr lang="fr-FR" sz="2400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Gros fichiers JS</a:t>
            </a:r>
            <a:r>
              <a:rPr lang="fr-FR" sz="20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 smtClean="0"/>
              <a:t>Pas </a:t>
            </a:r>
            <a:r>
              <a:rPr lang="fr-FR" sz="2000" dirty="0"/>
              <a:t>de </a:t>
            </a:r>
            <a:r>
              <a:rPr lang="fr-FR" sz="2000" dirty="0" err="1"/>
              <a:t>minification</a:t>
            </a:r>
            <a:r>
              <a:rPr lang="fr-FR" sz="20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 smtClean="0"/>
              <a:t>Source </a:t>
            </a:r>
            <a:r>
              <a:rPr lang="fr-FR" sz="2000" dirty="0" err="1"/>
              <a:t>maps</a:t>
            </a:r>
            <a:r>
              <a:rPr lang="fr-FR" sz="2000" dirty="0"/>
              <a:t> activées (utile pour debugger</a:t>
            </a:r>
            <a:r>
              <a:rPr lang="fr-FR" sz="2000" dirty="0" smtClean="0"/>
              <a:t>).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 smtClean="0"/>
              <a:t>Performances </a:t>
            </a:r>
            <a:r>
              <a:rPr lang="fr-FR" sz="2000" dirty="0"/>
              <a:t>faibles si déployé tel quel</a:t>
            </a:r>
            <a:r>
              <a:rPr lang="fr-FR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Avant de mettre en ligne, on doit générer un </a:t>
            </a:r>
            <a:r>
              <a:rPr lang="fr-FR" sz="2400" b="1" dirty="0" err="1"/>
              <a:t>build</a:t>
            </a:r>
            <a:r>
              <a:rPr lang="fr-FR" sz="2400" b="1" dirty="0"/>
              <a:t> de production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550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210312"/>
            <a:ext cx="10058400" cy="65183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Commande &amp; Résultat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2651756"/>
            <a:ext cx="10058400" cy="307630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 smtClean="0"/>
              <a:t>Résultat:</a:t>
            </a:r>
          </a:p>
          <a:p>
            <a:pPr lvl="1" algn="just">
              <a:lnSpc>
                <a:spcPct val="150000"/>
              </a:lnSpc>
            </a:pPr>
            <a:r>
              <a:rPr lang="fr-FR" sz="2800" dirty="0" err="1"/>
              <a:t>Angular</a:t>
            </a:r>
            <a:r>
              <a:rPr lang="fr-FR" sz="2800" dirty="0"/>
              <a:t> compile le projet en JavaScript optimisé</a:t>
            </a:r>
            <a:r>
              <a:rPr lang="fr-FR" sz="28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800" dirty="0" smtClean="0"/>
              <a:t>Les </a:t>
            </a:r>
            <a:r>
              <a:rPr lang="fr-FR" sz="2800" dirty="0"/>
              <a:t>fichiers sont placés dans le dossier </a:t>
            </a:r>
            <a:r>
              <a:rPr lang="fr-FR" sz="2800" dirty="0" err="1"/>
              <a:t>dist</a:t>
            </a:r>
            <a:r>
              <a:rPr lang="fr-FR" sz="2800" dirty="0"/>
              <a:t>/ (ex. </a:t>
            </a:r>
            <a:r>
              <a:rPr lang="fr-FR" sz="2800" dirty="0" err="1"/>
              <a:t>dist</a:t>
            </a:r>
            <a:r>
              <a:rPr lang="fr-FR" sz="2800" dirty="0"/>
              <a:t>/mon-</a:t>
            </a:r>
            <a:r>
              <a:rPr lang="fr-FR" sz="2800" dirty="0" err="1"/>
              <a:t>app</a:t>
            </a:r>
            <a:r>
              <a:rPr lang="fr-FR" sz="2800" dirty="0" smtClean="0"/>
              <a:t>).</a:t>
            </a:r>
          </a:p>
          <a:p>
            <a:pPr lvl="1" algn="just">
              <a:lnSpc>
                <a:spcPct val="150000"/>
              </a:lnSpc>
            </a:pPr>
            <a:r>
              <a:rPr lang="fr-FR" sz="2800" dirty="0" smtClean="0"/>
              <a:t>C’est </a:t>
            </a:r>
            <a:r>
              <a:rPr lang="fr-FR" sz="2800" dirty="0"/>
              <a:t>ce contenu qu’on déploie sur le serveur (Apache, </a:t>
            </a:r>
            <a:r>
              <a:rPr lang="fr-FR" sz="2800" dirty="0" err="1"/>
              <a:t>Nginx</a:t>
            </a:r>
            <a:r>
              <a:rPr lang="fr-FR" sz="2800" dirty="0"/>
              <a:t>, </a:t>
            </a:r>
            <a:r>
              <a:rPr lang="fr-FR" sz="2800" dirty="0" err="1"/>
              <a:t>Firebase</a:t>
            </a:r>
            <a:r>
              <a:rPr lang="fr-FR" sz="2800" dirty="0"/>
              <a:t>, </a:t>
            </a:r>
            <a:r>
              <a:rPr lang="fr-FR" sz="2800" dirty="0" err="1"/>
              <a:t>Netlify</a:t>
            </a:r>
            <a:r>
              <a:rPr lang="fr-FR" sz="2800" dirty="0"/>
              <a:t>, etc.).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7182" y="1362453"/>
            <a:ext cx="3071710" cy="871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42507" y="1362452"/>
            <a:ext cx="3037966" cy="871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37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Minification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/>
              <a:t>La </a:t>
            </a:r>
            <a:r>
              <a:rPr lang="fr-FR" sz="3200" b="1" dirty="0" err="1"/>
              <a:t>minification</a:t>
            </a:r>
            <a:r>
              <a:rPr lang="fr-FR" sz="3200" dirty="0"/>
              <a:t> consiste à réduire la taille des fichiers JS, CSS et HTML </a:t>
            </a:r>
            <a:r>
              <a:rPr lang="fr-FR" sz="3200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fr-FR" sz="2800" dirty="0"/>
              <a:t>Suppression des espaces, sauts de ligne, commentaires</a:t>
            </a:r>
            <a:r>
              <a:rPr lang="fr-FR" sz="28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800" dirty="0" smtClean="0"/>
              <a:t>Raccourcissement </a:t>
            </a:r>
            <a:r>
              <a:rPr lang="fr-FR" sz="2800" dirty="0"/>
              <a:t>des noms de variables.</a:t>
            </a:r>
          </a:p>
        </p:txBody>
      </p:sp>
    </p:spTree>
    <p:extLst>
      <p:ext uri="{BB962C8B-B14F-4D97-AF65-F5344CB8AC3E}">
        <p14:creationId xmlns:p14="http://schemas.microsoft.com/office/powerpoint/2010/main" val="211797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Intégration REST avec </a:t>
            </a:r>
            <a:r>
              <a:rPr lang="fr-FR" sz="4000" dirty="0" err="1"/>
              <a:t>NgRx</a:t>
            </a:r>
            <a:r>
              <a:rPr lang="fr-FR" sz="4000" dirty="0"/>
              <a:t> </a:t>
            </a:r>
            <a:r>
              <a:rPr lang="fr-FR" sz="4000" dirty="0" err="1"/>
              <a:t>Effects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3200" dirty="0"/>
              <a:t>Exemple </a:t>
            </a:r>
            <a:r>
              <a:rPr lang="fr-FR" sz="3200" dirty="0" smtClean="0"/>
              <a:t>:</a:t>
            </a:r>
          </a:p>
          <a:p>
            <a:pPr lvl="1" algn="just">
              <a:lnSpc>
                <a:spcPct val="200000"/>
              </a:lnSpc>
            </a:pPr>
            <a:r>
              <a:rPr lang="fr-FR" sz="2800" b="1" dirty="0" err="1"/>
              <a:t>loadProducts</a:t>
            </a:r>
            <a:r>
              <a:rPr lang="fr-FR" sz="2800" dirty="0"/>
              <a:t> </a:t>
            </a:r>
            <a:r>
              <a:rPr lang="fr-FR" sz="2800" dirty="0" smtClean="0"/>
              <a:t>action</a:t>
            </a:r>
          </a:p>
          <a:p>
            <a:pPr lvl="1" algn="just">
              <a:lnSpc>
                <a:spcPct val="200000"/>
              </a:lnSpc>
            </a:pPr>
            <a:r>
              <a:rPr lang="fr-FR" sz="2800" dirty="0" err="1"/>
              <a:t>Effect</a:t>
            </a:r>
            <a:r>
              <a:rPr lang="fr-FR" sz="2800" dirty="0"/>
              <a:t> → appel HTTP → </a:t>
            </a:r>
            <a:r>
              <a:rPr lang="fr-FR" sz="2800" b="1" dirty="0" err="1" smtClean="0"/>
              <a:t>loadProductsSuccess</a:t>
            </a:r>
            <a:endParaRPr lang="fr-FR" sz="2800" b="1" dirty="0" smtClean="0"/>
          </a:p>
          <a:p>
            <a:pPr lvl="1" algn="just">
              <a:lnSpc>
                <a:spcPct val="200000"/>
              </a:lnSpc>
            </a:pPr>
            <a:r>
              <a:rPr lang="fr-FR" sz="2800" b="1" dirty="0"/>
              <a:t>Store</a:t>
            </a:r>
            <a:r>
              <a:rPr lang="fr-FR" sz="2800" dirty="0"/>
              <a:t> mis à jour</a:t>
            </a:r>
          </a:p>
        </p:txBody>
      </p:sp>
    </p:spTree>
    <p:extLst>
      <p:ext uri="{BB962C8B-B14F-4D97-AF65-F5344CB8AC3E}">
        <p14:creationId xmlns:p14="http://schemas.microsoft.com/office/powerpoint/2010/main" val="24660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Exemple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Devient :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/>
              <a:t>Avantage : fichiers plus petits → </a:t>
            </a:r>
            <a:r>
              <a:rPr lang="fr-FR" b="1" dirty="0"/>
              <a:t>temps de chargement réduit</a:t>
            </a:r>
            <a:r>
              <a:rPr lang="fr-FR" dirty="0"/>
              <a:t>.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66160" y="2161668"/>
            <a:ext cx="3350589" cy="13653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62431" y="3854689"/>
            <a:ext cx="3958046" cy="769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873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9958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Tree-shaking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280159"/>
            <a:ext cx="10058400" cy="463078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/>
              <a:t>Le </a:t>
            </a:r>
            <a:r>
              <a:rPr lang="fr-FR" sz="2800" b="1" dirty="0" err="1"/>
              <a:t>tree-shaking</a:t>
            </a:r>
            <a:r>
              <a:rPr lang="fr-FR" sz="2800" dirty="0"/>
              <a:t> supprime du bundle final tout le code </a:t>
            </a:r>
            <a:r>
              <a:rPr lang="fr-FR" sz="2800" b="1" dirty="0"/>
              <a:t>non utilisé</a:t>
            </a:r>
            <a:r>
              <a:rPr lang="fr-F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dirty="0"/>
              <a:t>Exemple : si tu importes une librairie avec 10 fonctions et que tu n’en utilises qu’une seule, </a:t>
            </a:r>
            <a:r>
              <a:rPr lang="fr-FR" sz="2800" dirty="0" err="1"/>
              <a:t>Angular</a:t>
            </a:r>
            <a:r>
              <a:rPr lang="fr-FR" sz="2800" dirty="0"/>
              <a:t> (via </a:t>
            </a:r>
            <a:r>
              <a:rPr lang="fr-FR" sz="2800" dirty="0" err="1"/>
              <a:t>Webpack</a:t>
            </a:r>
            <a:r>
              <a:rPr lang="fr-FR" sz="2800" dirty="0"/>
              <a:t>) garde uniquement cette fonction</a:t>
            </a:r>
            <a:r>
              <a:rPr lang="fr-F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dirty="0"/>
              <a:t>Résultat :</a:t>
            </a:r>
          </a:p>
          <a:p>
            <a:pPr lvl="1" algn="just">
              <a:lnSpc>
                <a:spcPct val="150000"/>
              </a:lnSpc>
            </a:pPr>
            <a:r>
              <a:rPr lang="fr-FR" sz="2400" dirty="0"/>
              <a:t>Réduction du </a:t>
            </a:r>
            <a:r>
              <a:rPr lang="fr-FR" sz="2400" b="1" dirty="0"/>
              <a:t>bundle JS</a:t>
            </a:r>
            <a:r>
              <a:rPr lang="fr-FR" sz="24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400" dirty="0"/>
              <a:t>Moins de code inutile exécuté.</a:t>
            </a:r>
          </a:p>
        </p:txBody>
      </p:sp>
    </p:spTree>
    <p:extLst>
      <p:ext uri="{BB962C8B-B14F-4D97-AF65-F5344CB8AC3E}">
        <p14:creationId xmlns:p14="http://schemas.microsoft.com/office/powerpoint/2010/main" val="299911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/>
              <a:t>Bonne pratique : toujours faire des imports précis.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0" y="2547257"/>
            <a:ext cx="7667897" cy="30436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4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0659" y="171123"/>
            <a:ext cx="10058400" cy="782465"/>
          </a:xfrm>
        </p:spPr>
        <p:txBody>
          <a:bodyPr/>
          <a:lstStyle/>
          <a:p>
            <a:pPr algn="ctr"/>
            <a:r>
              <a:rPr lang="fr-FR" dirty="0"/>
              <a:t>Optimisation des bundles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8823" y="953589"/>
            <a:ext cx="11064240" cy="564315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Le </a:t>
            </a:r>
            <a:r>
              <a:rPr lang="fr-FR" sz="2400" b="1" dirty="0"/>
              <a:t>bundle</a:t>
            </a:r>
            <a:r>
              <a:rPr lang="fr-FR" sz="2400" dirty="0"/>
              <a:t> est le fichier JS final envoyé au navigateur. </a:t>
            </a:r>
            <a:r>
              <a:rPr lang="fr-FR" sz="2400" dirty="0" err="1"/>
              <a:t>Angular</a:t>
            </a:r>
            <a:r>
              <a:rPr lang="fr-FR" sz="2400" dirty="0"/>
              <a:t> applique plusieurs optimisations lors du </a:t>
            </a:r>
            <a:r>
              <a:rPr lang="fr-FR" sz="2400" dirty="0" err="1"/>
              <a:t>build</a:t>
            </a:r>
            <a:r>
              <a:rPr lang="fr-FR" sz="2400" dirty="0"/>
              <a:t> de </a:t>
            </a:r>
            <a:r>
              <a:rPr lang="fr-FR" sz="2400" dirty="0" err="1"/>
              <a:t>prod</a:t>
            </a:r>
            <a:r>
              <a:rPr lang="fr-FR" sz="2400" dirty="0"/>
              <a:t> </a:t>
            </a:r>
            <a:r>
              <a:rPr lang="fr-FR" sz="2400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fr-FR" sz="2000" b="1" dirty="0" err="1"/>
              <a:t>Bundling</a:t>
            </a:r>
            <a:r>
              <a:rPr lang="fr-FR" sz="2000" dirty="0"/>
              <a:t> : regroupe tous les modules et dépendances en un petit nombre de fichiers</a:t>
            </a:r>
            <a:r>
              <a:rPr lang="fr-FR" sz="20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000" b="1" dirty="0"/>
              <a:t>Code </a:t>
            </a:r>
            <a:r>
              <a:rPr lang="fr-FR" sz="2000" b="1" dirty="0" err="1"/>
              <a:t>splitting</a:t>
            </a:r>
            <a:r>
              <a:rPr lang="fr-FR" sz="2000" b="1" dirty="0"/>
              <a:t> </a:t>
            </a:r>
            <a:r>
              <a:rPr lang="fr-FR" sz="2000" dirty="0"/>
              <a:t>: crée plusieurs bundles séparés (ex : main.js, polyfills.js, runtime.js) → chargement progressif</a:t>
            </a:r>
            <a:r>
              <a:rPr lang="fr-FR" sz="20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sz="2000" b="1" dirty="0" err="1"/>
              <a:t>Lazy</a:t>
            </a:r>
            <a:r>
              <a:rPr lang="fr-FR" sz="2000" b="1" dirty="0"/>
              <a:t> </a:t>
            </a:r>
            <a:r>
              <a:rPr lang="fr-FR" sz="2000" b="1" dirty="0" err="1"/>
              <a:t>loading</a:t>
            </a:r>
            <a:r>
              <a:rPr lang="fr-FR" sz="2000" b="1" dirty="0"/>
              <a:t> </a:t>
            </a:r>
            <a:r>
              <a:rPr lang="fr-FR" sz="2000" dirty="0"/>
              <a:t>: permet de charger certains modules uniquement quand ils sont nécessaires (ex : /admin chargé uniquement quand l’utilisateur va sur /admin</a:t>
            </a:r>
            <a:r>
              <a:rPr lang="fr-FR" sz="2000" dirty="0" smtClean="0"/>
              <a:t>).</a:t>
            </a:r>
          </a:p>
          <a:p>
            <a:pPr lvl="1" algn="just">
              <a:lnSpc>
                <a:spcPct val="150000"/>
              </a:lnSpc>
            </a:pPr>
            <a:r>
              <a:rPr lang="fr-FR" sz="2000" b="1" dirty="0"/>
              <a:t>Compression (</a:t>
            </a:r>
            <a:r>
              <a:rPr lang="fr-FR" sz="2000" b="1" dirty="0" err="1"/>
              <a:t>Gzip</a:t>
            </a:r>
            <a:r>
              <a:rPr lang="fr-FR" sz="2000" b="1" dirty="0"/>
              <a:t>/</a:t>
            </a:r>
            <a:r>
              <a:rPr lang="fr-FR" sz="2000" b="1" dirty="0" err="1"/>
              <a:t>Brotli</a:t>
            </a:r>
            <a:r>
              <a:rPr lang="fr-FR" sz="2000" b="1" dirty="0"/>
              <a:t>) </a:t>
            </a:r>
            <a:r>
              <a:rPr lang="fr-FR" sz="2000" dirty="0"/>
              <a:t>: généralement activée côté serveur pour réduire encore la taille des fichiers.</a:t>
            </a:r>
          </a:p>
        </p:txBody>
      </p:sp>
    </p:spTree>
    <p:extLst>
      <p:ext uri="{BB962C8B-B14F-4D97-AF65-F5344CB8AC3E}">
        <p14:creationId xmlns:p14="http://schemas.microsoft.com/office/powerpoint/2010/main" val="373796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92746"/>
            <a:ext cx="10058400" cy="886968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Bonnes pratiques de déploiement </a:t>
            </a:r>
            <a:r>
              <a:rPr lang="fr-FR" sz="3200" dirty="0" err="1"/>
              <a:t>Angular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332411"/>
            <a:ext cx="10058400" cy="4839789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Toujours utiliser </a:t>
            </a:r>
            <a:r>
              <a:rPr lang="fr-FR" sz="2400" dirty="0" err="1"/>
              <a:t>ng</a:t>
            </a:r>
            <a:r>
              <a:rPr lang="fr-FR" sz="2400" dirty="0"/>
              <a:t> </a:t>
            </a:r>
            <a:r>
              <a:rPr lang="fr-FR" sz="2400" dirty="0" err="1"/>
              <a:t>build</a:t>
            </a:r>
            <a:r>
              <a:rPr lang="fr-FR" sz="2400" dirty="0"/>
              <a:t> --configuration production</a:t>
            </a:r>
            <a:r>
              <a:rPr lang="fr-FR" sz="24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Vérifier la taille des bundles avec </a:t>
            </a:r>
            <a:r>
              <a:rPr lang="fr-FR" sz="2400" dirty="0" smtClean="0"/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Mettre en place du </a:t>
            </a:r>
            <a:r>
              <a:rPr lang="fr-FR" sz="2400" b="1" dirty="0" err="1"/>
              <a:t>lazy</a:t>
            </a:r>
            <a:r>
              <a:rPr lang="fr-FR" sz="2400" b="1" dirty="0"/>
              <a:t> </a:t>
            </a:r>
            <a:r>
              <a:rPr lang="fr-FR" sz="2400" b="1" dirty="0" err="1"/>
              <a:t>loading</a:t>
            </a:r>
            <a:r>
              <a:rPr lang="fr-FR" sz="2400" dirty="0"/>
              <a:t> pour réduire le bundle initial</a:t>
            </a:r>
            <a:r>
              <a:rPr lang="fr-FR" sz="24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Activer la mise en cache HTTP côté serveur (ex. avec Cache-Control</a:t>
            </a:r>
            <a:r>
              <a:rPr lang="fr-FR" sz="2400" dirty="0" smtClean="0"/>
              <a:t>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Utiliser un CDN (Content Delivery Network) pour distribuer plus rapidement les fichiers statiques</a:t>
            </a:r>
            <a:r>
              <a:rPr lang="fr-FR" sz="24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2400" dirty="0"/>
              <a:t>Sécuriser le serveur (HTTPS, headers de sécurité).</a:t>
            </a:r>
            <a:endParaRPr lang="fr-FR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6452" y="1851375"/>
            <a:ext cx="4611796" cy="8395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59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0408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Résumé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384663"/>
            <a:ext cx="10058400" cy="478753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800" b="1" dirty="0" err="1"/>
              <a:t>ng</a:t>
            </a:r>
            <a:r>
              <a:rPr lang="fr-FR" sz="2800" b="1" dirty="0"/>
              <a:t> </a:t>
            </a:r>
            <a:r>
              <a:rPr lang="fr-FR" sz="2800" b="1" dirty="0" err="1"/>
              <a:t>build</a:t>
            </a:r>
            <a:r>
              <a:rPr lang="fr-FR" sz="2800" b="1" dirty="0"/>
              <a:t> --configuration production </a:t>
            </a:r>
            <a:r>
              <a:rPr lang="fr-FR" sz="2800" dirty="0"/>
              <a:t>→ génère une version optimisée</a:t>
            </a:r>
            <a:r>
              <a:rPr lang="fr-FR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800" dirty="0" smtClean="0"/>
              <a:t>Optimisations </a:t>
            </a:r>
            <a:r>
              <a:rPr lang="fr-FR" sz="2800" dirty="0"/>
              <a:t>appliquées : </a:t>
            </a:r>
            <a:r>
              <a:rPr lang="fr-FR" sz="2800" b="1" dirty="0" err="1"/>
              <a:t>minification</a:t>
            </a:r>
            <a:r>
              <a:rPr lang="fr-FR" sz="2800" dirty="0"/>
              <a:t> (réduction du code), </a:t>
            </a:r>
            <a:r>
              <a:rPr lang="fr-FR" sz="2800" b="1" dirty="0" err="1"/>
              <a:t>tree-shaking</a:t>
            </a:r>
            <a:r>
              <a:rPr lang="fr-FR" sz="2800" dirty="0"/>
              <a:t> (suppression du code inutile), optimisation des bundles (</a:t>
            </a:r>
            <a:r>
              <a:rPr lang="fr-FR" sz="2800" b="1" dirty="0"/>
              <a:t>split</a:t>
            </a:r>
            <a:r>
              <a:rPr lang="fr-FR" sz="2800" dirty="0"/>
              <a:t>, </a:t>
            </a:r>
            <a:r>
              <a:rPr lang="fr-FR" sz="2800" b="1" dirty="0" err="1"/>
              <a:t>lazy</a:t>
            </a:r>
            <a:r>
              <a:rPr lang="fr-FR" sz="2800" b="1" dirty="0"/>
              <a:t> </a:t>
            </a:r>
            <a:r>
              <a:rPr lang="fr-FR" sz="2800" b="1" dirty="0" err="1"/>
              <a:t>loading</a:t>
            </a:r>
            <a:r>
              <a:rPr lang="fr-FR" sz="2800" dirty="0"/>
              <a:t>, </a:t>
            </a:r>
            <a:r>
              <a:rPr lang="fr-FR" sz="2800" b="1" dirty="0"/>
              <a:t>compression</a:t>
            </a:r>
            <a:r>
              <a:rPr lang="fr-FR" sz="2800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fr-FR" sz="2800" dirty="0" smtClean="0"/>
              <a:t>Bonnes </a:t>
            </a:r>
            <a:r>
              <a:rPr lang="fr-FR" sz="2800" dirty="0"/>
              <a:t>pratiques : analyser les bundles, </a:t>
            </a:r>
            <a:r>
              <a:rPr lang="fr-FR" sz="2800" dirty="0" err="1"/>
              <a:t>lazy</a:t>
            </a:r>
            <a:r>
              <a:rPr lang="fr-FR" sz="2800" dirty="0"/>
              <a:t> </a:t>
            </a:r>
            <a:r>
              <a:rPr lang="fr-FR" sz="2800" dirty="0" err="1"/>
              <a:t>loading</a:t>
            </a:r>
            <a:r>
              <a:rPr lang="fr-FR" sz="2800" dirty="0"/>
              <a:t>, cache, HTTPS, CDN.</a:t>
            </a:r>
          </a:p>
        </p:txBody>
      </p:sp>
    </p:spTree>
    <p:extLst>
      <p:ext uri="{BB962C8B-B14F-4D97-AF65-F5344CB8AC3E}">
        <p14:creationId xmlns:p14="http://schemas.microsoft.com/office/powerpoint/2010/main" val="122445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/>
              <a:t>La gestion d’état complexe avec </a:t>
            </a:r>
            <a:r>
              <a:rPr lang="fr-FR" sz="2800" dirty="0" err="1"/>
              <a:t>NgRx</a:t>
            </a:r>
            <a:r>
              <a:rPr lang="fr-FR" sz="2800" dirty="0"/>
              <a:t> permet d’apporter </a:t>
            </a:r>
            <a:r>
              <a:rPr lang="fr-FR" sz="2800" b="1" dirty="0"/>
              <a:t>centralisation, prédictibilité et clarté</a:t>
            </a:r>
            <a:r>
              <a:rPr lang="fr-FR" sz="2800" dirty="0"/>
              <a:t> dans vos applications </a:t>
            </a:r>
            <a:r>
              <a:rPr lang="fr-FR" sz="2800" dirty="0" err="1"/>
              <a:t>Angular</a:t>
            </a:r>
            <a:r>
              <a:rPr lang="fr-FR" sz="2800" dirty="0"/>
              <a:t>. En combinant </a:t>
            </a:r>
            <a:r>
              <a:rPr lang="fr-FR" sz="2800" b="1" dirty="0"/>
              <a:t>Actions, </a:t>
            </a:r>
            <a:r>
              <a:rPr lang="fr-FR" sz="2800" b="1" dirty="0" err="1"/>
              <a:t>Reducers</a:t>
            </a:r>
            <a:r>
              <a:rPr lang="fr-FR" sz="2800" b="1" dirty="0"/>
              <a:t>, </a:t>
            </a:r>
            <a:r>
              <a:rPr lang="fr-FR" sz="2800" b="1" dirty="0" err="1"/>
              <a:t>Selectors</a:t>
            </a:r>
            <a:r>
              <a:rPr lang="fr-FR" sz="2800" b="1" dirty="0"/>
              <a:t> et </a:t>
            </a:r>
            <a:r>
              <a:rPr lang="fr-FR" sz="2800" b="1" dirty="0" err="1"/>
              <a:t>Effects</a:t>
            </a:r>
            <a:r>
              <a:rPr lang="fr-FR" sz="2800" dirty="0"/>
              <a:t>, vous structurez la logique métier, facilitez la maintenance et améliorez la testabilité. Bien utilisée, cette approche assure une application </a:t>
            </a:r>
            <a:r>
              <a:rPr lang="fr-FR" sz="2800" b="1" dirty="0" err="1"/>
              <a:t>scalable</a:t>
            </a:r>
            <a:r>
              <a:rPr lang="fr-FR" sz="2800" b="1" dirty="0"/>
              <a:t>, robuste et performante</a:t>
            </a:r>
            <a:r>
              <a:rPr lang="fr-FR" sz="2800" dirty="0"/>
              <a:t>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381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développer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1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Intégration </a:t>
            </a:r>
            <a:r>
              <a:rPr lang="fr-FR" dirty="0" err="1" smtClean="0"/>
              <a:t>GraphQL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/>
              <a:t>Avantages de </a:t>
            </a:r>
            <a:r>
              <a:rPr lang="fr-FR" sz="2800" dirty="0" err="1"/>
              <a:t>GraphQL</a:t>
            </a:r>
            <a:r>
              <a:rPr lang="fr-FR" sz="2800" dirty="0"/>
              <a:t> (sélection de champs, moins de </a:t>
            </a:r>
            <a:r>
              <a:rPr lang="fr-FR" sz="2800" dirty="0" err="1"/>
              <a:t>surfetching</a:t>
            </a:r>
            <a:r>
              <a:rPr lang="fr-FR" sz="2800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fr-FR" sz="2800" dirty="0"/>
              <a:t>Exemple avec Apollo </a:t>
            </a:r>
            <a:r>
              <a:rPr lang="fr-FR" sz="2800" dirty="0" err="1"/>
              <a:t>Angular</a:t>
            </a:r>
            <a:r>
              <a:rPr lang="fr-FR" sz="2800" dirty="0"/>
              <a:t> </a:t>
            </a:r>
            <a:r>
              <a:rPr lang="fr-FR" sz="2800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fr-FR" sz="2400" b="1" dirty="0" err="1"/>
              <a:t>Query</a:t>
            </a:r>
            <a:r>
              <a:rPr lang="fr-FR" sz="2400" dirty="0"/>
              <a:t> → </a:t>
            </a:r>
            <a:r>
              <a:rPr lang="fr-FR" sz="2400" b="1" dirty="0" err="1"/>
              <a:t>subscription</a:t>
            </a:r>
            <a:r>
              <a:rPr lang="fr-FR" sz="2400" dirty="0"/>
              <a:t> → mise à jour du </a:t>
            </a:r>
            <a:r>
              <a:rPr lang="fr-FR" sz="2400" b="1" dirty="0"/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131398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de bois</Template>
  <TotalTime>225</TotalTime>
  <Words>2444</Words>
  <Application>Microsoft Office PowerPoint</Application>
  <PresentationFormat>Grand écran</PresentationFormat>
  <Paragraphs>294</Paragraphs>
  <Slides>76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76</vt:i4>
      </vt:variant>
    </vt:vector>
  </HeadingPairs>
  <TitlesOfParts>
    <vt:vector size="81" baseType="lpstr">
      <vt:lpstr>Arial</vt:lpstr>
      <vt:lpstr>Georgia</vt:lpstr>
      <vt:lpstr>Trebuchet MS</vt:lpstr>
      <vt:lpstr>Wingdings</vt:lpstr>
      <vt:lpstr>Type de bois</vt:lpstr>
      <vt:lpstr>Gestion d’état avancée avec NgRx</vt:lpstr>
      <vt:lpstr>PLAN</vt:lpstr>
      <vt:lpstr>Objectifs de la séance</vt:lpstr>
      <vt:lpstr>Rappel du Contexte</vt:lpstr>
      <vt:lpstr>Concepts</vt:lpstr>
      <vt:lpstr>Intégration avec des API externes</vt:lpstr>
      <vt:lpstr>Intégration REST avec NgRx Effects</vt:lpstr>
      <vt:lpstr>DEMO</vt:lpstr>
      <vt:lpstr>Intégration GraphQL</vt:lpstr>
      <vt:lpstr>Exemple : Intégration NgRx + GraphQL</vt:lpstr>
      <vt:lpstr>Etapes </vt:lpstr>
      <vt:lpstr>Installer Apollo Angular et ses dépendances</vt:lpstr>
      <vt:lpstr>Configurer Apollo dans ton projet Angular</vt:lpstr>
      <vt:lpstr>Créer un fichier de configuration Apollo apollo.config.ts</vt:lpstr>
      <vt:lpstr>Activer Apollo dans main.ts</vt:lpstr>
      <vt:lpstr>Utiliser Apollo dans un service</vt:lpstr>
      <vt:lpstr>Définir les actions NgRx products.actions.ts</vt:lpstr>
      <vt:lpstr>Créer une requête GraphQL product.query.ts</vt:lpstr>
      <vt:lpstr>Créer un service pour exécuter la requête product.service.ts</vt:lpstr>
      <vt:lpstr>Créer un Effect NgRx product.effects.ts</vt:lpstr>
      <vt:lpstr>Utiliser dans un composant product.component.ts</vt:lpstr>
      <vt:lpstr>Résultat</vt:lpstr>
      <vt:lpstr>Comparaison API &amp; GRAPHQL</vt:lpstr>
      <vt:lpstr>Gestion d’erreurs et de chargement</vt:lpstr>
      <vt:lpstr>Gestion d’erreurs et de chargement</vt:lpstr>
      <vt:lpstr>Ajout d’un loading state</vt:lpstr>
      <vt:lpstr>Affichage d’un message d’erreur en cas d’échec API</vt:lpstr>
      <vt:lpstr>Exemple</vt:lpstr>
      <vt:lpstr>Résultat final côté utilisateur</vt:lpstr>
      <vt:lpstr>Conclusion</vt:lpstr>
      <vt:lpstr>Authentification Sécurisée</vt:lpstr>
      <vt:lpstr>Principes d’authentification</vt:lpstr>
      <vt:lpstr>Pour une application web classique</vt:lpstr>
      <vt:lpstr>JWT (JSON Web Token) : fonctionnement</vt:lpstr>
      <vt:lpstr>La structure</vt:lpstr>
      <vt:lpstr>Cycle d’utilisation</vt:lpstr>
      <vt:lpstr>Stockage sécurisé :  HttpOnly Cookie ou LocalStorage</vt:lpstr>
      <vt:lpstr>localStorage ou sessionStorage</vt:lpstr>
      <vt:lpstr>Cookie classique</vt:lpstr>
      <vt:lpstr>Bonnes pratiques</vt:lpstr>
      <vt:lpstr>Intercepteur HTTP pour ajouter le token</vt:lpstr>
      <vt:lpstr>Exemple Angular (simplifié)</vt:lpstr>
      <vt:lpstr>Résumé</vt:lpstr>
      <vt:lpstr>NgRx et Authentification</vt:lpstr>
      <vt:lpstr>NgRx et Authentification</vt:lpstr>
      <vt:lpstr>Actions : login, logout, refreshToken</vt:lpstr>
      <vt:lpstr>Exemples d’actions</vt:lpstr>
      <vt:lpstr>Reducer : gestion du user et token dans le state</vt:lpstr>
      <vt:lpstr>Reducer suite</vt:lpstr>
      <vt:lpstr>Guards : sécuriser les routes (/dashboard)</vt:lpstr>
      <vt:lpstr>Exemple : AuthGuard</vt:lpstr>
      <vt:lpstr>Exemple de routing avec guard</vt:lpstr>
      <vt:lpstr>Résumé</vt:lpstr>
      <vt:lpstr>Bonnes Pratiques</vt:lpstr>
      <vt:lpstr>Optimisation pour le SEO</vt:lpstr>
      <vt:lpstr>Problème du SEO avec les SPA</vt:lpstr>
      <vt:lpstr>Exemple</vt:lpstr>
      <vt:lpstr>Les crawlers indexent mal  les applications JS seules</vt:lpstr>
      <vt:lpstr>Besoin de rendu côté serveur (SSR) ou pré-rendu</vt:lpstr>
      <vt:lpstr>SSR (Server-Side Rendering)</vt:lpstr>
      <vt:lpstr>SSR Avantages &amp; inconvénients</vt:lpstr>
      <vt:lpstr>Pré-rendu (Prerendering)</vt:lpstr>
      <vt:lpstr>Prerendering Avantages &amp; inconvénients</vt:lpstr>
      <vt:lpstr>Résumé</vt:lpstr>
      <vt:lpstr>Méta-données dynamiques</vt:lpstr>
      <vt:lpstr>Stratégies de Déploiement &amp; Bonnes Pratiques</vt:lpstr>
      <vt:lpstr>Build de Production</vt:lpstr>
      <vt:lpstr>Commande &amp; Résultat</vt:lpstr>
      <vt:lpstr>Minification</vt:lpstr>
      <vt:lpstr>Exemple </vt:lpstr>
      <vt:lpstr>Tree-shaking</vt:lpstr>
      <vt:lpstr>Bonne pratique : toujours faire des imports précis.</vt:lpstr>
      <vt:lpstr>Optimisation des bundles</vt:lpstr>
      <vt:lpstr>Bonnes pratiques de déploiement Angular</vt:lpstr>
      <vt:lpstr>Résumé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d’état avancée avec NgRx</dc:title>
  <dc:creator>admin</dc:creator>
  <cp:lastModifiedBy>admin</cp:lastModifiedBy>
  <cp:revision>112</cp:revision>
  <dcterms:created xsi:type="dcterms:W3CDTF">2025-09-25T14:34:05Z</dcterms:created>
  <dcterms:modified xsi:type="dcterms:W3CDTF">2025-09-26T00:20:05Z</dcterms:modified>
</cp:coreProperties>
</file>