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80" r:id="rId15"/>
    <p:sldId id="281"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1" d="100"/>
          <a:sy n="61"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400301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375185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0B952D-18D1-4E4D-BE88-F8345D142019}"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5750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195EB3E-FC8F-4F89-AD3B-D5B28A9D0634}" type="datetimeFigureOut">
              <a:rPr lang="fr-FR" smtClean="0"/>
              <a:t>08/10/2024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41986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195EB3E-FC8F-4F89-AD3B-D5B28A9D0634}" type="datetimeFigureOut">
              <a:rPr lang="fr-FR" smtClean="0"/>
              <a:t>08/10/2024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0B952D-18D1-4E4D-BE88-F8345D142019}"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285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195EB3E-FC8F-4F89-AD3B-D5B28A9D0634}" type="datetimeFigureOut">
              <a:rPr lang="fr-FR" smtClean="0"/>
              <a:t>08/10/2024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1134344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53443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247475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150973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195EB3E-FC8F-4F89-AD3B-D5B28A9D0634}" type="datetimeFigureOut">
              <a:rPr lang="fr-FR" smtClean="0"/>
              <a:t>08/10/2024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359401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195EB3E-FC8F-4F89-AD3B-D5B28A9D0634}" type="datetimeFigureOut">
              <a:rPr lang="fr-FR" smtClean="0"/>
              <a:t>08/10/2024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273425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195EB3E-FC8F-4F89-AD3B-D5B28A9D0634}" type="datetimeFigureOut">
              <a:rPr lang="fr-FR" smtClean="0"/>
              <a:t>08/10/2024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408312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195EB3E-FC8F-4F89-AD3B-D5B28A9D0634}" type="datetimeFigureOut">
              <a:rPr lang="fr-FR" smtClean="0"/>
              <a:t>08/10/2024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181282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5EB3E-FC8F-4F89-AD3B-D5B28A9D0634}" type="datetimeFigureOut">
              <a:rPr lang="fr-FR" smtClean="0"/>
              <a:t>08/10/2024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31740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195EB3E-FC8F-4F89-AD3B-D5B28A9D0634}" type="datetimeFigureOut">
              <a:rPr lang="fr-FR" smtClean="0"/>
              <a:t>08/10/2024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398696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195EB3E-FC8F-4F89-AD3B-D5B28A9D0634}" type="datetimeFigureOut">
              <a:rPr lang="fr-FR" smtClean="0"/>
              <a:t>08/10/2024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0B952D-18D1-4E4D-BE88-F8345D142019}" type="slidenum">
              <a:rPr lang="fr-FR" smtClean="0"/>
              <a:t>‹N°›</a:t>
            </a:fld>
            <a:endParaRPr lang="fr-FR"/>
          </a:p>
        </p:txBody>
      </p:sp>
    </p:spTree>
    <p:extLst>
      <p:ext uri="{BB962C8B-B14F-4D97-AF65-F5344CB8AC3E}">
        <p14:creationId xmlns:p14="http://schemas.microsoft.com/office/powerpoint/2010/main" val="344453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95EB3E-FC8F-4F89-AD3B-D5B28A9D0634}" type="datetimeFigureOut">
              <a:rPr lang="fr-FR" smtClean="0"/>
              <a:t>08/10/2024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0B952D-18D1-4E4D-BE88-F8345D142019}" type="slidenum">
              <a:rPr lang="fr-FR" smtClean="0"/>
              <a:t>‹N°›</a:t>
            </a:fld>
            <a:endParaRPr lang="fr-FR"/>
          </a:p>
        </p:txBody>
      </p:sp>
    </p:spTree>
    <p:extLst>
      <p:ext uri="{BB962C8B-B14F-4D97-AF65-F5344CB8AC3E}">
        <p14:creationId xmlns:p14="http://schemas.microsoft.com/office/powerpoint/2010/main" val="286497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b="1" dirty="0">
                <a:latin typeface="Agency FB" panose="020B0503020202020204" pitchFamily="34" charset="0"/>
              </a:rPr>
              <a:t>Introduction à UML et aux concepts de base </a:t>
            </a:r>
            <a:endParaRPr lang="fr-FR" dirty="0">
              <a:latin typeface="Agency FB" panose="020B0503020202020204" pitchFamily="34" charset="0"/>
            </a:endParaRPr>
          </a:p>
        </p:txBody>
      </p:sp>
      <p:sp>
        <p:nvSpPr>
          <p:cNvPr id="3" name="Sous-titre 2"/>
          <p:cNvSpPr>
            <a:spLocks noGrp="1"/>
          </p:cNvSpPr>
          <p:nvPr>
            <p:ph type="subTitle" idx="1"/>
          </p:nvPr>
        </p:nvSpPr>
        <p:spPr/>
        <p:txBody>
          <a:bodyPr/>
          <a:lstStyle/>
          <a:p>
            <a:r>
              <a:rPr lang="fr-FR" b="1" dirty="0" smtClean="0">
                <a:latin typeface="Agency FB" panose="020B0503020202020204" pitchFamily="34" charset="0"/>
              </a:rPr>
              <a:t>HEM 2024-2025</a:t>
            </a:r>
            <a:endParaRPr lang="fr-FR" b="1" dirty="0">
              <a:latin typeface="Agency FB" panose="020B0503020202020204" pitchFamily="34" charset="0"/>
            </a:endParaRPr>
          </a:p>
        </p:txBody>
      </p:sp>
    </p:spTree>
    <p:extLst>
      <p:ext uri="{BB962C8B-B14F-4D97-AF65-F5344CB8AC3E}">
        <p14:creationId xmlns:p14="http://schemas.microsoft.com/office/powerpoint/2010/main" val="1330507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latin typeface="Agency FB" panose="020B0503020202020204" pitchFamily="34" charset="0"/>
              </a:rPr>
              <a:t>Standardisation et universalité</a:t>
            </a:r>
            <a:r>
              <a:rPr lang="fr-FR" dirty="0">
                <a:latin typeface="Agency FB" panose="020B0503020202020204" pitchFamily="34" charset="0"/>
              </a:rPr>
              <a:t> </a:t>
            </a:r>
          </a:p>
        </p:txBody>
      </p:sp>
      <p:sp>
        <p:nvSpPr>
          <p:cNvPr id="3" name="Espace réservé du contenu 2"/>
          <p:cNvSpPr>
            <a:spLocks noGrp="1"/>
          </p:cNvSpPr>
          <p:nvPr>
            <p:ph idx="1"/>
          </p:nvPr>
        </p:nvSpPr>
        <p:spPr/>
        <p:txBody>
          <a:bodyPr>
            <a:noAutofit/>
          </a:bodyPr>
          <a:lstStyle/>
          <a:p>
            <a:pPr algn="just">
              <a:lnSpc>
                <a:spcPct val="200000"/>
              </a:lnSpc>
            </a:pPr>
            <a:r>
              <a:rPr lang="fr-FR" sz="2800" dirty="0">
                <a:latin typeface="Agency FB" panose="020B0503020202020204" pitchFamily="34" charset="0"/>
              </a:rPr>
              <a:t>L'une des principales forces d'UML est qu'il est devenu un standard universel pour la modélisation de logiciels orientés objet. Il est utilisé par des entreprises de toutes tailles, de petites startups à de grandes multinationales, pour la conception et la documentation de systèmes complexes.</a:t>
            </a:r>
          </a:p>
        </p:txBody>
      </p:sp>
    </p:spTree>
    <p:extLst>
      <p:ext uri="{BB962C8B-B14F-4D97-AF65-F5344CB8AC3E}">
        <p14:creationId xmlns:p14="http://schemas.microsoft.com/office/powerpoint/2010/main" val="251594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2970" y="104821"/>
            <a:ext cx="8911687" cy="1280890"/>
          </a:xfrm>
        </p:spPr>
        <p:txBody>
          <a:bodyPr anchor="ctr"/>
          <a:lstStyle/>
          <a:p>
            <a:pPr algn="ctr"/>
            <a:r>
              <a:rPr lang="fr-FR" b="1" dirty="0">
                <a:latin typeface="Agency FB" panose="020B0503020202020204" pitchFamily="34" charset="0"/>
              </a:rPr>
              <a:t>Utilisation dans les projets de </a:t>
            </a:r>
            <a:r>
              <a:rPr lang="fr-FR" b="1" dirty="0" smtClean="0">
                <a:latin typeface="Agency FB" panose="020B0503020202020204" pitchFamily="34" charset="0"/>
              </a:rPr>
              <a:t>développement</a:t>
            </a:r>
            <a:endParaRPr lang="fr-FR" b="1" dirty="0"/>
          </a:p>
        </p:txBody>
      </p:sp>
      <p:sp>
        <p:nvSpPr>
          <p:cNvPr id="4" name="Rectangle 1"/>
          <p:cNvSpPr>
            <a:spLocks noGrp="1" noChangeArrowheads="1"/>
          </p:cNvSpPr>
          <p:nvPr>
            <p:ph idx="1"/>
          </p:nvPr>
        </p:nvSpPr>
        <p:spPr bwMode="auto">
          <a:xfrm>
            <a:off x="2132611" y="1385711"/>
            <a:ext cx="9467321" cy="512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fr-FR" altLang="fr-FR" sz="2800" b="0" i="0" u="none" strike="noStrike" cap="none" normalizeH="0" baseline="0" dirty="0" smtClean="0">
                <a:ln>
                  <a:noFill/>
                </a:ln>
                <a:solidFill>
                  <a:schemeClr val="tx1"/>
                </a:solidFill>
                <a:effectLst/>
                <a:latin typeface="Agency FB" panose="020B0503020202020204" pitchFamily="34" charset="0"/>
              </a:rPr>
              <a:t>UML </a:t>
            </a:r>
            <a:r>
              <a:rPr kumimoji="0" lang="fr-FR" altLang="fr-FR" sz="2800" b="0" i="0" u="none" strike="noStrike" cap="none" normalizeH="0" baseline="0" dirty="0" smtClean="0">
                <a:ln>
                  <a:noFill/>
                </a:ln>
                <a:solidFill>
                  <a:schemeClr val="tx1"/>
                </a:solidFill>
                <a:effectLst/>
                <a:latin typeface="Agency FB" panose="020B0503020202020204" pitchFamily="34" charset="0"/>
              </a:rPr>
              <a:t>est devenu un pilier dans les processus de développement logiciel, en particulier dans les grandes équipes où une communication claire et structurée entre les différentes parties prenantes est essentielle.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fr-FR" altLang="fr-FR" sz="2800" b="0" i="0" u="none" strike="noStrike" cap="none" normalizeH="0" baseline="0" dirty="0" smtClean="0">
                <a:ln>
                  <a:noFill/>
                </a:ln>
                <a:solidFill>
                  <a:schemeClr val="tx1"/>
                </a:solidFill>
                <a:effectLst/>
                <a:latin typeface="Agency FB" panose="020B0503020202020204" pitchFamily="34" charset="0"/>
              </a:rPr>
              <a:t>Les diagrammes UML facilitent la compréhension des systèmes, non seulement par les développeurs, mais aussi par les chefs de projet, les analystes métier, et même les clients. </a:t>
            </a:r>
          </a:p>
        </p:txBody>
      </p:sp>
    </p:spTree>
    <p:extLst>
      <p:ext uri="{BB962C8B-B14F-4D97-AF65-F5344CB8AC3E}">
        <p14:creationId xmlns:p14="http://schemas.microsoft.com/office/powerpoint/2010/main" val="382498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245737"/>
            <a:ext cx="8911687" cy="779021"/>
          </a:xfrm>
        </p:spPr>
        <p:txBody>
          <a:bodyPr anchor="ctr"/>
          <a:lstStyle/>
          <a:p>
            <a:pPr algn="ctr"/>
            <a:r>
              <a:rPr lang="fr-FR" b="1" dirty="0">
                <a:latin typeface="Agency FB" panose="020B0503020202020204" pitchFamily="34" charset="0"/>
              </a:rPr>
              <a:t>Support des méthodologies </a:t>
            </a:r>
            <a:r>
              <a:rPr lang="fr-FR" b="1" dirty="0" smtClean="0">
                <a:latin typeface="Agency FB" panose="020B0503020202020204" pitchFamily="34" charset="0"/>
              </a:rPr>
              <a:t>agiles</a:t>
            </a:r>
            <a:endParaRPr lang="fr-FR" b="1" dirty="0"/>
          </a:p>
        </p:txBody>
      </p:sp>
      <p:sp>
        <p:nvSpPr>
          <p:cNvPr id="3" name="Espace réservé du contenu 2"/>
          <p:cNvSpPr>
            <a:spLocks noGrp="1"/>
          </p:cNvSpPr>
          <p:nvPr>
            <p:ph idx="1"/>
          </p:nvPr>
        </p:nvSpPr>
        <p:spPr>
          <a:xfrm>
            <a:off x="2592925" y="1313793"/>
            <a:ext cx="8915400" cy="5055476"/>
          </a:xfrm>
        </p:spPr>
        <p:txBody>
          <a:bodyPr>
            <a:noAutofit/>
          </a:bodyPr>
          <a:lstStyle/>
          <a:p>
            <a:pPr algn="just">
              <a:lnSpc>
                <a:spcPct val="150000"/>
              </a:lnSpc>
            </a:pPr>
            <a:r>
              <a:rPr lang="fr-FR" sz="2800" dirty="0">
                <a:latin typeface="Agency FB" panose="020B0503020202020204" pitchFamily="34" charset="0"/>
              </a:rPr>
              <a:t>Bien que </a:t>
            </a:r>
            <a:r>
              <a:rPr lang="fr-FR" sz="2800" b="1" dirty="0">
                <a:latin typeface="Agency FB" panose="020B0503020202020204" pitchFamily="34" charset="0"/>
              </a:rPr>
              <a:t>UML</a:t>
            </a:r>
            <a:r>
              <a:rPr lang="fr-FR" sz="2800" dirty="0">
                <a:latin typeface="Agency FB" panose="020B0503020202020204" pitchFamily="34" charset="0"/>
              </a:rPr>
              <a:t> ait initialement été adopté principalement dans des contextes plus formels et des méthodologies de type </a:t>
            </a:r>
            <a:r>
              <a:rPr lang="fr-FR" sz="2800" b="1" dirty="0">
                <a:latin typeface="Agency FB" panose="020B0503020202020204" pitchFamily="34" charset="0"/>
              </a:rPr>
              <a:t>cycle en V</a:t>
            </a:r>
            <a:r>
              <a:rPr lang="fr-FR" sz="2800" dirty="0">
                <a:latin typeface="Agency FB" panose="020B0503020202020204" pitchFamily="34" charset="0"/>
              </a:rPr>
              <a:t> ou </a:t>
            </a:r>
            <a:r>
              <a:rPr lang="fr-FR" sz="2800" b="1" dirty="0">
                <a:latin typeface="Agency FB" panose="020B0503020202020204" pitchFamily="34" charset="0"/>
              </a:rPr>
              <a:t>modèle en cascade</a:t>
            </a:r>
            <a:r>
              <a:rPr lang="fr-FR" sz="2800" dirty="0">
                <a:latin typeface="Agency FB" panose="020B0503020202020204" pitchFamily="34" charset="0"/>
              </a:rPr>
              <a:t>, il a également trouvé sa place dans les méthodes agiles. Des versions simplifiées de UML sont souvent utilisées dans des approches </a:t>
            </a:r>
            <a:r>
              <a:rPr lang="fr-FR" sz="2800" b="1" dirty="0" err="1">
                <a:latin typeface="Agency FB" panose="020B0503020202020204" pitchFamily="34" charset="0"/>
              </a:rPr>
              <a:t>Scrum</a:t>
            </a:r>
            <a:r>
              <a:rPr lang="fr-FR" sz="2800" dirty="0">
                <a:latin typeface="Agency FB" panose="020B0503020202020204" pitchFamily="34" charset="0"/>
              </a:rPr>
              <a:t> ou </a:t>
            </a:r>
            <a:r>
              <a:rPr lang="fr-FR" sz="2800" b="1" dirty="0" err="1">
                <a:latin typeface="Agency FB" panose="020B0503020202020204" pitchFamily="34" charset="0"/>
              </a:rPr>
              <a:t>Extreme</a:t>
            </a:r>
            <a:r>
              <a:rPr lang="fr-FR" sz="2800" b="1" dirty="0">
                <a:latin typeface="Agency FB" panose="020B0503020202020204" pitchFamily="34" charset="0"/>
              </a:rPr>
              <a:t> </a:t>
            </a:r>
            <a:r>
              <a:rPr lang="fr-FR" sz="2800" b="1" dirty="0" err="1">
                <a:latin typeface="Agency FB" panose="020B0503020202020204" pitchFamily="34" charset="0"/>
              </a:rPr>
              <a:t>Programming</a:t>
            </a:r>
            <a:r>
              <a:rPr lang="fr-FR" sz="2800" dirty="0">
                <a:latin typeface="Agency FB" panose="020B0503020202020204" pitchFamily="34" charset="0"/>
              </a:rPr>
              <a:t> (XP), notamment pour modéliser rapidement les cas d’utilisation, les classes ou les séquences d’interactions.</a:t>
            </a:r>
          </a:p>
        </p:txBody>
      </p:sp>
    </p:spTree>
    <p:extLst>
      <p:ext uri="{BB962C8B-B14F-4D97-AF65-F5344CB8AC3E}">
        <p14:creationId xmlns:p14="http://schemas.microsoft.com/office/powerpoint/2010/main" val="286477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Autofit/>
          </a:bodyPr>
          <a:lstStyle/>
          <a:p>
            <a:pPr algn="ctr"/>
            <a:r>
              <a:rPr lang="fr-FR" sz="8800" b="1" dirty="0" smtClean="0">
                <a:latin typeface="Agency FB" panose="020B0503020202020204" pitchFamily="34" charset="0"/>
              </a:rPr>
              <a:t>Cycle En V</a:t>
            </a:r>
            <a:endParaRPr lang="fr-FR" sz="8800" b="1" dirty="0">
              <a:latin typeface="Agency FB" panose="020B0503020202020204" pitchFamily="34" charset="0"/>
            </a:endParaRPr>
          </a:p>
        </p:txBody>
      </p:sp>
      <p:pic>
        <p:nvPicPr>
          <p:cNvPr id="5" name="Espace réservé du contenu 4"/>
          <p:cNvPicPr>
            <a:picLocks noGrp="1" noChangeAspect="1"/>
          </p:cNvPicPr>
          <p:nvPr>
            <p:ph idx="1"/>
          </p:nvPr>
        </p:nvPicPr>
        <p:blipFill>
          <a:blip r:embed="rId2"/>
          <a:stretch>
            <a:fillRect/>
          </a:stretch>
        </p:blipFill>
        <p:spPr>
          <a:xfrm>
            <a:off x="2837792" y="2033752"/>
            <a:ext cx="8071945" cy="4508938"/>
          </a:xfrm>
          <a:prstGeom prst="rect">
            <a:avLst/>
          </a:prstGeom>
        </p:spPr>
      </p:pic>
    </p:spTree>
    <p:extLst>
      <p:ext uri="{BB962C8B-B14F-4D97-AF65-F5344CB8AC3E}">
        <p14:creationId xmlns:p14="http://schemas.microsoft.com/office/powerpoint/2010/main" val="3098601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069" y="198441"/>
            <a:ext cx="8911687" cy="652897"/>
          </a:xfrm>
        </p:spPr>
        <p:txBody>
          <a:bodyPr anchor="ctr">
            <a:normAutofit fontScale="90000"/>
          </a:bodyPr>
          <a:lstStyle/>
          <a:p>
            <a:pPr algn="ctr"/>
            <a:r>
              <a:rPr lang="fr-FR" sz="6000" b="1" dirty="0" smtClean="0">
                <a:latin typeface="Agency FB" panose="020B0503020202020204" pitchFamily="34" charset="0"/>
              </a:rPr>
              <a:t>Cycle En Cascade</a:t>
            </a:r>
            <a:endParaRPr lang="fr-FR" sz="6000" b="1" dirty="0">
              <a:latin typeface="Agency FB" panose="020B0503020202020204" pitchFamily="34" charset="0"/>
            </a:endParaRPr>
          </a:p>
        </p:txBody>
      </p:sp>
      <p:pic>
        <p:nvPicPr>
          <p:cNvPr id="10" name="Espace réservé du contenu 9"/>
          <p:cNvPicPr>
            <a:picLocks noGrp="1" noChangeAspect="1"/>
          </p:cNvPicPr>
          <p:nvPr>
            <p:ph idx="1"/>
          </p:nvPr>
        </p:nvPicPr>
        <p:blipFill>
          <a:blip r:embed="rId2"/>
          <a:stretch>
            <a:fillRect/>
          </a:stretch>
        </p:blipFill>
        <p:spPr>
          <a:xfrm>
            <a:off x="2916620" y="1135116"/>
            <a:ext cx="8119241" cy="4824249"/>
          </a:xfrm>
          <a:prstGeom prst="rect">
            <a:avLst/>
          </a:prstGeom>
        </p:spPr>
      </p:pic>
    </p:spTree>
    <p:extLst>
      <p:ext uri="{BB962C8B-B14F-4D97-AF65-F5344CB8AC3E}">
        <p14:creationId xmlns:p14="http://schemas.microsoft.com/office/powerpoint/2010/main" val="752130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09146" y="127497"/>
            <a:ext cx="8911687" cy="1280890"/>
          </a:xfrm>
        </p:spPr>
        <p:txBody>
          <a:bodyPr anchor="ctr">
            <a:normAutofit/>
          </a:bodyPr>
          <a:lstStyle/>
          <a:p>
            <a:pPr algn="ctr"/>
            <a:r>
              <a:rPr lang="fr-FR" sz="6600" b="1" dirty="0" smtClean="0">
                <a:latin typeface="Agency FB" panose="020B0503020202020204" pitchFamily="34" charset="0"/>
              </a:rPr>
              <a:t>SCRUM</a:t>
            </a:r>
            <a:endParaRPr lang="fr-FR" sz="6600" b="1" dirty="0">
              <a:latin typeface="Agency FB" panose="020B0503020202020204" pitchFamily="34" charset="0"/>
            </a:endParaRPr>
          </a:p>
        </p:txBody>
      </p:sp>
      <p:pic>
        <p:nvPicPr>
          <p:cNvPr id="6" name="Espace réservé du contenu 5"/>
          <p:cNvPicPr>
            <a:picLocks noGrp="1" noChangeAspect="1"/>
          </p:cNvPicPr>
          <p:nvPr>
            <p:ph idx="1"/>
          </p:nvPr>
        </p:nvPicPr>
        <p:blipFill>
          <a:blip r:embed="rId2"/>
          <a:stretch>
            <a:fillRect/>
          </a:stretch>
        </p:blipFill>
        <p:spPr>
          <a:xfrm>
            <a:off x="1371600" y="1608084"/>
            <a:ext cx="10263352" cy="4682358"/>
          </a:xfrm>
          <a:prstGeom prst="rect">
            <a:avLst/>
          </a:prstGeom>
        </p:spPr>
      </p:pic>
    </p:spTree>
    <p:extLst>
      <p:ext uri="{BB962C8B-B14F-4D97-AF65-F5344CB8AC3E}">
        <p14:creationId xmlns:p14="http://schemas.microsoft.com/office/powerpoint/2010/main" val="2070963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4880" y="82244"/>
            <a:ext cx="8911687" cy="1280890"/>
          </a:xfrm>
        </p:spPr>
        <p:txBody>
          <a:bodyPr anchor="ctr"/>
          <a:lstStyle/>
          <a:p>
            <a:pPr algn="ctr"/>
            <a:r>
              <a:rPr lang="fr-FR" b="1" dirty="0">
                <a:latin typeface="Agency FB" panose="020B0503020202020204" pitchFamily="34" charset="0"/>
              </a:rPr>
              <a:t>Impact dans l’ingénierie logicielle</a:t>
            </a:r>
          </a:p>
        </p:txBody>
      </p:sp>
      <p:sp>
        <p:nvSpPr>
          <p:cNvPr id="3" name="Espace réservé du contenu 2"/>
          <p:cNvSpPr>
            <a:spLocks noGrp="1"/>
          </p:cNvSpPr>
          <p:nvPr>
            <p:ph idx="1"/>
          </p:nvPr>
        </p:nvSpPr>
        <p:spPr>
          <a:xfrm>
            <a:off x="2577923" y="1196622"/>
            <a:ext cx="8915400" cy="3777622"/>
          </a:xfrm>
        </p:spPr>
        <p:txBody>
          <a:bodyPr>
            <a:noAutofit/>
          </a:bodyPr>
          <a:lstStyle/>
          <a:p>
            <a:pPr algn="just">
              <a:lnSpc>
                <a:spcPct val="150000"/>
              </a:lnSpc>
            </a:pPr>
            <a:r>
              <a:rPr lang="fr-FR" sz="2800" dirty="0">
                <a:latin typeface="Agency FB" panose="020B0503020202020204" pitchFamily="34" charset="0"/>
              </a:rPr>
              <a:t>UML a permis d'établir une communication standardisée et efficace au sein des équipes techniques, réduisant ainsi les erreurs d'interprétation et améliorant la collaboration entre les développeurs, architectes logiciels, et autres parties prenantes</a:t>
            </a:r>
            <a:r>
              <a:rPr lang="fr-FR" sz="2800" dirty="0" smtClean="0">
                <a:latin typeface="Agency FB" panose="020B0503020202020204" pitchFamily="34" charset="0"/>
              </a:rPr>
              <a:t>.</a:t>
            </a:r>
          </a:p>
          <a:p>
            <a:pPr algn="just">
              <a:lnSpc>
                <a:spcPct val="150000"/>
              </a:lnSpc>
            </a:pPr>
            <a:r>
              <a:rPr lang="fr-FR" sz="2800" dirty="0">
                <a:latin typeface="Agency FB" panose="020B0503020202020204" pitchFamily="34" charset="0"/>
              </a:rPr>
              <a:t>Sa flexibilité permet aussi de l’adapter à une variété de domaines autres que le développement de logiciels, comme les systèmes embarqués, l’ingénierie des systèmes ou la gestion des processus métier.</a:t>
            </a:r>
          </a:p>
        </p:txBody>
      </p:sp>
    </p:spTree>
    <p:extLst>
      <p:ext uri="{BB962C8B-B14F-4D97-AF65-F5344CB8AC3E}">
        <p14:creationId xmlns:p14="http://schemas.microsoft.com/office/powerpoint/2010/main" val="344789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49976"/>
            <a:ext cx="8911687" cy="674112"/>
          </a:xfrm>
        </p:spPr>
        <p:txBody>
          <a:bodyPr anchor="ctr"/>
          <a:lstStyle/>
          <a:p>
            <a:pPr algn="ctr"/>
            <a:r>
              <a:rPr lang="fr-FR" b="1" dirty="0">
                <a:latin typeface="Agency FB" panose="020B0503020202020204" pitchFamily="34" charset="0"/>
              </a:rPr>
              <a:t>Évolution continue et tendances futures</a:t>
            </a:r>
          </a:p>
        </p:txBody>
      </p:sp>
      <p:sp>
        <p:nvSpPr>
          <p:cNvPr id="3" name="Espace réservé du contenu 2"/>
          <p:cNvSpPr>
            <a:spLocks noGrp="1"/>
          </p:cNvSpPr>
          <p:nvPr>
            <p:ph idx="1"/>
          </p:nvPr>
        </p:nvSpPr>
        <p:spPr>
          <a:xfrm>
            <a:off x="2589212" y="1151467"/>
            <a:ext cx="8915400" cy="5260622"/>
          </a:xfrm>
        </p:spPr>
        <p:txBody>
          <a:bodyPr>
            <a:normAutofit/>
          </a:bodyPr>
          <a:lstStyle/>
          <a:p>
            <a:pPr algn="just">
              <a:lnSpc>
                <a:spcPct val="150000"/>
              </a:lnSpc>
            </a:pPr>
            <a:r>
              <a:rPr lang="fr-FR" sz="2800" dirty="0">
                <a:latin typeface="Agency FB" panose="020B0503020202020204" pitchFamily="34" charset="0"/>
              </a:rPr>
              <a:t>Aujourd'hui, UML continue d'évoluer, avec des mises à jour régulières pour s’adapter aux nouvelles tendances du développement, telles que les </a:t>
            </a:r>
            <a:r>
              <a:rPr lang="fr-FR" sz="2800" b="1" dirty="0" err="1">
                <a:latin typeface="Agency FB" panose="020B0503020202020204" pitchFamily="34" charset="0"/>
              </a:rPr>
              <a:t>microservices</a:t>
            </a:r>
            <a:r>
              <a:rPr lang="fr-FR" sz="2800" dirty="0">
                <a:latin typeface="Agency FB" panose="020B0503020202020204" pitchFamily="34" charset="0"/>
              </a:rPr>
              <a:t>, le </a:t>
            </a:r>
            <a:r>
              <a:rPr lang="fr-FR" sz="2800" b="1" dirty="0">
                <a:latin typeface="Agency FB" panose="020B0503020202020204" pitchFamily="34" charset="0"/>
              </a:rPr>
              <a:t>cloud</a:t>
            </a:r>
            <a:r>
              <a:rPr lang="fr-FR" sz="2800" dirty="0">
                <a:latin typeface="Agency FB" panose="020B0503020202020204" pitchFamily="34" charset="0"/>
              </a:rPr>
              <a:t> </a:t>
            </a:r>
            <a:r>
              <a:rPr lang="fr-FR" sz="2800" b="1" dirty="0" err="1">
                <a:latin typeface="Agency FB" panose="020B0503020202020204" pitchFamily="34" charset="0"/>
              </a:rPr>
              <a:t>computing</a:t>
            </a:r>
            <a:r>
              <a:rPr lang="fr-FR" sz="2800" dirty="0">
                <a:latin typeface="Agency FB" panose="020B0503020202020204" pitchFamily="34" charset="0"/>
              </a:rPr>
              <a:t>, ou encore </a:t>
            </a:r>
            <a:r>
              <a:rPr lang="fr-FR" sz="2800" b="1" dirty="0">
                <a:latin typeface="Agency FB" panose="020B0503020202020204" pitchFamily="34" charset="0"/>
              </a:rPr>
              <a:t>l’intelligence artificielle</a:t>
            </a:r>
            <a:r>
              <a:rPr lang="fr-FR" sz="2800" dirty="0" smtClean="0">
                <a:latin typeface="Agency FB" panose="020B0503020202020204" pitchFamily="34" charset="0"/>
              </a:rPr>
              <a:t>.</a:t>
            </a:r>
          </a:p>
          <a:p>
            <a:pPr algn="just">
              <a:lnSpc>
                <a:spcPct val="150000"/>
              </a:lnSpc>
            </a:pPr>
            <a:r>
              <a:rPr lang="fr-FR" sz="2800" dirty="0" smtClean="0">
                <a:latin typeface="Agency FB" panose="020B0503020202020204" pitchFamily="34" charset="0"/>
              </a:rPr>
              <a:t>Des </a:t>
            </a:r>
            <a:r>
              <a:rPr lang="fr-FR" sz="2800" dirty="0">
                <a:latin typeface="Agency FB" panose="020B0503020202020204" pitchFamily="34" charset="0"/>
              </a:rPr>
              <a:t>outils modernes comme </a:t>
            </a:r>
            <a:r>
              <a:rPr lang="fr-FR" sz="2800" b="1" dirty="0">
                <a:latin typeface="Agency FB" panose="020B0503020202020204" pitchFamily="34" charset="0"/>
              </a:rPr>
              <a:t>Enterprise Architect</a:t>
            </a:r>
            <a:r>
              <a:rPr lang="fr-FR" sz="2800" dirty="0">
                <a:latin typeface="Agency FB" panose="020B0503020202020204" pitchFamily="34" charset="0"/>
              </a:rPr>
              <a:t>, </a:t>
            </a:r>
            <a:r>
              <a:rPr lang="fr-FR" sz="2800" b="1" dirty="0">
                <a:latin typeface="Agency FB" panose="020B0503020202020204" pitchFamily="34" charset="0"/>
              </a:rPr>
              <a:t>Visual </a:t>
            </a:r>
            <a:r>
              <a:rPr lang="fr-FR" sz="2800" b="1" dirty="0" err="1">
                <a:latin typeface="Agency FB" panose="020B0503020202020204" pitchFamily="34" charset="0"/>
              </a:rPr>
              <a:t>Paradigm</a:t>
            </a:r>
            <a:r>
              <a:rPr lang="fr-FR" sz="2800" dirty="0">
                <a:latin typeface="Agency FB" panose="020B0503020202020204" pitchFamily="34" charset="0"/>
              </a:rPr>
              <a:t>, et </a:t>
            </a:r>
            <a:r>
              <a:rPr lang="fr-FR" sz="2800" b="1" dirty="0" err="1">
                <a:latin typeface="Agency FB" panose="020B0503020202020204" pitchFamily="34" charset="0"/>
              </a:rPr>
              <a:t>Lucidchart</a:t>
            </a:r>
            <a:r>
              <a:rPr lang="fr-FR" sz="2800" dirty="0">
                <a:latin typeface="Agency FB" panose="020B0503020202020204" pitchFamily="34" charset="0"/>
              </a:rPr>
              <a:t> continuent de supporter </a:t>
            </a:r>
            <a:r>
              <a:rPr lang="fr-FR" sz="2800" b="1" dirty="0">
                <a:latin typeface="Agency FB" panose="020B0503020202020204" pitchFamily="34" charset="0"/>
              </a:rPr>
              <a:t>UML</a:t>
            </a:r>
            <a:r>
              <a:rPr lang="fr-FR" sz="2800" dirty="0">
                <a:latin typeface="Agency FB" panose="020B0503020202020204" pitchFamily="34" charset="0"/>
              </a:rPr>
              <a:t>, tout en intégrant des fonctionnalités avancées pour faciliter la modélisation dans des environnements complexes et interconnectés.</a:t>
            </a:r>
          </a:p>
        </p:txBody>
      </p:sp>
    </p:spTree>
    <p:extLst>
      <p:ext uri="{BB962C8B-B14F-4D97-AF65-F5344CB8AC3E}">
        <p14:creationId xmlns:p14="http://schemas.microsoft.com/office/powerpoint/2010/main" val="297987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400" b="1" dirty="0">
                <a:latin typeface="Agency FB" panose="020B0503020202020204" pitchFamily="34" charset="0"/>
              </a:rPr>
              <a:t>Pourquoi utiliser UML </a:t>
            </a:r>
            <a:r>
              <a:rPr lang="fr-FR" sz="4400" b="1" dirty="0" smtClean="0">
                <a:latin typeface="Agency FB" panose="020B0503020202020204" pitchFamily="34" charset="0"/>
              </a:rPr>
              <a:t>?</a:t>
            </a:r>
            <a:endParaRPr lang="fr-FR" sz="4400" dirty="0">
              <a:latin typeface="Agency FB" panose="020B0503020202020204" pitchFamily="34" charset="0"/>
            </a:endParaRPr>
          </a:p>
        </p:txBody>
      </p:sp>
      <p:sp>
        <p:nvSpPr>
          <p:cNvPr id="3" name="Espace réservé du contenu 2"/>
          <p:cNvSpPr>
            <a:spLocks noGrp="1"/>
          </p:cNvSpPr>
          <p:nvPr>
            <p:ph idx="1"/>
          </p:nvPr>
        </p:nvSpPr>
        <p:spPr>
          <a:xfrm>
            <a:off x="2370667" y="2133600"/>
            <a:ext cx="9392355" cy="3777622"/>
          </a:xfrm>
        </p:spPr>
        <p:txBody>
          <a:bodyPr>
            <a:noAutofit/>
          </a:bodyPr>
          <a:lstStyle/>
          <a:p>
            <a:pPr algn="just">
              <a:lnSpc>
                <a:spcPct val="150000"/>
              </a:lnSpc>
            </a:pPr>
            <a:r>
              <a:rPr lang="fr-FR" sz="3200" dirty="0">
                <a:latin typeface="Agency FB" panose="020B0503020202020204" pitchFamily="34" charset="0"/>
              </a:rPr>
              <a:t>Importance dans la gestion des systèmes complexes</a:t>
            </a:r>
            <a:r>
              <a:rPr lang="fr-FR" sz="3200" dirty="0" smtClean="0">
                <a:latin typeface="Agency FB" panose="020B0503020202020204" pitchFamily="34" charset="0"/>
              </a:rPr>
              <a:t>.</a:t>
            </a:r>
          </a:p>
          <a:p>
            <a:pPr algn="just">
              <a:lnSpc>
                <a:spcPct val="150000"/>
              </a:lnSpc>
            </a:pPr>
            <a:r>
              <a:rPr lang="fr-FR" sz="3200" dirty="0" smtClean="0">
                <a:latin typeface="Agency FB" panose="020B0503020202020204" pitchFamily="34" charset="0"/>
              </a:rPr>
              <a:t>Communication </a:t>
            </a:r>
            <a:r>
              <a:rPr lang="fr-FR" sz="3200" dirty="0">
                <a:latin typeface="Agency FB" panose="020B0503020202020204" pitchFamily="34" charset="0"/>
              </a:rPr>
              <a:t>facilitée entre les membres de l’équipe</a:t>
            </a:r>
            <a:r>
              <a:rPr lang="fr-FR" sz="3200" dirty="0" smtClean="0">
                <a:latin typeface="Agency FB" panose="020B0503020202020204" pitchFamily="34" charset="0"/>
              </a:rPr>
              <a:t>.</a:t>
            </a:r>
          </a:p>
          <a:p>
            <a:pPr algn="just">
              <a:lnSpc>
                <a:spcPct val="150000"/>
              </a:lnSpc>
            </a:pPr>
            <a:r>
              <a:rPr lang="fr-FR" sz="3200" dirty="0" smtClean="0">
                <a:latin typeface="Agency FB" panose="020B0503020202020204" pitchFamily="34" charset="0"/>
              </a:rPr>
              <a:t>Documentation </a:t>
            </a:r>
            <a:r>
              <a:rPr lang="fr-FR" sz="3200" dirty="0">
                <a:latin typeface="Agency FB" panose="020B0503020202020204" pitchFamily="34" charset="0"/>
              </a:rPr>
              <a:t>visuelle et standardisée des systèmes</a:t>
            </a:r>
            <a:r>
              <a:rPr lang="fr-FR" sz="3200" dirty="0" smtClean="0">
                <a:latin typeface="Agency FB" panose="020B0503020202020204" pitchFamily="34" charset="0"/>
              </a:rPr>
              <a:t>.</a:t>
            </a:r>
          </a:p>
          <a:p>
            <a:pPr algn="just">
              <a:lnSpc>
                <a:spcPct val="150000"/>
              </a:lnSpc>
            </a:pPr>
            <a:r>
              <a:rPr lang="fr-FR" sz="3200" dirty="0" smtClean="0">
                <a:latin typeface="Agency FB" panose="020B0503020202020204" pitchFamily="34" charset="0"/>
              </a:rPr>
              <a:t>Aide </a:t>
            </a:r>
            <a:r>
              <a:rPr lang="fr-FR" sz="3200" dirty="0">
                <a:latin typeface="Agency FB" panose="020B0503020202020204" pitchFamily="34" charset="0"/>
              </a:rPr>
              <a:t>à la détection des erreurs et amélioration de la qualité du code.</a:t>
            </a:r>
          </a:p>
        </p:txBody>
      </p:sp>
    </p:spTree>
    <p:extLst>
      <p:ext uri="{BB962C8B-B14F-4D97-AF65-F5344CB8AC3E}">
        <p14:creationId xmlns:p14="http://schemas.microsoft.com/office/powerpoint/2010/main" val="1321415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Agency FB" panose="020B0503020202020204" pitchFamily="34" charset="0"/>
              </a:rPr>
              <a:t>Présentation des domaines d'application d'UML</a:t>
            </a:r>
          </a:p>
        </p:txBody>
      </p:sp>
      <p:sp>
        <p:nvSpPr>
          <p:cNvPr id="3" name="Espace réservé du contenu 2"/>
          <p:cNvSpPr>
            <a:spLocks noGrp="1"/>
          </p:cNvSpPr>
          <p:nvPr>
            <p:ph idx="1"/>
          </p:nvPr>
        </p:nvSpPr>
        <p:spPr/>
        <p:txBody>
          <a:bodyPr>
            <a:noAutofit/>
          </a:bodyPr>
          <a:lstStyle/>
          <a:p>
            <a:pPr algn="just">
              <a:lnSpc>
                <a:spcPct val="250000"/>
              </a:lnSpc>
            </a:pPr>
            <a:r>
              <a:rPr lang="fr-FR" sz="2400" dirty="0">
                <a:latin typeface="Agency FB" panose="020B0503020202020204" pitchFamily="34" charset="0"/>
              </a:rPr>
              <a:t>Utilisation dans les systèmes orientés objets</a:t>
            </a:r>
            <a:r>
              <a:rPr lang="fr-FR" sz="2400" dirty="0" smtClean="0">
                <a:latin typeface="Agency FB" panose="020B0503020202020204" pitchFamily="34" charset="0"/>
              </a:rPr>
              <a:t>.</a:t>
            </a:r>
          </a:p>
          <a:p>
            <a:pPr algn="just">
              <a:lnSpc>
                <a:spcPct val="250000"/>
              </a:lnSpc>
            </a:pPr>
            <a:r>
              <a:rPr lang="fr-FR" sz="2400" dirty="0" smtClean="0">
                <a:latin typeface="Agency FB" panose="020B0503020202020204" pitchFamily="34" charset="0"/>
              </a:rPr>
              <a:t>Intégration </a:t>
            </a:r>
            <a:r>
              <a:rPr lang="fr-FR" sz="2400" dirty="0">
                <a:latin typeface="Agency FB" panose="020B0503020202020204" pitchFamily="34" charset="0"/>
              </a:rPr>
              <a:t>avec différentes méthodologies de développement (agile, cascade, etc</a:t>
            </a:r>
            <a:r>
              <a:rPr lang="fr-FR" sz="2400" dirty="0" smtClean="0">
                <a:latin typeface="Agency FB" panose="020B0503020202020204" pitchFamily="34" charset="0"/>
              </a:rPr>
              <a:t>.).</a:t>
            </a:r>
          </a:p>
          <a:p>
            <a:pPr algn="just">
              <a:lnSpc>
                <a:spcPct val="250000"/>
              </a:lnSpc>
            </a:pPr>
            <a:r>
              <a:rPr lang="fr-FR" sz="2400" dirty="0" smtClean="0">
                <a:latin typeface="Agency FB" panose="020B0503020202020204" pitchFamily="34" charset="0"/>
              </a:rPr>
              <a:t>Importance </a:t>
            </a:r>
            <a:r>
              <a:rPr lang="fr-FR" sz="2400" dirty="0">
                <a:latin typeface="Agency FB" panose="020B0503020202020204" pitchFamily="34" charset="0"/>
              </a:rPr>
              <a:t>dans la conception et la maintenance de systèmes informatiques.</a:t>
            </a:r>
          </a:p>
        </p:txBody>
      </p:sp>
    </p:spTree>
    <p:extLst>
      <p:ext uri="{BB962C8B-B14F-4D97-AF65-F5344CB8AC3E}">
        <p14:creationId xmlns:p14="http://schemas.microsoft.com/office/powerpoint/2010/main" val="4629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latin typeface="Agency FB" panose="020B0503020202020204" pitchFamily="34" charset="0"/>
              </a:rPr>
              <a:t>Objectif de la séance</a:t>
            </a:r>
          </a:p>
        </p:txBody>
      </p:sp>
      <p:sp>
        <p:nvSpPr>
          <p:cNvPr id="3" name="Espace réservé du contenu 2"/>
          <p:cNvSpPr>
            <a:spLocks noGrp="1"/>
          </p:cNvSpPr>
          <p:nvPr>
            <p:ph idx="1"/>
          </p:nvPr>
        </p:nvSpPr>
        <p:spPr/>
        <p:txBody>
          <a:bodyPr>
            <a:normAutofit/>
          </a:bodyPr>
          <a:lstStyle/>
          <a:p>
            <a:pPr algn="just">
              <a:lnSpc>
                <a:spcPct val="300000"/>
              </a:lnSpc>
            </a:pPr>
            <a:r>
              <a:rPr lang="fr-FR" sz="2400" dirty="0" smtClean="0"/>
              <a:t>Se Familiariser avec </a:t>
            </a:r>
            <a:r>
              <a:rPr lang="fr-FR" sz="2400" dirty="0"/>
              <a:t>les concepts fondamentaux de la modélisation </a:t>
            </a:r>
            <a:r>
              <a:rPr lang="fr-FR" sz="2400" dirty="0" smtClean="0"/>
              <a:t>UML.</a:t>
            </a:r>
            <a:endParaRPr lang="fr-FR" sz="2400" dirty="0"/>
          </a:p>
        </p:txBody>
      </p:sp>
    </p:spTree>
    <p:extLst>
      <p:ext uri="{BB962C8B-B14F-4D97-AF65-F5344CB8AC3E}">
        <p14:creationId xmlns:p14="http://schemas.microsoft.com/office/powerpoint/2010/main" val="3166216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atin typeface="Agency FB" panose="020B0503020202020204" pitchFamily="34" charset="0"/>
              </a:rPr>
              <a:t>Vue d'ensemble des différents diagrammes UML</a:t>
            </a:r>
          </a:p>
        </p:txBody>
      </p:sp>
      <p:sp>
        <p:nvSpPr>
          <p:cNvPr id="3" name="Espace réservé du contenu 2"/>
          <p:cNvSpPr>
            <a:spLocks noGrp="1"/>
          </p:cNvSpPr>
          <p:nvPr>
            <p:ph idx="1"/>
          </p:nvPr>
        </p:nvSpPr>
        <p:spPr/>
        <p:txBody>
          <a:bodyPr>
            <a:normAutofit/>
          </a:bodyPr>
          <a:lstStyle/>
          <a:p>
            <a:pPr>
              <a:lnSpc>
                <a:spcPct val="200000"/>
              </a:lnSpc>
            </a:pPr>
            <a:r>
              <a:rPr lang="fr-FR" sz="2400" dirty="0">
                <a:latin typeface="Agency FB" panose="020B0503020202020204" pitchFamily="34" charset="0"/>
              </a:rPr>
              <a:t>Classification des diagrammes </a:t>
            </a:r>
            <a:r>
              <a:rPr lang="fr-FR" sz="2400" b="1" dirty="0" smtClean="0">
                <a:latin typeface="Agency FB" panose="020B0503020202020204" pitchFamily="34" charset="0"/>
              </a:rPr>
              <a:t>UML</a:t>
            </a:r>
          </a:p>
          <a:p>
            <a:pPr lvl="1">
              <a:lnSpc>
                <a:spcPct val="200000"/>
              </a:lnSpc>
            </a:pPr>
            <a:r>
              <a:rPr lang="fr-FR" sz="2000" b="1" dirty="0">
                <a:latin typeface="Agency FB" panose="020B0503020202020204" pitchFamily="34" charset="0"/>
              </a:rPr>
              <a:t>Diagrammes structurels</a:t>
            </a:r>
            <a:r>
              <a:rPr lang="fr-FR" sz="2000" dirty="0">
                <a:latin typeface="Agency FB" panose="020B0503020202020204" pitchFamily="34" charset="0"/>
              </a:rPr>
              <a:t> (</a:t>
            </a:r>
            <a:r>
              <a:rPr lang="fr-FR" sz="2000" b="1" dirty="0" err="1">
                <a:latin typeface="Agency FB" panose="020B0503020202020204" pitchFamily="34" charset="0"/>
              </a:rPr>
              <a:t>statics</a:t>
            </a:r>
            <a:r>
              <a:rPr lang="fr-FR" sz="2000" dirty="0" smtClean="0">
                <a:latin typeface="Agency FB" panose="020B0503020202020204" pitchFamily="34" charset="0"/>
              </a:rPr>
              <a:t>)</a:t>
            </a:r>
          </a:p>
          <a:p>
            <a:pPr lvl="1">
              <a:lnSpc>
                <a:spcPct val="200000"/>
              </a:lnSpc>
            </a:pPr>
            <a:r>
              <a:rPr lang="fr-FR" sz="2000" b="1" dirty="0">
                <a:latin typeface="Agency FB" panose="020B0503020202020204" pitchFamily="34" charset="0"/>
              </a:rPr>
              <a:t>Diagrammes comportementaux</a:t>
            </a:r>
            <a:r>
              <a:rPr lang="fr-FR" sz="2000" dirty="0">
                <a:latin typeface="Agency FB" panose="020B0503020202020204" pitchFamily="34" charset="0"/>
              </a:rPr>
              <a:t> (</a:t>
            </a:r>
            <a:r>
              <a:rPr lang="fr-FR" sz="2000" b="1" dirty="0" err="1">
                <a:latin typeface="Agency FB" panose="020B0503020202020204" pitchFamily="34" charset="0"/>
              </a:rPr>
              <a:t>dynamics</a:t>
            </a:r>
            <a:r>
              <a:rPr lang="fr-FR" sz="2000" dirty="0" smtClean="0">
                <a:latin typeface="Agency FB" panose="020B0503020202020204" pitchFamily="34" charset="0"/>
              </a:rPr>
              <a:t>)</a:t>
            </a:r>
          </a:p>
          <a:p>
            <a:pPr lvl="1">
              <a:lnSpc>
                <a:spcPct val="200000"/>
              </a:lnSpc>
            </a:pPr>
            <a:r>
              <a:rPr lang="fr-FR" sz="2000" b="1" dirty="0">
                <a:latin typeface="Agency FB" panose="020B0503020202020204" pitchFamily="34" charset="0"/>
              </a:rPr>
              <a:t>Diagrammes d’interaction</a:t>
            </a:r>
          </a:p>
          <a:p>
            <a:pPr lvl="1">
              <a:lnSpc>
                <a:spcPct val="200000"/>
              </a:lnSpc>
            </a:pPr>
            <a:endParaRPr lang="fr-FR" sz="2000" dirty="0" smtClean="0">
              <a:latin typeface="Agency FB" panose="020B0503020202020204" pitchFamily="34" charset="0"/>
            </a:endParaRPr>
          </a:p>
        </p:txBody>
      </p:sp>
    </p:spTree>
    <p:extLst>
      <p:ext uri="{BB962C8B-B14F-4D97-AF65-F5344CB8AC3E}">
        <p14:creationId xmlns:p14="http://schemas.microsoft.com/office/powerpoint/2010/main" val="1874639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lvl="1" algn="ctr" defTabSz="457200" rtl="0">
              <a:spcBef>
                <a:spcPct val="0"/>
              </a:spcBef>
            </a:pPr>
            <a:r>
              <a:rPr lang="fr-FR" sz="3200" b="1" dirty="0">
                <a:latin typeface="Agency FB" panose="020B0503020202020204" pitchFamily="34" charset="0"/>
              </a:rPr>
              <a:t>Diagrammes structurels (</a:t>
            </a:r>
            <a:r>
              <a:rPr lang="fr-FR" sz="3200" b="1" dirty="0" err="1">
                <a:latin typeface="Agency FB" panose="020B0503020202020204" pitchFamily="34" charset="0"/>
              </a:rPr>
              <a:t>statics</a:t>
            </a:r>
            <a:r>
              <a:rPr lang="fr-FR" sz="3200" b="1" dirty="0" smtClean="0">
                <a:latin typeface="Agency FB" panose="020B0503020202020204" pitchFamily="34" charset="0"/>
              </a:rPr>
              <a:t>)</a:t>
            </a:r>
            <a:endParaRPr lang="fr-FR" sz="2800" b="1" dirty="0"/>
          </a:p>
        </p:txBody>
      </p:sp>
      <p:sp>
        <p:nvSpPr>
          <p:cNvPr id="3" name="Espace réservé du contenu 2"/>
          <p:cNvSpPr>
            <a:spLocks noGrp="1"/>
          </p:cNvSpPr>
          <p:nvPr>
            <p:ph idx="1"/>
          </p:nvPr>
        </p:nvSpPr>
        <p:spPr>
          <a:xfrm>
            <a:off x="2269067" y="2133600"/>
            <a:ext cx="9629421" cy="3777622"/>
          </a:xfrm>
        </p:spPr>
        <p:txBody>
          <a:bodyPr>
            <a:normAutofit/>
          </a:bodyPr>
          <a:lstStyle/>
          <a:p>
            <a:pPr algn="just">
              <a:lnSpc>
                <a:spcPct val="150000"/>
              </a:lnSpc>
            </a:pPr>
            <a:r>
              <a:rPr lang="fr-FR" sz="2800" b="1" dirty="0">
                <a:latin typeface="Agency FB" panose="020B0503020202020204" pitchFamily="34" charset="0"/>
              </a:rPr>
              <a:t>Diagramme de classes </a:t>
            </a:r>
            <a:r>
              <a:rPr lang="fr-FR" sz="2800" dirty="0">
                <a:latin typeface="Agency FB" panose="020B0503020202020204" pitchFamily="34" charset="0"/>
              </a:rPr>
              <a:t>: Représentation des relations entre classes et objets</a:t>
            </a:r>
            <a:r>
              <a:rPr lang="fr-FR" sz="2800" dirty="0" smtClean="0">
                <a:latin typeface="Agency FB" panose="020B0503020202020204" pitchFamily="34" charset="0"/>
              </a:rPr>
              <a:t>.</a:t>
            </a:r>
          </a:p>
          <a:p>
            <a:pPr algn="just">
              <a:lnSpc>
                <a:spcPct val="150000"/>
              </a:lnSpc>
            </a:pPr>
            <a:r>
              <a:rPr lang="fr-FR" sz="2800" b="1" dirty="0" smtClean="0">
                <a:latin typeface="Agency FB" panose="020B0503020202020204" pitchFamily="34" charset="0"/>
              </a:rPr>
              <a:t>Diagramme </a:t>
            </a:r>
            <a:r>
              <a:rPr lang="fr-FR" sz="2800" b="1" dirty="0">
                <a:latin typeface="Agency FB" panose="020B0503020202020204" pitchFamily="34" charset="0"/>
              </a:rPr>
              <a:t>d'objets </a:t>
            </a:r>
            <a:r>
              <a:rPr lang="fr-FR" sz="2800" dirty="0">
                <a:latin typeface="Agency FB" panose="020B0503020202020204" pitchFamily="34" charset="0"/>
              </a:rPr>
              <a:t>: Instances d'objets et relations</a:t>
            </a:r>
            <a:r>
              <a:rPr lang="fr-FR" sz="2800" dirty="0" smtClean="0">
                <a:latin typeface="Agency FB" panose="020B0503020202020204" pitchFamily="34" charset="0"/>
              </a:rPr>
              <a:t>.</a:t>
            </a:r>
          </a:p>
          <a:p>
            <a:pPr algn="just">
              <a:lnSpc>
                <a:spcPct val="150000"/>
              </a:lnSpc>
            </a:pPr>
            <a:r>
              <a:rPr lang="fr-FR" sz="2800" b="1" dirty="0" smtClean="0">
                <a:latin typeface="Agency FB" panose="020B0503020202020204" pitchFamily="34" charset="0"/>
              </a:rPr>
              <a:t>Diagramme </a:t>
            </a:r>
            <a:r>
              <a:rPr lang="fr-FR" sz="2800" b="1" dirty="0">
                <a:latin typeface="Agency FB" panose="020B0503020202020204" pitchFamily="34" charset="0"/>
              </a:rPr>
              <a:t>de composants </a:t>
            </a:r>
            <a:r>
              <a:rPr lang="fr-FR" sz="2800" dirty="0">
                <a:latin typeface="Agency FB" panose="020B0503020202020204" pitchFamily="34" charset="0"/>
              </a:rPr>
              <a:t>: Architecture modulaire du système</a:t>
            </a:r>
            <a:r>
              <a:rPr lang="fr-FR" sz="2800" dirty="0" smtClean="0">
                <a:latin typeface="Agency FB" panose="020B0503020202020204" pitchFamily="34" charset="0"/>
              </a:rPr>
              <a:t>.</a:t>
            </a:r>
          </a:p>
          <a:p>
            <a:pPr algn="just">
              <a:lnSpc>
                <a:spcPct val="150000"/>
              </a:lnSpc>
            </a:pPr>
            <a:r>
              <a:rPr lang="fr-FR" sz="2800" b="1" dirty="0" smtClean="0">
                <a:latin typeface="Agency FB" panose="020B0503020202020204" pitchFamily="34" charset="0"/>
              </a:rPr>
              <a:t>Diagramme </a:t>
            </a:r>
            <a:r>
              <a:rPr lang="fr-FR" sz="2800" b="1" dirty="0">
                <a:latin typeface="Agency FB" panose="020B0503020202020204" pitchFamily="34" charset="0"/>
              </a:rPr>
              <a:t>de déploiement </a:t>
            </a:r>
            <a:r>
              <a:rPr lang="fr-FR" sz="2800" dirty="0">
                <a:latin typeface="Agency FB" panose="020B0503020202020204" pitchFamily="34" charset="0"/>
              </a:rPr>
              <a:t>: Infrastructure physique (serveurs, réseaux).</a:t>
            </a:r>
          </a:p>
        </p:txBody>
      </p:sp>
    </p:spTree>
    <p:extLst>
      <p:ext uri="{BB962C8B-B14F-4D97-AF65-F5344CB8AC3E}">
        <p14:creationId xmlns:p14="http://schemas.microsoft.com/office/powerpoint/2010/main" val="3127238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lvl="1" algn="ctr" defTabSz="457200" rtl="0">
              <a:spcBef>
                <a:spcPct val="0"/>
              </a:spcBef>
            </a:pPr>
            <a:r>
              <a:rPr lang="fr-FR" sz="3600" b="1" dirty="0">
                <a:latin typeface="Agency FB" panose="020B0503020202020204" pitchFamily="34" charset="0"/>
              </a:rPr>
              <a:t>Diagrammes comportementaux</a:t>
            </a:r>
            <a:r>
              <a:rPr lang="fr-FR" sz="3600" dirty="0">
                <a:latin typeface="Agency FB" panose="020B0503020202020204" pitchFamily="34" charset="0"/>
              </a:rPr>
              <a:t> (</a:t>
            </a:r>
            <a:r>
              <a:rPr lang="fr-FR" sz="3600" b="1" dirty="0" err="1">
                <a:latin typeface="Agency FB" panose="020B0503020202020204" pitchFamily="34" charset="0"/>
              </a:rPr>
              <a:t>dynamics</a:t>
            </a:r>
            <a:r>
              <a:rPr lang="fr-FR" sz="3600" dirty="0" smtClean="0">
                <a:latin typeface="Agency FB" panose="020B0503020202020204" pitchFamily="34" charset="0"/>
              </a:rPr>
              <a:t>)</a:t>
            </a:r>
            <a:endParaRPr lang="fr-FR" sz="3200" dirty="0"/>
          </a:p>
        </p:txBody>
      </p:sp>
      <p:sp>
        <p:nvSpPr>
          <p:cNvPr id="3" name="Espace réservé du contenu 2"/>
          <p:cNvSpPr>
            <a:spLocks noGrp="1"/>
          </p:cNvSpPr>
          <p:nvPr>
            <p:ph idx="1"/>
          </p:nvPr>
        </p:nvSpPr>
        <p:spPr/>
        <p:txBody>
          <a:bodyPr>
            <a:noAutofit/>
          </a:bodyPr>
          <a:lstStyle/>
          <a:p>
            <a:pPr algn="just">
              <a:lnSpc>
                <a:spcPct val="200000"/>
              </a:lnSpc>
            </a:pPr>
            <a:r>
              <a:rPr lang="fr-FR" sz="2400" b="1" dirty="0">
                <a:latin typeface="Agency FB" panose="020B0503020202020204" pitchFamily="34" charset="0"/>
              </a:rPr>
              <a:t>Diagramme de cas d’utilisation </a:t>
            </a:r>
            <a:r>
              <a:rPr lang="fr-FR" sz="2400" dirty="0">
                <a:latin typeface="Agency FB" panose="020B0503020202020204" pitchFamily="34" charset="0"/>
              </a:rPr>
              <a:t>: Interactions utilisateur-système</a:t>
            </a:r>
            <a:r>
              <a:rPr lang="fr-FR" sz="2400" dirty="0" smtClean="0">
                <a:latin typeface="Agency FB" panose="020B0503020202020204" pitchFamily="34" charset="0"/>
              </a:rPr>
              <a:t>.</a:t>
            </a:r>
          </a:p>
          <a:p>
            <a:pPr algn="just">
              <a:lnSpc>
                <a:spcPct val="200000"/>
              </a:lnSpc>
            </a:pPr>
            <a:r>
              <a:rPr lang="fr-FR" sz="2400" b="1" dirty="0" smtClean="0">
                <a:latin typeface="Agency FB" panose="020B0503020202020204" pitchFamily="34" charset="0"/>
              </a:rPr>
              <a:t>Diagramme </a:t>
            </a:r>
            <a:r>
              <a:rPr lang="fr-FR" sz="2400" b="1" dirty="0">
                <a:latin typeface="Agency FB" panose="020B0503020202020204" pitchFamily="34" charset="0"/>
              </a:rPr>
              <a:t>de séquence </a:t>
            </a:r>
            <a:r>
              <a:rPr lang="fr-FR" sz="2400" dirty="0">
                <a:latin typeface="Agency FB" panose="020B0503020202020204" pitchFamily="34" charset="0"/>
              </a:rPr>
              <a:t>: Communication entre objets dans un scénario particulier</a:t>
            </a:r>
            <a:r>
              <a:rPr lang="fr-FR" sz="2400" dirty="0" smtClean="0">
                <a:latin typeface="Agency FB" panose="020B0503020202020204" pitchFamily="34" charset="0"/>
              </a:rPr>
              <a:t>.</a:t>
            </a:r>
          </a:p>
          <a:p>
            <a:pPr algn="just">
              <a:lnSpc>
                <a:spcPct val="200000"/>
              </a:lnSpc>
            </a:pPr>
            <a:r>
              <a:rPr lang="fr-FR" sz="2400" b="1" dirty="0" smtClean="0">
                <a:latin typeface="Agency FB" panose="020B0503020202020204" pitchFamily="34" charset="0"/>
              </a:rPr>
              <a:t>Diagramme </a:t>
            </a:r>
            <a:r>
              <a:rPr lang="fr-FR" sz="2400" b="1" dirty="0">
                <a:latin typeface="Agency FB" panose="020B0503020202020204" pitchFamily="34" charset="0"/>
              </a:rPr>
              <a:t>d’activités </a:t>
            </a:r>
            <a:r>
              <a:rPr lang="fr-FR" sz="2400" dirty="0">
                <a:latin typeface="Agency FB" panose="020B0503020202020204" pitchFamily="34" charset="0"/>
              </a:rPr>
              <a:t>: Flux de travail dans un processus</a:t>
            </a:r>
            <a:r>
              <a:rPr lang="fr-FR" sz="2400" dirty="0" smtClean="0">
                <a:latin typeface="Agency FB" panose="020B0503020202020204" pitchFamily="34" charset="0"/>
              </a:rPr>
              <a:t>.</a:t>
            </a:r>
          </a:p>
          <a:p>
            <a:pPr algn="just">
              <a:lnSpc>
                <a:spcPct val="200000"/>
              </a:lnSpc>
            </a:pPr>
            <a:r>
              <a:rPr lang="fr-FR" sz="2400" b="1" dirty="0" smtClean="0">
                <a:latin typeface="Agency FB" panose="020B0503020202020204" pitchFamily="34" charset="0"/>
              </a:rPr>
              <a:t>Diagramme </a:t>
            </a:r>
            <a:r>
              <a:rPr lang="fr-FR" sz="2400" b="1" dirty="0">
                <a:latin typeface="Agency FB" panose="020B0503020202020204" pitchFamily="34" charset="0"/>
              </a:rPr>
              <a:t>d’états </a:t>
            </a:r>
            <a:r>
              <a:rPr lang="fr-FR" sz="2400" dirty="0">
                <a:latin typeface="Agency FB" panose="020B0503020202020204" pitchFamily="34" charset="0"/>
              </a:rPr>
              <a:t>: Modélisation des états d’un objet et transitions.</a:t>
            </a:r>
          </a:p>
        </p:txBody>
      </p:sp>
    </p:spTree>
    <p:extLst>
      <p:ext uri="{BB962C8B-B14F-4D97-AF65-F5344CB8AC3E}">
        <p14:creationId xmlns:p14="http://schemas.microsoft.com/office/powerpoint/2010/main" val="487650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800" b="1" dirty="0">
                <a:latin typeface="Agency FB" panose="020B0503020202020204" pitchFamily="34" charset="0"/>
              </a:rPr>
              <a:t>Diagrammes d’interaction</a:t>
            </a:r>
          </a:p>
        </p:txBody>
      </p:sp>
      <p:sp>
        <p:nvSpPr>
          <p:cNvPr id="3" name="Espace réservé du contenu 2"/>
          <p:cNvSpPr>
            <a:spLocks noGrp="1"/>
          </p:cNvSpPr>
          <p:nvPr>
            <p:ph idx="1"/>
          </p:nvPr>
        </p:nvSpPr>
        <p:spPr/>
        <p:txBody>
          <a:bodyPr>
            <a:normAutofit/>
          </a:bodyPr>
          <a:lstStyle/>
          <a:p>
            <a:pPr algn="just">
              <a:lnSpc>
                <a:spcPct val="200000"/>
              </a:lnSpc>
            </a:pPr>
            <a:r>
              <a:rPr lang="fr-FR" sz="2400" b="1" dirty="0">
                <a:latin typeface="Agency FB" panose="020B0503020202020204" pitchFamily="34" charset="0"/>
              </a:rPr>
              <a:t>Diagramme de communication </a:t>
            </a:r>
            <a:r>
              <a:rPr lang="fr-FR" sz="2400" dirty="0">
                <a:latin typeface="Agency FB" panose="020B0503020202020204" pitchFamily="34" charset="0"/>
              </a:rPr>
              <a:t>: Interaction entre objets en se concentrant sur les relations</a:t>
            </a:r>
            <a:r>
              <a:rPr lang="fr-FR" sz="2400" dirty="0" smtClean="0">
                <a:latin typeface="Agency FB" panose="020B0503020202020204" pitchFamily="34" charset="0"/>
              </a:rPr>
              <a:t>.</a:t>
            </a:r>
          </a:p>
          <a:p>
            <a:pPr algn="just">
              <a:lnSpc>
                <a:spcPct val="200000"/>
              </a:lnSpc>
            </a:pPr>
            <a:r>
              <a:rPr lang="fr-FR" sz="2400" b="1" dirty="0" smtClean="0">
                <a:latin typeface="Agency FB" panose="020B0503020202020204" pitchFamily="34" charset="0"/>
              </a:rPr>
              <a:t>Diagramme </a:t>
            </a:r>
            <a:r>
              <a:rPr lang="fr-FR" sz="2400" b="1" dirty="0">
                <a:latin typeface="Agency FB" panose="020B0503020202020204" pitchFamily="34" charset="0"/>
              </a:rPr>
              <a:t>de timing </a:t>
            </a:r>
            <a:r>
              <a:rPr lang="fr-FR" sz="2400" dirty="0">
                <a:latin typeface="Agency FB" panose="020B0503020202020204" pitchFamily="34" charset="0"/>
              </a:rPr>
              <a:t>: Évolution des états d’un objet dans le temps.</a:t>
            </a:r>
          </a:p>
        </p:txBody>
      </p:sp>
    </p:spTree>
    <p:extLst>
      <p:ext uri="{BB962C8B-B14F-4D97-AF65-F5344CB8AC3E}">
        <p14:creationId xmlns:p14="http://schemas.microsoft.com/office/powerpoint/2010/main" val="4122036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36481" y="183843"/>
            <a:ext cx="8911687" cy="516068"/>
          </a:xfrm>
        </p:spPr>
        <p:txBody>
          <a:bodyPr>
            <a:normAutofit fontScale="90000"/>
          </a:bodyPr>
          <a:lstStyle/>
          <a:p>
            <a:pPr algn="ctr"/>
            <a:r>
              <a:rPr lang="fr-FR" b="1" dirty="0">
                <a:latin typeface="Agency FB" panose="020B0503020202020204" pitchFamily="34" charset="0"/>
              </a:rPr>
              <a:t>Exemples de systèmes simples modélisés avec UML</a:t>
            </a:r>
          </a:p>
        </p:txBody>
      </p:sp>
      <p:pic>
        <p:nvPicPr>
          <p:cNvPr id="4" name="Image 3"/>
          <p:cNvPicPr>
            <a:picLocks noChangeAspect="1"/>
          </p:cNvPicPr>
          <p:nvPr/>
        </p:nvPicPr>
        <p:blipFill>
          <a:blip r:embed="rId2"/>
          <a:stretch>
            <a:fillRect/>
          </a:stretch>
        </p:blipFill>
        <p:spPr>
          <a:xfrm>
            <a:off x="2041878" y="843315"/>
            <a:ext cx="4495800" cy="2981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6738586" y="843314"/>
            <a:ext cx="5137326" cy="2981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AutoShape 2" descr="Exemple de diagramme de séquence modifiable gratui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4"/>
          <a:stretch>
            <a:fillRect/>
          </a:stretch>
        </p:blipFill>
        <p:spPr>
          <a:xfrm>
            <a:off x="2041878" y="3968041"/>
            <a:ext cx="4495800" cy="2760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2" name="Picture 4" descr="Qu'est-ce qu'un diagramme d'activités UML | Lucidch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8586" y="3968041"/>
            <a:ext cx="5137326" cy="2760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167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latin typeface="Agency FB" panose="020B0503020202020204" pitchFamily="34" charset="0"/>
              </a:rPr>
              <a:t>Outils UML disponibles</a:t>
            </a:r>
            <a:endParaRPr lang="fr-FR" dirty="0">
              <a:latin typeface="Agency FB" panose="020B0503020202020204" pitchFamily="34" charset="0"/>
            </a:endParaRPr>
          </a:p>
        </p:txBody>
      </p:sp>
      <p:sp>
        <p:nvSpPr>
          <p:cNvPr id="3" name="Espace réservé du contenu 2"/>
          <p:cNvSpPr>
            <a:spLocks noGrp="1"/>
          </p:cNvSpPr>
          <p:nvPr>
            <p:ph idx="1"/>
          </p:nvPr>
        </p:nvSpPr>
        <p:spPr>
          <a:xfrm>
            <a:off x="2333297" y="2133600"/>
            <a:ext cx="9538137" cy="4346028"/>
          </a:xfrm>
        </p:spPr>
        <p:txBody>
          <a:bodyPr>
            <a:normAutofit/>
          </a:bodyPr>
          <a:lstStyle/>
          <a:p>
            <a:pPr algn="just">
              <a:lnSpc>
                <a:spcPct val="150000"/>
              </a:lnSpc>
            </a:pPr>
            <a:r>
              <a:rPr lang="fr-FR" sz="2800" dirty="0">
                <a:latin typeface="Agency FB" panose="020B0503020202020204" pitchFamily="34" charset="0"/>
              </a:rPr>
              <a:t>Présentation des outils UML couramment utilisés </a:t>
            </a:r>
            <a:r>
              <a:rPr lang="fr-FR" sz="2800" dirty="0" smtClean="0">
                <a:latin typeface="Agency FB" panose="020B0503020202020204" pitchFamily="34" charset="0"/>
              </a:rPr>
              <a:t>:</a:t>
            </a:r>
          </a:p>
          <a:p>
            <a:pPr lvl="1" algn="just">
              <a:lnSpc>
                <a:spcPct val="150000"/>
              </a:lnSpc>
            </a:pPr>
            <a:r>
              <a:rPr lang="fr-FR" sz="2400" dirty="0">
                <a:latin typeface="Agency FB" panose="020B0503020202020204" pitchFamily="34" charset="0"/>
              </a:rPr>
              <a:t>Outils gratuits : </a:t>
            </a:r>
            <a:r>
              <a:rPr lang="fr-FR" sz="2400" b="1" dirty="0" err="1">
                <a:latin typeface="Agency FB" panose="020B0503020202020204" pitchFamily="34" charset="0"/>
              </a:rPr>
              <a:t>StarUML</a:t>
            </a:r>
            <a:r>
              <a:rPr lang="fr-FR" sz="2400" dirty="0">
                <a:latin typeface="Agency FB" panose="020B0503020202020204" pitchFamily="34" charset="0"/>
              </a:rPr>
              <a:t>, </a:t>
            </a:r>
            <a:r>
              <a:rPr lang="fr-FR" sz="2400" b="1" dirty="0" err="1">
                <a:latin typeface="Agency FB" panose="020B0503020202020204" pitchFamily="34" charset="0"/>
              </a:rPr>
              <a:t>Lucidchart</a:t>
            </a:r>
            <a:r>
              <a:rPr lang="fr-FR" sz="2400" dirty="0">
                <a:latin typeface="Agency FB" panose="020B0503020202020204" pitchFamily="34" charset="0"/>
              </a:rPr>
              <a:t>, </a:t>
            </a:r>
            <a:r>
              <a:rPr lang="fr-FR" sz="2400" b="1" dirty="0" err="1">
                <a:latin typeface="Agency FB" panose="020B0503020202020204" pitchFamily="34" charset="0"/>
              </a:rPr>
              <a:t>Modelio</a:t>
            </a:r>
            <a:r>
              <a:rPr lang="fr-FR" sz="2400" dirty="0" smtClean="0">
                <a:latin typeface="Agency FB" panose="020B0503020202020204" pitchFamily="34" charset="0"/>
              </a:rPr>
              <a:t>, </a:t>
            </a:r>
            <a:r>
              <a:rPr lang="fr-FR" sz="2400" dirty="0" err="1" smtClean="0">
                <a:latin typeface="Agency FB" panose="020B0503020202020204" pitchFamily="34" charset="0"/>
              </a:rPr>
              <a:t>autreeee</a:t>
            </a:r>
            <a:r>
              <a:rPr lang="fr-FR" sz="2400" dirty="0" smtClean="0">
                <a:latin typeface="Agency FB" panose="020B0503020202020204" pitchFamily="34" charset="0"/>
              </a:rPr>
              <a:t> </a:t>
            </a:r>
            <a:r>
              <a:rPr lang="fr-FR" sz="2400" dirty="0">
                <a:latin typeface="Agency FB" panose="020B0503020202020204" pitchFamily="34" charset="0"/>
              </a:rPr>
              <a:t>etc</a:t>
            </a:r>
            <a:r>
              <a:rPr lang="fr-FR" sz="2400" dirty="0" smtClean="0">
                <a:latin typeface="Agency FB" panose="020B0503020202020204" pitchFamily="34" charset="0"/>
              </a:rPr>
              <a:t>.</a:t>
            </a:r>
          </a:p>
          <a:p>
            <a:pPr lvl="1" algn="just">
              <a:lnSpc>
                <a:spcPct val="150000"/>
              </a:lnSpc>
            </a:pPr>
            <a:r>
              <a:rPr lang="fr-FR" sz="2400" dirty="0">
                <a:latin typeface="Agency FB" panose="020B0503020202020204" pitchFamily="34" charset="0"/>
              </a:rPr>
              <a:t>Outils commerciaux : </a:t>
            </a:r>
            <a:r>
              <a:rPr lang="fr-FR" sz="2400" b="1" dirty="0">
                <a:latin typeface="Agency FB" panose="020B0503020202020204" pitchFamily="34" charset="0"/>
              </a:rPr>
              <a:t>Enterprise Architect</a:t>
            </a:r>
            <a:r>
              <a:rPr lang="fr-FR" sz="2400" dirty="0">
                <a:latin typeface="Agency FB" panose="020B0503020202020204" pitchFamily="34" charset="0"/>
              </a:rPr>
              <a:t>, </a:t>
            </a:r>
            <a:r>
              <a:rPr lang="fr-FR" sz="2400" b="1" dirty="0">
                <a:latin typeface="Agency FB" panose="020B0503020202020204" pitchFamily="34" charset="0"/>
              </a:rPr>
              <a:t>IBM Rational Software Architect</a:t>
            </a:r>
            <a:r>
              <a:rPr lang="fr-FR" sz="2400" dirty="0">
                <a:latin typeface="Agency FB" panose="020B0503020202020204" pitchFamily="34" charset="0"/>
              </a:rPr>
              <a:t>, </a:t>
            </a:r>
            <a:r>
              <a:rPr lang="fr-FR" sz="2400" b="1" dirty="0">
                <a:latin typeface="Agency FB" panose="020B0503020202020204" pitchFamily="34" charset="0"/>
              </a:rPr>
              <a:t>Visual </a:t>
            </a:r>
            <a:r>
              <a:rPr lang="fr-FR" sz="2400" b="1" dirty="0" err="1" smtClean="0">
                <a:latin typeface="Agency FB" panose="020B0503020202020204" pitchFamily="34" charset="0"/>
              </a:rPr>
              <a:t>Paradigm</a:t>
            </a:r>
            <a:r>
              <a:rPr lang="fr-FR" sz="2400" dirty="0" err="1" smtClean="0">
                <a:latin typeface="Agency FB" panose="020B0503020202020204" pitchFamily="34" charset="0"/>
              </a:rPr>
              <a:t>,</a:t>
            </a:r>
            <a:r>
              <a:rPr lang="fr-FR" sz="2400" b="1" dirty="0" err="1" smtClean="0">
                <a:latin typeface="Agency FB" panose="020B0503020202020204" pitchFamily="34" charset="0"/>
              </a:rPr>
              <a:t>PowerAMC</a:t>
            </a:r>
            <a:r>
              <a:rPr lang="fr-FR" sz="2400" dirty="0" smtClean="0">
                <a:latin typeface="Agency FB" panose="020B0503020202020204" pitchFamily="34" charset="0"/>
              </a:rPr>
              <a:t> </a:t>
            </a:r>
            <a:r>
              <a:rPr lang="fr-FR" sz="2400" dirty="0">
                <a:latin typeface="Agency FB" panose="020B0503020202020204" pitchFamily="34" charset="0"/>
              </a:rPr>
              <a:t>etc</a:t>
            </a:r>
            <a:r>
              <a:rPr lang="fr-FR" sz="2400" dirty="0" smtClean="0">
                <a:latin typeface="Agency FB" panose="020B0503020202020204" pitchFamily="34" charset="0"/>
              </a:rPr>
              <a:t>.</a:t>
            </a:r>
          </a:p>
          <a:p>
            <a:pPr lvl="1" algn="just">
              <a:lnSpc>
                <a:spcPct val="150000"/>
              </a:lnSpc>
            </a:pPr>
            <a:endParaRPr lang="fr-FR" sz="2400" dirty="0">
              <a:latin typeface="Agency FB" panose="020B0503020202020204" pitchFamily="34" charset="0"/>
            </a:endParaRPr>
          </a:p>
        </p:txBody>
      </p:sp>
    </p:spTree>
    <p:extLst>
      <p:ext uri="{BB962C8B-B14F-4D97-AF65-F5344CB8AC3E}">
        <p14:creationId xmlns:p14="http://schemas.microsoft.com/office/powerpoint/2010/main" val="3448719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latin typeface="Agency FB" panose="020B0503020202020204" pitchFamily="34" charset="0"/>
              </a:rPr>
              <a:t>Démonstration</a:t>
            </a:r>
            <a:endParaRPr lang="fr-FR" b="1" dirty="0">
              <a:latin typeface="Agency FB" panose="020B0503020202020204" pitchFamily="34" charset="0"/>
            </a:endParaRP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449662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4" name="Rectangle 1"/>
          <p:cNvSpPr>
            <a:spLocks noGrp="1" noChangeArrowheads="1"/>
          </p:cNvSpPr>
          <p:nvPr>
            <p:ph idx="1"/>
          </p:nvPr>
        </p:nvSpPr>
        <p:spPr bwMode="auto">
          <a:xfrm>
            <a:off x="2592925" y="1603022"/>
            <a:ext cx="8915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fr-FR" altLang="fr-FR" sz="2800" b="0" i="0" u="none" strike="noStrike" cap="none" normalizeH="0" baseline="0" dirty="0" smtClean="0">
                <a:ln>
                  <a:noFill/>
                </a:ln>
                <a:solidFill>
                  <a:schemeClr val="tx1"/>
                </a:solidFill>
                <a:effectLst/>
                <a:latin typeface="Agency FB" panose="020B0503020202020204" pitchFamily="34" charset="0"/>
              </a:rPr>
              <a:t>Introduction à UML et son importance dans le développement logiciel.</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fr-FR" altLang="fr-FR" sz="2800" b="0" i="0" u="none" strike="noStrike" cap="none" normalizeH="0" baseline="0" dirty="0" smtClean="0">
                <a:ln>
                  <a:noFill/>
                </a:ln>
                <a:solidFill>
                  <a:schemeClr val="tx1"/>
                </a:solidFill>
                <a:effectLst/>
                <a:latin typeface="Agency FB" panose="020B0503020202020204" pitchFamily="34" charset="0"/>
              </a:rPr>
              <a:t>Vue d’ensemble des différents diagrammes UML.</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fr-FR" altLang="fr-FR" sz="2800" b="0" i="0" u="none" strike="noStrike" cap="none" normalizeH="0" baseline="0" dirty="0" smtClean="0">
                <a:ln>
                  <a:noFill/>
                </a:ln>
                <a:solidFill>
                  <a:schemeClr val="tx1"/>
                </a:solidFill>
                <a:effectLst/>
                <a:latin typeface="Agency FB" panose="020B0503020202020204" pitchFamily="34" charset="0"/>
              </a:rPr>
              <a:t>Outils </a:t>
            </a:r>
            <a:r>
              <a:rPr kumimoji="0" lang="fr-FR" altLang="fr-FR" sz="2800" b="0" i="0" u="none" strike="noStrike" cap="none" normalizeH="0" baseline="0" dirty="0" smtClean="0">
                <a:ln>
                  <a:noFill/>
                </a:ln>
                <a:solidFill>
                  <a:schemeClr val="tx1"/>
                </a:solidFill>
                <a:effectLst/>
                <a:latin typeface="Agency FB" panose="020B0503020202020204" pitchFamily="34" charset="0"/>
              </a:rPr>
              <a:t>UML disponibles (introduction rapide). </a:t>
            </a:r>
          </a:p>
        </p:txBody>
      </p:sp>
    </p:spTree>
    <p:extLst>
      <p:ext uri="{BB962C8B-B14F-4D97-AF65-F5344CB8AC3E}">
        <p14:creationId xmlns:p14="http://schemas.microsoft.com/office/powerpoint/2010/main" val="120537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latin typeface="Agency FB" panose="020B0503020202020204" pitchFamily="34" charset="0"/>
              </a:rPr>
              <a:t>Qu'est-ce que UML </a:t>
            </a:r>
            <a:r>
              <a:rPr lang="fr-FR" b="1" dirty="0" smtClean="0">
                <a:latin typeface="Agency FB" panose="020B0503020202020204" pitchFamily="34" charset="0"/>
              </a:rPr>
              <a:t>? 	</a:t>
            </a:r>
            <a:endParaRPr lang="fr-FR" b="1" dirty="0">
              <a:latin typeface="Agency FB" panose="020B0503020202020204" pitchFamily="34" charset="0"/>
            </a:endParaRPr>
          </a:p>
        </p:txBody>
      </p:sp>
      <p:sp>
        <p:nvSpPr>
          <p:cNvPr id="3" name="Espace réservé du contenu 2"/>
          <p:cNvSpPr>
            <a:spLocks noGrp="1"/>
          </p:cNvSpPr>
          <p:nvPr>
            <p:ph idx="1"/>
          </p:nvPr>
        </p:nvSpPr>
        <p:spPr/>
        <p:txBody>
          <a:bodyPr>
            <a:noAutofit/>
          </a:bodyPr>
          <a:lstStyle/>
          <a:p>
            <a:pPr algn="just">
              <a:lnSpc>
                <a:spcPct val="150000"/>
              </a:lnSpc>
            </a:pPr>
            <a:r>
              <a:rPr lang="fr-FR" sz="3200" dirty="0"/>
              <a:t>Définition : </a:t>
            </a:r>
            <a:r>
              <a:rPr lang="fr-FR" sz="3200" b="1" dirty="0"/>
              <a:t>UML</a:t>
            </a:r>
            <a:r>
              <a:rPr lang="fr-FR" sz="3200" dirty="0"/>
              <a:t> (</a:t>
            </a:r>
            <a:r>
              <a:rPr lang="fr-FR" sz="3200" b="1" dirty="0" err="1"/>
              <a:t>Unified</a:t>
            </a:r>
            <a:r>
              <a:rPr lang="fr-FR" sz="3200" b="1" dirty="0"/>
              <a:t> </a:t>
            </a:r>
            <a:r>
              <a:rPr lang="fr-FR" sz="3200" b="1" dirty="0" err="1"/>
              <a:t>Modeling</a:t>
            </a:r>
            <a:r>
              <a:rPr lang="fr-FR" sz="3200" b="1" dirty="0"/>
              <a:t> </a:t>
            </a:r>
            <a:r>
              <a:rPr lang="fr-FR" sz="3200" b="1" dirty="0" err="1"/>
              <a:t>Language</a:t>
            </a:r>
            <a:r>
              <a:rPr lang="fr-FR" sz="3200" dirty="0"/>
              <a:t>) est un langage de modélisation standardisé utilisé pour spécifier, visualiser, construire et documenter les artefacts d'un système logiciel.</a:t>
            </a:r>
          </a:p>
        </p:txBody>
      </p:sp>
    </p:spTree>
    <p:extLst>
      <p:ext uri="{BB962C8B-B14F-4D97-AF65-F5344CB8AC3E}">
        <p14:creationId xmlns:p14="http://schemas.microsoft.com/office/powerpoint/2010/main" val="281403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pPr algn="ctr"/>
            <a:r>
              <a:rPr lang="fr-FR" b="1" dirty="0">
                <a:latin typeface="Agency FB" panose="020B0503020202020204" pitchFamily="34" charset="0"/>
              </a:rPr>
              <a:t>Origines et évolution de UML, ainsi que son adoption dans l'industrie du logiciel</a:t>
            </a:r>
            <a:r>
              <a:rPr lang="fr-FR" dirty="0">
                <a:latin typeface="Agency FB" panose="020B0503020202020204" pitchFamily="34" charset="0"/>
              </a:rPr>
              <a:t> </a:t>
            </a:r>
          </a:p>
        </p:txBody>
      </p:sp>
    </p:spTree>
    <p:extLst>
      <p:ext uri="{BB962C8B-B14F-4D97-AF65-F5344CB8AC3E}">
        <p14:creationId xmlns:p14="http://schemas.microsoft.com/office/powerpoint/2010/main" val="1559749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23591" y="149977"/>
            <a:ext cx="8911687" cy="391890"/>
          </a:xfrm>
        </p:spPr>
        <p:txBody>
          <a:bodyPr anchor="ctr">
            <a:normAutofit fontScale="90000"/>
          </a:bodyPr>
          <a:lstStyle/>
          <a:p>
            <a:pPr algn="ctr"/>
            <a:r>
              <a:rPr lang="fr-FR" b="1" dirty="0"/>
              <a:t>Origines de UML</a:t>
            </a:r>
          </a:p>
        </p:txBody>
      </p:sp>
      <p:sp>
        <p:nvSpPr>
          <p:cNvPr id="3" name="Espace réservé du contenu 2"/>
          <p:cNvSpPr>
            <a:spLocks noGrp="1"/>
          </p:cNvSpPr>
          <p:nvPr>
            <p:ph idx="1"/>
          </p:nvPr>
        </p:nvSpPr>
        <p:spPr>
          <a:xfrm>
            <a:off x="1851378" y="812800"/>
            <a:ext cx="9653234" cy="5098422"/>
          </a:xfrm>
        </p:spPr>
        <p:txBody>
          <a:bodyPr>
            <a:noAutofit/>
          </a:bodyPr>
          <a:lstStyle/>
          <a:p>
            <a:pPr algn="just">
              <a:lnSpc>
                <a:spcPct val="150000"/>
              </a:lnSpc>
            </a:pPr>
            <a:r>
              <a:rPr lang="fr-FR" sz="2000" b="1" dirty="0"/>
              <a:t>Années 1990 </a:t>
            </a:r>
            <a:r>
              <a:rPr lang="fr-FR" sz="2000" dirty="0"/>
              <a:t>: La montée des langages de modélisation orientés </a:t>
            </a:r>
            <a:r>
              <a:rPr lang="fr-FR" sz="2000" dirty="0" smtClean="0"/>
              <a:t>objet</a:t>
            </a:r>
          </a:p>
          <a:p>
            <a:pPr lvl="1" algn="just">
              <a:lnSpc>
                <a:spcPct val="150000"/>
              </a:lnSpc>
            </a:pPr>
            <a:r>
              <a:rPr lang="fr-FR" sz="1800" dirty="0"/>
              <a:t>Avant l'apparition </a:t>
            </a:r>
            <a:r>
              <a:rPr lang="fr-FR" sz="1800" b="1" dirty="0"/>
              <a:t>d’UML</a:t>
            </a:r>
            <a:r>
              <a:rPr lang="fr-FR" sz="1800" dirty="0"/>
              <a:t>, il existait plusieurs méthodes de modélisation orientées objet qui étaient utilisées de manière indépendante par les développeurs. Parmi les méthodes les plus populaires, on peut citer </a:t>
            </a:r>
            <a:r>
              <a:rPr lang="fr-FR" sz="1800" dirty="0" smtClean="0"/>
              <a:t>:</a:t>
            </a:r>
          </a:p>
          <a:p>
            <a:pPr lvl="2" algn="just">
              <a:lnSpc>
                <a:spcPct val="150000"/>
              </a:lnSpc>
            </a:pPr>
            <a:r>
              <a:rPr lang="fr-FR" sz="1600" b="1" dirty="0"/>
              <a:t>OMT</a:t>
            </a:r>
            <a:r>
              <a:rPr lang="fr-FR" sz="1600" dirty="0"/>
              <a:t> (Object </a:t>
            </a:r>
            <a:r>
              <a:rPr lang="fr-FR" sz="1600" dirty="0" err="1"/>
              <a:t>Modeling</a:t>
            </a:r>
            <a:r>
              <a:rPr lang="fr-FR" sz="1600" dirty="0"/>
              <a:t> Technique) de </a:t>
            </a:r>
            <a:r>
              <a:rPr lang="fr-FR" sz="1600" b="1" dirty="0"/>
              <a:t>James </a:t>
            </a:r>
            <a:r>
              <a:rPr lang="fr-FR" sz="1600" b="1" dirty="0" err="1"/>
              <a:t>Rumbaugh</a:t>
            </a:r>
            <a:r>
              <a:rPr lang="fr-FR" sz="1600" dirty="0" smtClean="0"/>
              <a:t>.</a:t>
            </a:r>
          </a:p>
          <a:p>
            <a:pPr lvl="2" algn="just">
              <a:lnSpc>
                <a:spcPct val="150000"/>
              </a:lnSpc>
            </a:pPr>
            <a:r>
              <a:rPr lang="fr-FR" sz="1600" b="1" dirty="0" err="1" smtClean="0"/>
              <a:t>Booch</a:t>
            </a:r>
            <a:r>
              <a:rPr lang="fr-FR" sz="1600" dirty="0" smtClean="0"/>
              <a:t> </a:t>
            </a:r>
            <a:r>
              <a:rPr lang="fr-FR" sz="1600" dirty="0"/>
              <a:t>Method de </a:t>
            </a:r>
            <a:r>
              <a:rPr lang="fr-FR" sz="1600" b="1" dirty="0" err="1"/>
              <a:t>Grady</a:t>
            </a:r>
            <a:r>
              <a:rPr lang="fr-FR" sz="1600" b="1" dirty="0"/>
              <a:t> </a:t>
            </a:r>
            <a:r>
              <a:rPr lang="fr-FR" sz="1600" b="1" dirty="0" err="1"/>
              <a:t>Booch</a:t>
            </a:r>
            <a:r>
              <a:rPr lang="fr-FR" sz="1600" dirty="0" smtClean="0"/>
              <a:t>.</a:t>
            </a:r>
          </a:p>
          <a:p>
            <a:pPr lvl="2" algn="just">
              <a:lnSpc>
                <a:spcPct val="150000"/>
              </a:lnSpc>
            </a:pPr>
            <a:r>
              <a:rPr lang="fr-FR" sz="1600" b="1" dirty="0" smtClean="0"/>
              <a:t>OOA/OOD</a:t>
            </a:r>
            <a:r>
              <a:rPr lang="fr-FR" sz="1600" dirty="0" smtClean="0"/>
              <a:t> </a:t>
            </a:r>
            <a:r>
              <a:rPr lang="fr-FR" sz="1600" dirty="0"/>
              <a:t>(Object-</a:t>
            </a:r>
            <a:r>
              <a:rPr lang="fr-FR" sz="1600" dirty="0" err="1"/>
              <a:t>Oriented</a:t>
            </a:r>
            <a:r>
              <a:rPr lang="fr-FR" sz="1600" dirty="0"/>
              <a:t> </a:t>
            </a:r>
            <a:r>
              <a:rPr lang="fr-FR" sz="1600" dirty="0" err="1" smtClean="0"/>
              <a:t>Analysis</a:t>
            </a:r>
            <a:r>
              <a:rPr lang="fr-FR" sz="1600" dirty="0" smtClean="0"/>
              <a:t> </a:t>
            </a:r>
            <a:r>
              <a:rPr lang="fr-FR" sz="1600" dirty="0"/>
              <a:t>and Object-</a:t>
            </a:r>
            <a:r>
              <a:rPr lang="fr-FR" sz="1600" dirty="0" err="1"/>
              <a:t>Oriented</a:t>
            </a:r>
            <a:r>
              <a:rPr lang="fr-FR" sz="1600" dirty="0"/>
              <a:t> Design) de </a:t>
            </a:r>
            <a:r>
              <a:rPr lang="fr-FR" sz="1600" b="1" dirty="0"/>
              <a:t>Ivar Jacobson</a:t>
            </a:r>
            <a:r>
              <a:rPr lang="fr-FR" sz="1600" dirty="0" smtClean="0"/>
              <a:t>.</a:t>
            </a:r>
          </a:p>
          <a:p>
            <a:pPr lvl="1" algn="just">
              <a:lnSpc>
                <a:spcPct val="150000"/>
              </a:lnSpc>
            </a:pPr>
            <a:r>
              <a:rPr lang="fr-FR" sz="1800" dirty="0"/>
              <a:t>Ces différentes approches avaient des objectifs similaires mais des notations et concepts légèrement différents, ce qui entraînait une fragmentation dans la manière dont les systèmes orientés objet étaient modélisés.</a:t>
            </a:r>
            <a:endParaRPr lang="fr-FR" sz="1800" dirty="0" smtClean="0"/>
          </a:p>
          <a:p>
            <a:pPr lvl="2" algn="just">
              <a:lnSpc>
                <a:spcPct val="150000"/>
              </a:lnSpc>
            </a:pPr>
            <a:endParaRPr lang="fr-FR" sz="1600" dirty="0"/>
          </a:p>
        </p:txBody>
      </p:sp>
    </p:spTree>
    <p:extLst>
      <p:ext uri="{BB962C8B-B14F-4D97-AF65-F5344CB8AC3E}">
        <p14:creationId xmlns:p14="http://schemas.microsoft.com/office/powerpoint/2010/main" val="20570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2614" y="228999"/>
            <a:ext cx="8911687" cy="470912"/>
          </a:xfrm>
        </p:spPr>
        <p:txBody>
          <a:bodyPr anchor="ctr">
            <a:normAutofit fontScale="90000"/>
          </a:bodyPr>
          <a:lstStyle/>
          <a:p>
            <a:pPr algn="ctr"/>
            <a:r>
              <a:rPr lang="fr-FR" b="1" dirty="0">
                <a:latin typeface="Agency FB" panose="020B0503020202020204" pitchFamily="34" charset="0"/>
              </a:rPr>
              <a:t>Fusion des méthodologies</a:t>
            </a:r>
          </a:p>
        </p:txBody>
      </p:sp>
      <p:sp>
        <p:nvSpPr>
          <p:cNvPr id="3" name="Espace réservé du contenu 2"/>
          <p:cNvSpPr>
            <a:spLocks noGrp="1"/>
          </p:cNvSpPr>
          <p:nvPr>
            <p:ph idx="1"/>
          </p:nvPr>
        </p:nvSpPr>
        <p:spPr>
          <a:xfrm>
            <a:off x="2589212" y="1264355"/>
            <a:ext cx="8915400" cy="5226755"/>
          </a:xfrm>
        </p:spPr>
        <p:txBody>
          <a:bodyPr>
            <a:noAutofit/>
          </a:bodyPr>
          <a:lstStyle/>
          <a:p>
            <a:pPr algn="just">
              <a:lnSpc>
                <a:spcPct val="150000"/>
              </a:lnSpc>
            </a:pPr>
            <a:r>
              <a:rPr lang="fr-FR" sz="2400" dirty="0">
                <a:latin typeface="Agency FB" panose="020B0503020202020204" pitchFamily="34" charset="0"/>
              </a:rPr>
              <a:t>En 1994, </a:t>
            </a:r>
            <a:r>
              <a:rPr lang="fr-FR" sz="2400" b="1" dirty="0" err="1">
                <a:latin typeface="Agency FB" panose="020B0503020202020204" pitchFamily="34" charset="0"/>
              </a:rPr>
              <a:t>Grady</a:t>
            </a:r>
            <a:r>
              <a:rPr lang="fr-FR" sz="2400" b="1" dirty="0">
                <a:latin typeface="Agency FB" panose="020B0503020202020204" pitchFamily="34" charset="0"/>
              </a:rPr>
              <a:t> </a:t>
            </a:r>
            <a:r>
              <a:rPr lang="fr-FR" sz="2400" b="1" dirty="0" err="1">
                <a:latin typeface="Agency FB" panose="020B0503020202020204" pitchFamily="34" charset="0"/>
              </a:rPr>
              <a:t>Booch</a:t>
            </a:r>
            <a:r>
              <a:rPr lang="fr-FR" sz="2400" dirty="0">
                <a:latin typeface="Agency FB" panose="020B0503020202020204" pitchFamily="34" charset="0"/>
              </a:rPr>
              <a:t>, </a:t>
            </a:r>
            <a:r>
              <a:rPr lang="fr-FR" sz="2400" b="1" dirty="0">
                <a:latin typeface="Agency FB" panose="020B0503020202020204" pitchFamily="34" charset="0"/>
              </a:rPr>
              <a:t>James </a:t>
            </a:r>
            <a:r>
              <a:rPr lang="fr-FR" sz="2400" b="1" dirty="0" err="1">
                <a:latin typeface="Agency FB" panose="020B0503020202020204" pitchFamily="34" charset="0"/>
              </a:rPr>
              <a:t>Rumbaugh</a:t>
            </a:r>
            <a:r>
              <a:rPr lang="fr-FR" sz="2400" dirty="0">
                <a:latin typeface="Agency FB" panose="020B0503020202020204" pitchFamily="34" charset="0"/>
              </a:rPr>
              <a:t>, et </a:t>
            </a:r>
            <a:r>
              <a:rPr lang="fr-FR" sz="2400" b="1" dirty="0">
                <a:latin typeface="Agency FB" panose="020B0503020202020204" pitchFamily="34" charset="0"/>
              </a:rPr>
              <a:t>Ivar Jacobson</a:t>
            </a:r>
            <a:r>
              <a:rPr lang="fr-FR" sz="2400" dirty="0">
                <a:latin typeface="Agency FB" panose="020B0503020202020204" pitchFamily="34" charset="0"/>
              </a:rPr>
              <a:t>, trois leaders dans le domaine des méthodologies de modélisation orientée objet, ont décidé d'unir leurs forces pour créer un langage de modélisation unifié qui combinerait le meilleur de leurs approches respectives. Cette collaboration a conduit à la création de </a:t>
            </a:r>
            <a:r>
              <a:rPr lang="fr-FR" sz="2400" b="1" dirty="0">
                <a:latin typeface="Agency FB" panose="020B0503020202020204" pitchFamily="34" charset="0"/>
              </a:rPr>
              <a:t>UML</a:t>
            </a:r>
            <a:r>
              <a:rPr lang="fr-FR" sz="2400" dirty="0" smtClean="0">
                <a:latin typeface="Agency FB" panose="020B0503020202020204" pitchFamily="34" charset="0"/>
              </a:rPr>
              <a:t>.</a:t>
            </a:r>
          </a:p>
          <a:p>
            <a:pPr algn="just">
              <a:lnSpc>
                <a:spcPct val="150000"/>
              </a:lnSpc>
            </a:pPr>
            <a:r>
              <a:rPr lang="fr-FR" sz="2400" dirty="0" smtClean="0">
                <a:latin typeface="Agency FB" panose="020B0503020202020204" pitchFamily="34" charset="0"/>
              </a:rPr>
              <a:t>L'objectif </a:t>
            </a:r>
            <a:r>
              <a:rPr lang="fr-FR" sz="2400" dirty="0">
                <a:latin typeface="Agency FB" panose="020B0503020202020204" pitchFamily="34" charset="0"/>
              </a:rPr>
              <a:t>de cette fusion était de proposer un langage de modélisation standard, universellement applicable, qui résoudrait les problèmes d'incompatibilité et de confusion entre les différentes méthodes existantes.</a:t>
            </a:r>
          </a:p>
        </p:txBody>
      </p:sp>
    </p:spTree>
    <p:extLst>
      <p:ext uri="{BB962C8B-B14F-4D97-AF65-F5344CB8AC3E}">
        <p14:creationId xmlns:p14="http://schemas.microsoft.com/office/powerpoint/2010/main" val="153762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latin typeface="Agency FB" panose="020B0503020202020204" pitchFamily="34" charset="0"/>
              </a:rPr>
              <a:t>Évolution de UML</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latin typeface="Agency FB" panose="020B0503020202020204" pitchFamily="34" charset="0"/>
              </a:rPr>
              <a:t>1995 : Naissance de </a:t>
            </a:r>
            <a:r>
              <a:rPr lang="fr-FR" sz="2800" b="1" dirty="0">
                <a:latin typeface="Agency FB" panose="020B0503020202020204" pitchFamily="34" charset="0"/>
              </a:rPr>
              <a:t>UML</a:t>
            </a:r>
            <a:r>
              <a:rPr lang="fr-FR" sz="2800" dirty="0">
                <a:latin typeface="Agency FB" panose="020B0503020202020204" pitchFamily="34" charset="0"/>
              </a:rPr>
              <a:t> (</a:t>
            </a:r>
            <a:r>
              <a:rPr lang="fr-FR" sz="2800" dirty="0" err="1">
                <a:latin typeface="Agency FB" panose="020B0503020202020204" pitchFamily="34" charset="0"/>
              </a:rPr>
              <a:t>Unified</a:t>
            </a:r>
            <a:r>
              <a:rPr lang="fr-FR" sz="2800" dirty="0">
                <a:latin typeface="Agency FB" panose="020B0503020202020204" pitchFamily="34" charset="0"/>
              </a:rPr>
              <a:t> </a:t>
            </a:r>
            <a:r>
              <a:rPr lang="fr-FR" sz="2800" dirty="0" err="1">
                <a:latin typeface="Agency FB" panose="020B0503020202020204" pitchFamily="34" charset="0"/>
              </a:rPr>
              <a:t>Modeling</a:t>
            </a:r>
            <a:r>
              <a:rPr lang="fr-FR" sz="2800" dirty="0">
                <a:latin typeface="Agency FB" panose="020B0503020202020204" pitchFamily="34" charset="0"/>
              </a:rPr>
              <a:t> </a:t>
            </a:r>
            <a:r>
              <a:rPr lang="fr-FR" sz="2800" dirty="0" err="1">
                <a:latin typeface="Agency FB" panose="020B0503020202020204" pitchFamily="34" charset="0"/>
              </a:rPr>
              <a:t>Language</a:t>
            </a:r>
            <a:r>
              <a:rPr lang="fr-FR" sz="2800" dirty="0" smtClean="0">
                <a:latin typeface="Agency FB" panose="020B0503020202020204" pitchFamily="34" charset="0"/>
              </a:rPr>
              <a:t>)</a:t>
            </a:r>
          </a:p>
          <a:p>
            <a:pPr algn="just">
              <a:lnSpc>
                <a:spcPct val="150000"/>
              </a:lnSpc>
            </a:pPr>
            <a:r>
              <a:rPr lang="fr-FR" sz="2800" dirty="0">
                <a:latin typeface="Agency FB" panose="020B0503020202020204" pitchFamily="34" charset="0"/>
              </a:rPr>
              <a:t>1997 : </a:t>
            </a:r>
            <a:r>
              <a:rPr lang="fr-FR" sz="2800" b="1" dirty="0">
                <a:latin typeface="Agency FB" panose="020B0503020202020204" pitchFamily="34" charset="0"/>
              </a:rPr>
              <a:t>UML 1.0 </a:t>
            </a:r>
            <a:r>
              <a:rPr lang="fr-FR" sz="2800" dirty="0">
                <a:latin typeface="Agency FB" panose="020B0503020202020204" pitchFamily="34" charset="0"/>
              </a:rPr>
              <a:t>et adoption par </a:t>
            </a:r>
            <a:r>
              <a:rPr lang="fr-FR" sz="2800" b="1" dirty="0" smtClean="0">
                <a:latin typeface="Agency FB" panose="020B0503020202020204" pitchFamily="34" charset="0"/>
              </a:rPr>
              <a:t>OMG</a:t>
            </a:r>
          </a:p>
          <a:p>
            <a:pPr algn="just">
              <a:lnSpc>
                <a:spcPct val="150000"/>
              </a:lnSpc>
            </a:pPr>
            <a:r>
              <a:rPr lang="fr-FR" sz="2800" dirty="0">
                <a:latin typeface="Agency FB" panose="020B0503020202020204" pitchFamily="34" charset="0"/>
              </a:rPr>
              <a:t>Versions </a:t>
            </a:r>
            <a:r>
              <a:rPr lang="fr-FR" sz="2800" dirty="0" smtClean="0">
                <a:latin typeface="Agency FB" panose="020B0503020202020204" pitchFamily="34" charset="0"/>
              </a:rPr>
              <a:t>ultérieures</a:t>
            </a:r>
          </a:p>
          <a:p>
            <a:pPr lvl="1" algn="just">
              <a:lnSpc>
                <a:spcPct val="150000"/>
              </a:lnSpc>
            </a:pPr>
            <a:r>
              <a:rPr lang="fr-FR" sz="2400" b="1" dirty="0">
                <a:latin typeface="Agency FB" panose="020B0503020202020204" pitchFamily="34" charset="0"/>
              </a:rPr>
              <a:t>UML 2.0 (2005)</a:t>
            </a:r>
            <a:r>
              <a:rPr lang="fr-FR" sz="2400" dirty="0">
                <a:latin typeface="Agency FB" panose="020B0503020202020204" pitchFamily="34" charset="0"/>
              </a:rPr>
              <a:t> </a:t>
            </a:r>
            <a:endParaRPr lang="fr-FR" sz="2400" dirty="0" smtClean="0">
              <a:latin typeface="Agency FB" panose="020B0503020202020204" pitchFamily="34" charset="0"/>
            </a:endParaRPr>
          </a:p>
          <a:p>
            <a:pPr lvl="1" algn="just">
              <a:lnSpc>
                <a:spcPct val="150000"/>
              </a:lnSpc>
            </a:pPr>
            <a:r>
              <a:rPr lang="fr-FR" sz="2400" dirty="0">
                <a:latin typeface="Agency FB" panose="020B0503020202020204" pitchFamily="34" charset="0"/>
              </a:rPr>
              <a:t>UML 2.x</a:t>
            </a:r>
          </a:p>
        </p:txBody>
      </p:sp>
    </p:spTree>
    <p:extLst>
      <p:ext uri="{BB962C8B-B14F-4D97-AF65-F5344CB8AC3E}">
        <p14:creationId xmlns:p14="http://schemas.microsoft.com/office/powerpoint/2010/main" val="390508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000" b="1" dirty="0">
                <a:latin typeface="Agency FB" panose="020B0503020202020204" pitchFamily="34" charset="0"/>
              </a:rPr>
              <a:t>Adoption de UML dans l’industrie du logiciel</a:t>
            </a:r>
          </a:p>
        </p:txBody>
      </p:sp>
      <p:sp>
        <p:nvSpPr>
          <p:cNvPr id="3" name="Espace réservé du contenu 2"/>
          <p:cNvSpPr>
            <a:spLocks noGrp="1"/>
          </p:cNvSpPr>
          <p:nvPr>
            <p:ph idx="1"/>
          </p:nvPr>
        </p:nvSpPr>
        <p:spPr/>
        <p:txBody>
          <a:bodyPr>
            <a:noAutofit/>
          </a:bodyPr>
          <a:lstStyle/>
          <a:p>
            <a:pPr>
              <a:lnSpc>
                <a:spcPct val="200000"/>
              </a:lnSpc>
            </a:pPr>
            <a:r>
              <a:rPr lang="fr-FR" sz="3200" dirty="0">
                <a:latin typeface="Agency FB" panose="020B0503020202020204" pitchFamily="34" charset="0"/>
              </a:rPr>
              <a:t>Standardisation et </a:t>
            </a:r>
            <a:r>
              <a:rPr lang="fr-FR" sz="3200" dirty="0" smtClean="0">
                <a:latin typeface="Agency FB" panose="020B0503020202020204" pitchFamily="34" charset="0"/>
              </a:rPr>
              <a:t>universalité</a:t>
            </a:r>
          </a:p>
          <a:p>
            <a:pPr>
              <a:lnSpc>
                <a:spcPct val="200000"/>
              </a:lnSpc>
            </a:pPr>
            <a:r>
              <a:rPr lang="fr-FR" sz="3200" dirty="0">
                <a:latin typeface="Agency FB" panose="020B0503020202020204" pitchFamily="34" charset="0"/>
              </a:rPr>
              <a:t>Utilisation dans les projets de </a:t>
            </a:r>
            <a:r>
              <a:rPr lang="fr-FR" sz="3200" dirty="0" smtClean="0">
                <a:latin typeface="Agency FB" panose="020B0503020202020204" pitchFamily="34" charset="0"/>
              </a:rPr>
              <a:t>développement</a:t>
            </a:r>
          </a:p>
          <a:p>
            <a:pPr>
              <a:lnSpc>
                <a:spcPct val="200000"/>
              </a:lnSpc>
            </a:pPr>
            <a:r>
              <a:rPr lang="fr-FR" sz="3200" dirty="0">
                <a:latin typeface="Agency FB" panose="020B0503020202020204" pitchFamily="34" charset="0"/>
              </a:rPr>
              <a:t>Support des méthodologies </a:t>
            </a:r>
            <a:r>
              <a:rPr lang="fr-FR" sz="3200" dirty="0" smtClean="0">
                <a:latin typeface="Agency FB" panose="020B0503020202020204" pitchFamily="34" charset="0"/>
              </a:rPr>
              <a:t>agiles</a:t>
            </a:r>
          </a:p>
          <a:p>
            <a:pPr>
              <a:lnSpc>
                <a:spcPct val="200000"/>
              </a:lnSpc>
            </a:pPr>
            <a:r>
              <a:rPr lang="fr-FR" sz="3200" dirty="0">
                <a:latin typeface="Agency FB" panose="020B0503020202020204" pitchFamily="34" charset="0"/>
              </a:rPr>
              <a:t>Impact dans l’ingénierie logicielle</a:t>
            </a:r>
          </a:p>
        </p:txBody>
      </p:sp>
    </p:spTree>
    <p:extLst>
      <p:ext uri="{BB962C8B-B14F-4D97-AF65-F5344CB8AC3E}">
        <p14:creationId xmlns:p14="http://schemas.microsoft.com/office/powerpoint/2010/main" val="2240991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959</Words>
  <Application>Microsoft Office PowerPoint</Application>
  <PresentationFormat>Grand écran</PresentationFormat>
  <Paragraphs>81</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Agency FB</vt:lpstr>
      <vt:lpstr>Arial</vt:lpstr>
      <vt:lpstr>Century Gothic</vt:lpstr>
      <vt:lpstr>Wingdings 3</vt:lpstr>
      <vt:lpstr>Brin</vt:lpstr>
      <vt:lpstr>Introduction à UML et aux concepts de base </vt:lpstr>
      <vt:lpstr>Objectif de la séance</vt:lpstr>
      <vt:lpstr>PLAN</vt:lpstr>
      <vt:lpstr>Qu'est-ce que UML ?  </vt:lpstr>
      <vt:lpstr>Origines et évolution de UML, ainsi que son adoption dans l'industrie du logiciel </vt:lpstr>
      <vt:lpstr>Origines de UML</vt:lpstr>
      <vt:lpstr>Fusion des méthodologies</vt:lpstr>
      <vt:lpstr>Évolution de UML</vt:lpstr>
      <vt:lpstr>Adoption de UML dans l’industrie du logiciel</vt:lpstr>
      <vt:lpstr>Standardisation et universalité </vt:lpstr>
      <vt:lpstr>Utilisation dans les projets de développement</vt:lpstr>
      <vt:lpstr>Support des méthodologies agiles</vt:lpstr>
      <vt:lpstr>Cycle En V</vt:lpstr>
      <vt:lpstr>Cycle En Cascade</vt:lpstr>
      <vt:lpstr>SCRUM</vt:lpstr>
      <vt:lpstr>Impact dans l’ingénierie logicielle</vt:lpstr>
      <vt:lpstr>Évolution continue et tendances futures</vt:lpstr>
      <vt:lpstr>Pourquoi utiliser UML ?</vt:lpstr>
      <vt:lpstr>Présentation des domaines d'application d'UML</vt:lpstr>
      <vt:lpstr>Vue d'ensemble des différents diagrammes UML</vt:lpstr>
      <vt:lpstr>Diagrammes structurels (statics)</vt:lpstr>
      <vt:lpstr>Diagrammes comportementaux (dynamics)</vt:lpstr>
      <vt:lpstr>Diagrammes d’interaction</vt:lpstr>
      <vt:lpstr>Exemples de systèmes simples modélisés avec UML</vt:lpstr>
      <vt:lpstr>Outils UML disponibles</vt:lpstr>
      <vt:lpstr>Démonstration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UML et aux concepts de base </dc:title>
  <dc:creator>admin</dc:creator>
  <cp:lastModifiedBy>admin</cp:lastModifiedBy>
  <cp:revision>48</cp:revision>
  <dcterms:created xsi:type="dcterms:W3CDTF">2024-10-08T12:10:47Z</dcterms:created>
  <dcterms:modified xsi:type="dcterms:W3CDTF">2024-10-08T16:45:11Z</dcterms:modified>
</cp:coreProperties>
</file>