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29724E-D5B1-407D-8B9B-1749456E304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F910A9-8597-4DD8-8812-1CAB7C36F5B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9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N° 1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77686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83568" y="4437112"/>
            <a:ext cx="7215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Déterminer les cardinalités MIN, MAX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615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GESTION DES CARTES BLEUES 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Low">
              <a:lnSpc>
                <a:spcPct val="120000"/>
              </a:lnSpc>
              <a:buNone/>
            </a:pPr>
            <a:r>
              <a:rPr lang="fr-FR" dirty="0"/>
              <a:t>Le demandeur désirant obtenir une carte bleue doit en faire la demande auprès de son agence</a:t>
            </a:r>
            <a:r>
              <a:rPr lang="fr-FR" dirty="0" smtClean="0"/>
              <a:t>.</a:t>
            </a:r>
          </a:p>
          <a:p>
            <a:pPr marL="0" indent="0" algn="justLow">
              <a:lnSpc>
                <a:spcPct val="120000"/>
              </a:lnSpc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La carte bleue n’est pas accordée si le demandeur n’est pas un client de l’agence.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Chaque jour, l’agence transmet au centre de gestion des cartes bleues les demandes de ses clients</a:t>
            </a:r>
            <a:r>
              <a:rPr lang="fr-FR" dirty="0" smtClean="0"/>
              <a:t>.</a:t>
            </a:r>
          </a:p>
          <a:p>
            <a:pPr marL="0" indent="0" algn="justLow">
              <a:lnSpc>
                <a:spcPct val="120000"/>
              </a:lnSpc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Dès </a:t>
            </a:r>
            <a:r>
              <a:rPr lang="fr-FR" dirty="0"/>
              <a:t>que l’agence a reçu la carte bleue en provenance du </a:t>
            </a:r>
            <a:r>
              <a:rPr lang="fr-FR" dirty="0" smtClean="0"/>
              <a:t>centre, </a:t>
            </a:r>
            <a:r>
              <a:rPr lang="fr-FR" dirty="0"/>
              <a:t>elle adresse au client un avis de mise à disposition et un avis de prélèvement de la cotisation annuelle. Le client vient alors retirer sa carte</a:t>
            </a:r>
            <a:r>
              <a:rPr lang="fr-FR" dirty="0" smtClean="0"/>
              <a:t>.</a:t>
            </a:r>
          </a:p>
          <a:p>
            <a:pPr marL="0" indent="0" algn="justLow">
              <a:lnSpc>
                <a:spcPct val="120000"/>
              </a:lnSpc>
              <a:buNone/>
            </a:pPr>
            <a:endParaRPr lang="fr-FR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fr-F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fr-FR" b="1" i="1" dirty="0"/>
              <a:t>1°) Etablir le diagramme des flux</a:t>
            </a:r>
            <a:br>
              <a:rPr lang="fr-FR" b="1" i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8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Flux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9833"/>
            <a:ext cx="7848872" cy="4301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Line 3"/>
          <p:cNvSpPr>
            <a:spLocks noChangeShapeType="1"/>
          </p:cNvSpPr>
          <p:nvPr/>
        </p:nvSpPr>
        <p:spPr bwMode="auto">
          <a:xfrm>
            <a:off x="3365500" y="4467126"/>
            <a:ext cx="73660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196" name="Line 4"/>
          <p:cNvSpPr>
            <a:spLocks noChangeShapeType="1"/>
          </p:cNvSpPr>
          <p:nvPr/>
        </p:nvSpPr>
        <p:spPr bwMode="auto">
          <a:xfrm flipH="1">
            <a:off x="5092700" y="4467126"/>
            <a:ext cx="63500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fr-FR" dirty="0" smtClean="0"/>
              <a:t>Exercice N° 3</a:t>
            </a:r>
            <a:endParaRPr lang="fr-FR" dirty="0"/>
          </a:p>
        </p:txBody>
      </p:sp>
      <p:sp>
        <p:nvSpPr>
          <p:cNvPr id="264198" name="Line 6"/>
          <p:cNvSpPr>
            <a:spLocks noChangeShapeType="1"/>
          </p:cNvSpPr>
          <p:nvPr/>
        </p:nvSpPr>
        <p:spPr bwMode="auto">
          <a:xfrm>
            <a:off x="2286000" y="2104926"/>
            <a:ext cx="0" cy="187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1225550" y="1412776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Réalisateur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1225550" y="1793776"/>
            <a:ext cx="2197100" cy="596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N° Réalisateur</a:t>
            </a:r>
          </a:p>
          <a:p>
            <a:pPr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Nom Réal</a:t>
            </a:r>
          </a:p>
        </p:txBody>
      </p:sp>
      <p:sp>
        <p:nvSpPr>
          <p:cNvPr id="264203" name="Oval 11"/>
          <p:cNvSpPr>
            <a:spLocks noChangeArrowheads="1"/>
          </p:cNvSpPr>
          <p:nvPr/>
        </p:nvSpPr>
        <p:spPr bwMode="auto">
          <a:xfrm>
            <a:off x="1377950" y="2631976"/>
            <a:ext cx="1816100" cy="6731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2075" tIns="0" rIns="92075" bIns="0"/>
          <a:lstStyle/>
          <a:p>
            <a:pPr algn="ctr"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A réalisé</a:t>
            </a:r>
          </a:p>
        </p:txBody>
      </p:sp>
      <p:sp>
        <p:nvSpPr>
          <p:cNvPr id="264204" name="Arc 12"/>
          <p:cNvSpPr>
            <a:spLocks/>
          </p:cNvSpPr>
          <p:nvPr/>
        </p:nvSpPr>
        <p:spPr bwMode="auto">
          <a:xfrm>
            <a:off x="1377950" y="2968526"/>
            <a:ext cx="1816100" cy="3365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43199 w 43199"/>
              <a:gd name="T1" fmla="*/ 204 h 21600"/>
              <a:gd name="T2" fmla="*/ 0 w 43199"/>
              <a:gd name="T3" fmla="*/ 0 h 21600"/>
              <a:gd name="T4" fmla="*/ 21600 w 4319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1600" fill="none" extrusionOk="0">
                <a:moveTo>
                  <a:pt x="43199" y="204"/>
                </a:moveTo>
                <a:cubicBezTo>
                  <a:pt x="43087" y="12053"/>
                  <a:pt x="33449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43199" h="21600" stroke="0" extrusionOk="0">
                <a:moveTo>
                  <a:pt x="43199" y="204"/>
                </a:moveTo>
                <a:cubicBezTo>
                  <a:pt x="43087" y="12053"/>
                  <a:pt x="33449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205" name="Line 13"/>
          <p:cNvSpPr>
            <a:spLocks noChangeShapeType="1"/>
          </p:cNvSpPr>
          <p:nvPr/>
        </p:nvSpPr>
        <p:spPr bwMode="auto">
          <a:xfrm>
            <a:off x="1377950" y="2968526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1225550" y="3546376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FILM</a:t>
            </a: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1225550" y="3927376"/>
            <a:ext cx="2197100" cy="596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 dirty="0">
                <a:solidFill>
                  <a:schemeClr val="tx2"/>
                </a:solidFill>
                <a:effectLst/>
                <a:latin typeface="Arial" pitchFamily="34" charset="0"/>
              </a:rPr>
              <a:t>N° Film</a:t>
            </a:r>
          </a:p>
          <a:p>
            <a:pPr defTabSz="762000">
              <a:lnSpc>
                <a:spcPct val="90000"/>
              </a:lnSpc>
            </a:pPr>
            <a:r>
              <a:rPr lang="fr-FR" sz="2000" dirty="0">
                <a:solidFill>
                  <a:schemeClr val="tx2"/>
                </a:solidFill>
                <a:effectLst/>
                <a:latin typeface="Arial" pitchFamily="34" charset="0"/>
              </a:rPr>
              <a:t>Nom Film</a:t>
            </a: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2271713" y="2360514"/>
            <a:ext cx="5334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>
                <a:effectLst/>
                <a:latin typeface="Arial" pitchFamily="34" charset="0"/>
              </a:rPr>
              <a:t>1,n</a:t>
            </a: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2271713" y="3274914"/>
            <a:ext cx="5334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>
                <a:effectLst/>
                <a:latin typeface="Arial" pitchFamily="34" charset="0"/>
              </a:rPr>
              <a:t>1,n</a:t>
            </a:r>
          </a:p>
        </p:txBody>
      </p:sp>
      <p:sp>
        <p:nvSpPr>
          <p:cNvPr id="264210" name="Line 18"/>
          <p:cNvSpPr>
            <a:spLocks noChangeShapeType="1"/>
          </p:cNvSpPr>
          <p:nvPr/>
        </p:nvSpPr>
        <p:spPr bwMode="auto">
          <a:xfrm>
            <a:off x="6705600" y="2104926"/>
            <a:ext cx="0" cy="187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5645150" y="1412776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Agent</a:t>
            </a: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5645150" y="1793776"/>
            <a:ext cx="2197100" cy="596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Id Agent</a:t>
            </a:r>
          </a:p>
          <a:p>
            <a:pPr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Nom Agent</a:t>
            </a:r>
          </a:p>
        </p:txBody>
      </p:sp>
      <p:sp>
        <p:nvSpPr>
          <p:cNvPr id="264215" name="Oval 23"/>
          <p:cNvSpPr>
            <a:spLocks noChangeArrowheads="1"/>
          </p:cNvSpPr>
          <p:nvPr/>
        </p:nvSpPr>
        <p:spPr bwMode="auto">
          <a:xfrm>
            <a:off x="5797550" y="2631976"/>
            <a:ext cx="1816100" cy="6731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2075" tIns="0" rIns="92075" bIns="0"/>
          <a:lstStyle/>
          <a:p>
            <a:pPr algn="ctr"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Manager</a:t>
            </a:r>
          </a:p>
        </p:txBody>
      </p:sp>
      <p:sp>
        <p:nvSpPr>
          <p:cNvPr id="264216" name="Arc 24"/>
          <p:cNvSpPr>
            <a:spLocks/>
          </p:cNvSpPr>
          <p:nvPr/>
        </p:nvSpPr>
        <p:spPr bwMode="auto">
          <a:xfrm>
            <a:off x="5797550" y="2968526"/>
            <a:ext cx="1816100" cy="3365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43199 w 43199"/>
              <a:gd name="T1" fmla="*/ 204 h 21600"/>
              <a:gd name="T2" fmla="*/ 0 w 43199"/>
              <a:gd name="T3" fmla="*/ 0 h 21600"/>
              <a:gd name="T4" fmla="*/ 21600 w 4319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1600" fill="none" extrusionOk="0">
                <a:moveTo>
                  <a:pt x="43199" y="204"/>
                </a:moveTo>
                <a:cubicBezTo>
                  <a:pt x="43087" y="12053"/>
                  <a:pt x="33449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43199" h="21600" stroke="0" extrusionOk="0">
                <a:moveTo>
                  <a:pt x="43199" y="204"/>
                </a:moveTo>
                <a:cubicBezTo>
                  <a:pt x="43087" y="12053"/>
                  <a:pt x="33449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217" name="Line 25"/>
          <p:cNvSpPr>
            <a:spLocks noChangeShapeType="1"/>
          </p:cNvSpPr>
          <p:nvPr/>
        </p:nvSpPr>
        <p:spPr bwMode="auto">
          <a:xfrm>
            <a:off x="5797550" y="2968526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218" name="Rectangle 26"/>
          <p:cNvSpPr>
            <a:spLocks noChangeArrowheads="1"/>
          </p:cNvSpPr>
          <p:nvPr/>
        </p:nvSpPr>
        <p:spPr bwMode="auto">
          <a:xfrm>
            <a:off x="5645150" y="3546376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Acteur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645150" y="3927376"/>
            <a:ext cx="2197100" cy="596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N° Acteur</a:t>
            </a:r>
          </a:p>
          <a:p>
            <a:pPr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Nom Acteur</a:t>
            </a: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6691313" y="2360514"/>
            <a:ext cx="5334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>
                <a:effectLst/>
                <a:latin typeface="Arial" pitchFamily="34" charset="0"/>
              </a:rPr>
              <a:t>1,n</a:t>
            </a: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6691313" y="3274914"/>
            <a:ext cx="5334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>
                <a:effectLst/>
                <a:latin typeface="Arial" pitchFamily="34" charset="0"/>
              </a:rPr>
              <a:t>1,1</a:t>
            </a:r>
          </a:p>
        </p:txBody>
      </p:sp>
      <p:sp>
        <p:nvSpPr>
          <p:cNvPr id="264224" name="Oval 32"/>
          <p:cNvSpPr>
            <a:spLocks noChangeArrowheads="1"/>
          </p:cNvSpPr>
          <p:nvPr/>
        </p:nvSpPr>
        <p:spPr bwMode="auto">
          <a:xfrm>
            <a:off x="3587750" y="4994176"/>
            <a:ext cx="1968500" cy="6731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2075" tIns="0" rIns="92075" bIns="0"/>
          <a:lstStyle/>
          <a:p>
            <a:pPr algn="ctr" defTabSz="762000">
              <a:lnSpc>
                <a:spcPct val="90000"/>
              </a:lnSpc>
            </a:pPr>
            <a:r>
              <a:rPr lang="fr-FR" sz="2000" dirty="0">
                <a:solidFill>
                  <a:schemeClr val="tx2"/>
                </a:solidFill>
                <a:effectLst/>
                <a:latin typeface="Arial" pitchFamily="34" charset="0"/>
              </a:rPr>
              <a:t>A tourné dans</a:t>
            </a:r>
          </a:p>
        </p:txBody>
      </p:sp>
      <p:sp>
        <p:nvSpPr>
          <p:cNvPr id="264225" name="Arc 33"/>
          <p:cNvSpPr>
            <a:spLocks/>
          </p:cNvSpPr>
          <p:nvPr/>
        </p:nvSpPr>
        <p:spPr bwMode="auto">
          <a:xfrm>
            <a:off x="3587750" y="5330726"/>
            <a:ext cx="1968500" cy="3365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43199 w 43199"/>
              <a:gd name="T1" fmla="*/ 204 h 21600"/>
              <a:gd name="T2" fmla="*/ 0 w 43199"/>
              <a:gd name="T3" fmla="*/ 0 h 21600"/>
              <a:gd name="T4" fmla="*/ 21600 w 4319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1600" fill="none" extrusionOk="0">
                <a:moveTo>
                  <a:pt x="43199" y="204"/>
                </a:moveTo>
                <a:cubicBezTo>
                  <a:pt x="43087" y="12053"/>
                  <a:pt x="33449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43199" h="21600" stroke="0" extrusionOk="0">
                <a:moveTo>
                  <a:pt x="43199" y="204"/>
                </a:moveTo>
                <a:cubicBezTo>
                  <a:pt x="43087" y="12053"/>
                  <a:pt x="33449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226" name="Line 34"/>
          <p:cNvSpPr>
            <a:spLocks noChangeShapeType="1"/>
          </p:cNvSpPr>
          <p:nvPr/>
        </p:nvSpPr>
        <p:spPr bwMode="auto">
          <a:xfrm>
            <a:off x="3587750" y="5330726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4227" name="Rectangle 35"/>
          <p:cNvSpPr>
            <a:spLocks noChangeArrowheads="1"/>
          </p:cNvSpPr>
          <p:nvPr/>
        </p:nvSpPr>
        <p:spPr bwMode="auto">
          <a:xfrm>
            <a:off x="3886200" y="5346601"/>
            <a:ext cx="13684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N° Contrat</a:t>
            </a:r>
          </a:p>
        </p:txBody>
      </p:sp>
      <p:sp>
        <p:nvSpPr>
          <p:cNvPr id="264228" name="Rectangle 36"/>
          <p:cNvSpPr>
            <a:spLocks noChangeArrowheads="1"/>
          </p:cNvSpPr>
          <p:nvPr/>
        </p:nvSpPr>
        <p:spPr bwMode="auto">
          <a:xfrm>
            <a:off x="3643313" y="4570314"/>
            <a:ext cx="5334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>
                <a:effectLst/>
                <a:latin typeface="Arial" pitchFamily="34" charset="0"/>
              </a:rPr>
              <a:t>1,n</a:t>
            </a:r>
          </a:p>
        </p:txBody>
      </p:sp>
      <p:sp>
        <p:nvSpPr>
          <p:cNvPr id="264229" name="Rectangle 37"/>
          <p:cNvSpPr>
            <a:spLocks noChangeArrowheads="1"/>
          </p:cNvSpPr>
          <p:nvPr/>
        </p:nvSpPr>
        <p:spPr bwMode="auto">
          <a:xfrm>
            <a:off x="4938713" y="4570314"/>
            <a:ext cx="5334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>
                <a:effectLst/>
                <a:latin typeface="Arial" pitchFamily="34" charset="0"/>
              </a:rPr>
              <a:t>1,n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53286" y="5733256"/>
            <a:ext cx="6825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Déterminer </a:t>
            </a:r>
            <a:r>
              <a:rPr lang="fr-FR" sz="3600" smtClean="0"/>
              <a:t>les différentes </a:t>
            </a:r>
            <a:r>
              <a:rPr lang="fr-FR" sz="3600" dirty="0" smtClean="0"/>
              <a:t>tables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03744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Line 3"/>
          <p:cNvSpPr>
            <a:spLocks noChangeShapeType="1"/>
          </p:cNvSpPr>
          <p:nvPr/>
        </p:nvSpPr>
        <p:spPr bwMode="auto">
          <a:xfrm>
            <a:off x="2133600" y="2146300"/>
            <a:ext cx="0" cy="241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>
            <a:off x="2908300" y="4660900"/>
            <a:ext cx="88900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 flipH="1">
            <a:off x="5473700" y="4813300"/>
            <a:ext cx="71120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7086600" y="1993900"/>
            <a:ext cx="0" cy="241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522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fr-FR"/>
              <a:t>Exercice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1073150" y="1454150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Réalisateur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1073150" y="1835150"/>
            <a:ext cx="2197100" cy="596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N° Réalisateur</a:t>
            </a:r>
          </a:p>
          <a:p>
            <a:pPr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Nom Réal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1073150" y="4044950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FILM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1073150" y="4425950"/>
            <a:ext cx="2197100" cy="596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N° Film</a:t>
            </a:r>
          </a:p>
          <a:p>
            <a:pPr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Nom Film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5949950" y="1454150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Agent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5949950" y="1835150"/>
            <a:ext cx="2197100" cy="596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Id Agent</a:t>
            </a:r>
          </a:p>
          <a:p>
            <a:pPr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Nom Agent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5949950" y="3740150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Acteur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5949950" y="4121150"/>
            <a:ext cx="2197100" cy="901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N° Acteur</a:t>
            </a:r>
          </a:p>
          <a:p>
            <a:pPr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Nom Acteur</a:t>
            </a:r>
          </a:p>
          <a:p>
            <a:pPr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Id Agent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1073150" y="2749550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Réaliser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1073150" y="3130550"/>
            <a:ext cx="2197100" cy="596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N° Réalisateur</a:t>
            </a:r>
          </a:p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N° Film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3511550" y="5264150"/>
            <a:ext cx="2197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 anchor="ctr"/>
          <a:lstStyle/>
          <a:p>
            <a:pPr defTabSz="762000">
              <a:lnSpc>
                <a:spcPct val="90000"/>
              </a:lnSpc>
            </a:pPr>
            <a:r>
              <a:rPr lang="fr-FR" sz="2000" b="1">
                <a:solidFill>
                  <a:schemeClr val="tx2"/>
                </a:solidFill>
                <a:effectLst/>
                <a:latin typeface="Arial" pitchFamily="34" charset="0"/>
              </a:rPr>
              <a:t>Tourner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3511550" y="5645150"/>
            <a:ext cx="2197100" cy="901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lIns="90488" tIns="44450" rIns="90488" bIns="44450"/>
          <a:lstStyle/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N° Film</a:t>
            </a:r>
          </a:p>
          <a:p>
            <a:pPr defTabSz="762000">
              <a:lnSpc>
                <a:spcPct val="90000"/>
              </a:lnSpc>
            </a:pPr>
            <a:r>
              <a:rPr lang="fr-FR" sz="2000" u="sng">
                <a:solidFill>
                  <a:schemeClr val="tx2"/>
                </a:solidFill>
                <a:effectLst/>
                <a:latin typeface="Arial" pitchFamily="34" charset="0"/>
              </a:rPr>
              <a:t>N° Acteur</a:t>
            </a:r>
          </a:p>
          <a:p>
            <a:pPr defTabSz="762000">
              <a:lnSpc>
                <a:spcPct val="90000"/>
              </a:lnSpc>
            </a:pPr>
            <a:r>
              <a:rPr lang="fr-FR" sz="2000">
                <a:solidFill>
                  <a:schemeClr val="tx2"/>
                </a:solidFill>
                <a:effectLst/>
                <a:latin typeface="Arial" pitchFamily="34" charset="0"/>
              </a:rPr>
              <a:t>N° contrat</a:t>
            </a:r>
          </a:p>
        </p:txBody>
      </p:sp>
    </p:spTree>
    <p:extLst>
      <p:ext uri="{BB962C8B-B14F-4D97-AF65-F5344CB8AC3E}">
        <p14:creationId xmlns:p14="http://schemas.microsoft.com/office/powerpoint/2010/main" val="365615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</TotalTime>
  <Words>124</Words>
  <Application>Microsoft Office PowerPoint</Application>
  <PresentationFormat>Affichage à l'écran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Georgia</vt:lpstr>
      <vt:lpstr>Wingdings</vt:lpstr>
      <vt:lpstr>Wingdings 2</vt:lpstr>
      <vt:lpstr>Civil</vt:lpstr>
      <vt:lpstr>EXERCICES</vt:lpstr>
      <vt:lpstr>EXERCICE N° 1</vt:lpstr>
      <vt:lpstr>GESTION DES CARTES BLEUES </vt:lpstr>
      <vt:lpstr>Diagramme De Flux</vt:lpstr>
      <vt:lpstr>Exercice N° 3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</dc:title>
  <dc:creator>admin</dc:creator>
  <cp:lastModifiedBy>admin</cp:lastModifiedBy>
  <cp:revision>4</cp:revision>
  <dcterms:created xsi:type="dcterms:W3CDTF">2019-01-30T07:56:00Z</dcterms:created>
  <dcterms:modified xsi:type="dcterms:W3CDTF">2024-10-08T18:01:18Z</dcterms:modified>
</cp:coreProperties>
</file>