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3" r:id="rId5"/>
    <p:sldId id="264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85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75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64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85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344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434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7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73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01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25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2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8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0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6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3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EB3E-FC8F-4F89-AD3B-D5B28A9D0634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0B952D-18D1-4E4D-BE88-F8345D14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Agency FB" panose="020B0503020202020204" pitchFamily="34" charset="0"/>
              </a:rPr>
              <a:t>RAPPEL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>
                <a:latin typeface="Agency FB" panose="020B0503020202020204" pitchFamily="34" charset="0"/>
              </a:rPr>
              <a:t>HEM 2024-2025</a:t>
            </a:r>
            <a:endParaRPr lang="fr-FR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fr-FR" sz="3200" b="1" dirty="0">
                <a:latin typeface="Agency FB" panose="020B0503020202020204" pitchFamily="34" charset="0"/>
              </a:rPr>
              <a:t>Diagrammes structurels (</a:t>
            </a:r>
            <a:r>
              <a:rPr lang="fr-FR" sz="3200" b="1" dirty="0" err="1">
                <a:latin typeface="Agency FB" panose="020B0503020202020204" pitchFamily="34" charset="0"/>
              </a:rPr>
              <a:t>statics</a:t>
            </a:r>
            <a:r>
              <a:rPr lang="fr-FR" sz="3200" b="1" dirty="0" smtClean="0">
                <a:latin typeface="Agency FB" panose="020B0503020202020204" pitchFamily="34" charset="0"/>
              </a:rPr>
              <a:t>)</a:t>
            </a:r>
            <a:endParaRPr lang="fr-FR" sz="28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69067" y="2133600"/>
            <a:ext cx="9629421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b="1" dirty="0">
                <a:latin typeface="Agency FB" panose="020B0503020202020204" pitchFamily="34" charset="0"/>
              </a:rPr>
              <a:t>Diagramme de classes </a:t>
            </a:r>
            <a:r>
              <a:rPr lang="fr-FR" sz="2800" dirty="0">
                <a:latin typeface="Agency FB" panose="020B0503020202020204" pitchFamily="34" charset="0"/>
              </a:rPr>
              <a:t>: Représentation des relations entre classes et objets</a:t>
            </a:r>
            <a:r>
              <a:rPr lang="fr-FR" sz="2800" dirty="0" smtClean="0"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 smtClean="0">
                <a:latin typeface="Agency FB" panose="020B0503020202020204" pitchFamily="34" charset="0"/>
              </a:rPr>
              <a:t>Diagramme </a:t>
            </a:r>
            <a:r>
              <a:rPr lang="fr-FR" sz="2800" b="1" dirty="0">
                <a:latin typeface="Agency FB" panose="020B0503020202020204" pitchFamily="34" charset="0"/>
              </a:rPr>
              <a:t>d'objets </a:t>
            </a:r>
            <a:r>
              <a:rPr lang="fr-FR" sz="2800" dirty="0">
                <a:latin typeface="Agency FB" panose="020B0503020202020204" pitchFamily="34" charset="0"/>
              </a:rPr>
              <a:t>: Instances d'objets et relations</a:t>
            </a:r>
            <a:r>
              <a:rPr lang="fr-FR" sz="2800" dirty="0" smtClean="0"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 smtClean="0">
                <a:latin typeface="Agency FB" panose="020B0503020202020204" pitchFamily="34" charset="0"/>
              </a:rPr>
              <a:t>Diagramme </a:t>
            </a:r>
            <a:r>
              <a:rPr lang="fr-FR" sz="2800" b="1" dirty="0">
                <a:latin typeface="Agency FB" panose="020B0503020202020204" pitchFamily="34" charset="0"/>
              </a:rPr>
              <a:t>de composants </a:t>
            </a:r>
            <a:r>
              <a:rPr lang="fr-FR" sz="2800" dirty="0">
                <a:latin typeface="Agency FB" panose="020B0503020202020204" pitchFamily="34" charset="0"/>
              </a:rPr>
              <a:t>: Architecture modulaire du système</a:t>
            </a:r>
            <a:r>
              <a:rPr lang="fr-FR" sz="2800" dirty="0" smtClean="0"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 smtClean="0">
                <a:latin typeface="Agency FB" panose="020B0503020202020204" pitchFamily="34" charset="0"/>
              </a:rPr>
              <a:t>Diagramme </a:t>
            </a:r>
            <a:r>
              <a:rPr lang="fr-FR" sz="2800" b="1" dirty="0">
                <a:latin typeface="Agency FB" panose="020B0503020202020204" pitchFamily="34" charset="0"/>
              </a:rPr>
              <a:t>de déploiement </a:t>
            </a:r>
            <a:r>
              <a:rPr lang="fr-FR" sz="2800" dirty="0">
                <a:latin typeface="Agency FB" panose="020B0503020202020204" pitchFamily="34" charset="0"/>
              </a:rPr>
              <a:t>: Infrastructure physique (serveurs, réseaux).</a:t>
            </a:r>
          </a:p>
        </p:txBody>
      </p:sp>
    </p:spTree>
    <p:extLst>
      <p:ext uri="{BB962C8B-B14F-4D97-AF65-F5344CB8AC3E}">
        <p14:creationId xmlns:p14="http://schemas.microsoft.com/office/powerpoint/2010/main" val="31272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fr-FR" sz="3600" b="1" dirty="0">
                <a:latin typeface="Agency FB" panose="020B0503020202020204" pitchFamily="34" charset="0"/>
              </a:rPr>
              <a:t>Diagrammes comportementaux</a:t>
            </a:r>
            <a:r>
              <a:rPr lang="fr-FR" sz="3600" dirty="0">
                <a:latin typeface="Agency FB" panose="020B0503020202020204" pitchFamily="34" charset="0"/>
              </a:rPr>
              <a:t> (</a:t>
            </a:r>
            <a:r>
              <a:rPr lang="fr-FR" sz="3600" b="1" dirty="0" err="1">
                <a:latin typeface="Agency FB" panose="020B0503020202020204" pitchFamily="34" charset="0"/>
              </a:rPr>
              <a:t>dynamics</a:t>
            </a:r>
            <a:r>
              <a:rPr lang="fr-FR" sz="3600" dirty="0" smtClean="0">
                <a:latin typeface="Agency FB" panose="020B0503020202020204" pitchFamily="34" charset="0"/>
              </a:rPr>
              <a:t>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400" b="1" dirty="0">
                <a:latin typeface="Agency FB" panose="020B0503020202020204" pitchFamily="34" charset="0"/>
              </a:rPr>
              <a:t>Diagramme de cas d’utilisation </a:t>
            </a:r>
            <a:r>
              <a:rPr lang="fr-FR" sz="2400" dirty="0">
                <a:latin typeface="Agency FB" panose="020B0503020202020204" pitchFamily="34" charset="0"/>
              </a:rPr>
              <a:t>: Interactions utilisateur-système</a:t>
            </a:r>
            <a:r>
              <a:rPr lang="fr-FR" sz="2400" dirty="0" smtClean="0"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fr-FR" sz="2400" b="1" dirty="0" smtClean="0">
                <a:latin typeface="Agency FB" panose="020B0503020202020204" pitchFamily="34" charset="0"/>
              </a:rPr>
              <a:t>Diagramme </a:t>
            </a:r>
            <a:r>
              <a:rPr lang="fr-FR" sz="2400" b="1" dirty="0">
                <a:latin typeface="Agency FB" panose="020B0503020202020204" pitchFamily="34" charset="0"/>
              </a:rPr>
              <a:t>de séquence </a:t>
            </a:r>
            <a:r>
              <a:rPr lang="fr-FR" sz="2400" dirty="0">
                <a:latin typeface="Agency FB" panose="020B0503020202020204" pitchFamily="34" charset="0"/>
              </a:rPr>
              <a:t>: Communication entre objets dans un scénario particulier</a:t>
            </a:r>
            <a:r>
              <a:rPr lang="fr-FR" sz="2400" dirty="0" smtClean="0"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fr-FR" sz="2400" b="1" dirty="0" smtClean="0">
                <a:latin typeface="Agency FB" panose="020B0503020202020204" pitchFamily="34" charset="0"/>
              </a:rPr>
              <a:t>Diagramme </a:t>
            </a:r>
            <a:r>
              <a:rPr lang="fr-FR" sz="2400" b="1" dirty="0">
                <a:latin typeface="Agency FB" panose="020B0503020202020204" pitchFamily="34" charset="0"/>
              </a:rPr>
              <a:t>d’activités </a:t>
            </a:r>
            <a:r>
              <a:rPr lang="fr-FR" sz="2400" dirty="0">
                <a:latin typeface="Agency FB" panose="020B0503020202020204" pitchFamily="34" charset="0"/>
              </a:rPr>
              <a:t>: Flux de travail dans un processus</a:t>
            </a:r>
            <a:r>
              <a:rPr lang="fr-FR" sz="2400" dirty="0" smtClean="0"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fr-FR" sz="2400" b="1" dirty="0" smtClean="0">
                <a:latin typeface="Agency FB" panose="020B0503020202020204" pitchFamily="34" charset="0"/>
              </a:rPr>
              <a:t>Diagramme </a:t>
            </a:r>
            <a:r>
              <a:rPr lang="fr-FR" sz="2400" b="1" dirty="0">
                <a:latin typeface="Agency FB" panose="020B0503020202020204" pitchFamily="34" charset="0"/>
              </a:rPr>
              <a:t>d’états </a:t>
            </a:r>
            <a:r>
              <a:rPr lang="fr-FR" sz="2400" dirty="0">
                <a:latin typeface="Agency FB" panose="020B0503020202020204" pitchFamily="34" charset="0"/>
              </a:rPr>
              <a:t>: Modélisation des états d’un objet et transitions.</a:t>
            </a:r>
          </a:p>
        </p:txBody>
      </p:sp>
    </p:spTree>
    <p:extLst>
      <p:ext uri="{BB962C8B-B14F-4D97-AF65-F5344CB8AC3E}">
        <p14:creationId xmlns:p14="http://schemas.microsoft.com/office/powerpoint/2010/main" val="4876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800" b="1" dirty="0">
                <a:latin typeface="Agency FB" panose="020B0503020202020204" pitchFamily="34" charset="0"/>
              </a:rPr>
              <a:t>Diagrammes d’interaction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400" b="1" dirty="0">
                <a:latin typeface="Agency FB" panose="020B0503020202020204" pitchFamily="34" charset="0"/>
              </a:rPr>
              <a:t>Diagramme de communication </a:t>
            </a:r>
            <a:r>
              <a:rPr lang="fr-FR" sz="2400" dirty="0">
                <a:latin typeface="Agency FB" panose="020B0503020202020204" pitchFamily="34" charset="0"/>
              </a:rPr>
              <a:t>: Interaction entre objets en se concentrant sur les relations</a:t>
            </a:r>
            <a:r>
              <a:rPr lang="fr-FR" sz="2400" dirty="0" smtClean="0"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fr-FR" sz="2400" b="1" dirty="0" smtClean="0">
                <a:latin typeface="Agency FB" panose="020B0503020202020204" pitchFamily="34" charset="0"/>
              </a:rPr>
              <a:t>Diagramme </a:t>
            </a:r>
            <a:r>
              <a:rPr lang="fr-FR" sz="2400" b="1" dirty="0">
                <a:latin typeface="Agency FB" panose="020B0503020202020204" pitchFamily="34" charset="0"/>
              </a:rPr>
              <a:t>de timing </a:t>
            </a:r>
            <a:r>
              <a:rPr lang="fr-FR" sz="2400" dirty="0">
                <a:latin typeface="Agency FB" panose="020B0503020202020204" pitchFamily="34" charset="0"/>
              </a:rPr>
              <a:t>: Évolution des états d’un objet dans le temps.</a:t>
            </a:r>
          </a:p>
        </p:txBody>
      </p:sp>
    </p:spTree>
    <p:extLst>
      <p:ext uri="{BB962C8B-B14F-4D97-AF65-F5344CB8AC3E}">
        <p14:creationId xmlns:p14="http://schemas.microsoft.com/office/powerpoint/2010/main" val="41220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6481" y="183843"/>
            <a:ext cx="8911687" cy="51606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latin typeface="Agency FB" panose="020B0503020202020204" pitchFamily="34" charset="0"/>
              </a:rPr>
              <a:t>Exemples de systèmes simples modélisés avec UML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78" y="843315"/>
            <a:ext cx="4495800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86" y="843314"/>
            <a:ext cx="5137326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utoShape 2" descr="Exemple de diagramme de séquence modifiable gratui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878" y="3968041"/>
            <a:ext cx="4495800" cy="2760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2" name="Picture 4" descr="Qu'est-ce qu'un diagramme d'activités UML | Lucidch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86" y="3968041"/>
            <a:ext cx="5137326" cy="2760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1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b="1" dirty="0">
                <a:latin typeface="Agency FB" panose="020B0503020202020204" pitchFamily="34" charset="0"/>
              </a:rPr>
              <a:t>Outils UML disponibles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33297" y="2133600"/>
            <a:ext cx="9538137" cy="43460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>
                <a:latin typeface="Agency FB" panose="020B0503020202020204" pitchFamily="34" charset="0"/>
              </a:rPr>
              <a:t>Présentation des outils UML couramment utilisés </a:t>
            </a:r>
            <a:r>
              <a:rPr lang="fr-FR" sz="2800" dirty="0" smtClean="0">
                <a:latin typeface="Agency FB" panose="020B0503020202020204" pitchFamily="34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>
                <a:latin typeface="Agency FB" panose="020B0503020202020204" pitchFamily="34" charset="0"/>
              </a:rPr>
              <a:t>Outils gratuits : </a:t>
            </a:r>
            <a:r>
              <a:rPr lang="fr-FR" sz="2400" b="1" dirty="0" err="1">
                <a:latin typeface="Agency FB" panose="020B0503020202020204" pitchFamily="34" charset="0"/>
              </a:rPr>
              <a:t>StarUML</a:t>
            </a:r>
            <a:r>
              <a:rPr lang="fr-FR" sz="2400" dirty="0">
                <a:latin typeface="Agency FB" panose="020B0503020202020204" pitchFamily="34" charset="0"/>
              </a:rPr>
              <a:t>, </a:t>
            </a:r>
            <a:r>
              <a:rPr lang="fr-FR" sz="2400" b="1" dirty="0" err="1">
                <a:latin typeface="Agency FB" panose="020B0503020202020204" pitchFamily="34" charset="0"/>
              </a:rPr>
              <a:t>Lucidchart</a:t>
            </a:r>
            <a:r>
              <a:rPr lang="fr-FR" sz="2400" dirty="0">
                <a:latin typeface="Agency FB" panose="020B0503020202020204" pitchFamily="34" charset="0"/>
              </a:rPr>
              <a:t>, </a:t>
            </a:r>
            <a:r>
              <a:rPr lang="fr-FR" sz="2400" b="1" dirty="0" err="1">
                <a:latin typeface="Agency FB" panose="020B0503020202020204" pitchFamily="34" charset="0"/>
              </a:rPr>
              <a:t>Modelio</a:t>
            </a:r>
            <a:r>
              <a:rPr lang="fr-FR" sz="2400" dirty="0" smtClean="0">
                <a:latin typeface="Agency FB" panose="020B0503020202020204" pitchFamily="34" charset="0"/>
              </a:rPr>
              <a:t>, </a:t>
            </a:r>
            <a:r>
              <a:rPr lang="fr-FR" sz="2400" dirty="0" err="1" smtClean="0">
                <a:latin typeface="Agency FB" panose="020B0503020202020204" pitchFamily="34" charset="0"/>
              </a:rPr>
              <a:t>autreeee</a:t>
            </a:r>
            <a:r>
              <a:rPr lang="fr-FR" sz="2400" dirty="0" smtClean="0">
                <a:latin typeface="Agency FB" panose="020B0503020202020204" pitchFamily="34" charset="0"/>
              </a:rPr>
              <a:t> </a:t>
            </a:r>
            <a:r>
              <a:rPr lang="fr-FR" sz="2400" dirty="0">
                <a:latin typeface="Agency FB" panose="020B0503020202020204" pitchFamily="34" charset="0"/>
              </a:rPr>
              <a:t>etc</a:t>
            </a:r>
            <a:r>
              <a:rPr lang="fr-FR" sz="2400" dirty="0" smtClean="0">
                <a:latin typeface="Agency FB" panose="020B050302020202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>
                <a:latin typeface="Agency FB" panose="020B0503020202020204" pitchFamily="34" charset="0"/>
              </a:rPr>
              <a:t>Outils commerciaux : </a:t>
            </a:r>
            <a:r>
              <a:rPr lang="fr-FR" sz="2400" b="1" dirty="0">
                <a:latin typeface="Agency FB" panose="020B0503020202020204" pitchFamily="34" charset="0"/>
              </a:rPr>
              <a:t>Enterprise Architect</a:t>
            </a:r>
            <a:r>
              <a:rPr lang="fr-FR" sz="2400" dirty="0">
                <a:latin typeface="Agency FB" panose="020B0503020202020204" pitchFamily="34" charset="0"/>
              </a:rPr>
              <a:t>, </a:t>
            </a:r>
            <a:r>
              <a:rPr lang="fr-FR" sz="2400" b="1" dirty="0">
                <a:latin typeface="Agency FB" panose="020B0503020202020204" pitchFamily="34" charset="0"/>
              </a:rPr>
              <a:t>IBM Rational Software Architect</a:t>
            </a:r>
            <a:r>
              <a:rPr lang="fr-FR" sz="2400" dirty="0">
                <a:latin typeface="Agency FB" panose="020B0503020202020204" pitchFamily="34" charset="0"/>
              </a:rPr>
              <a:t>, </a:t>
            </a:r>
            <a:r>
              <a:rPr lang="fr-FR" sz="2400" b="1" dirty="0">
                <a:latin typeface="Agency FB" panose="020B0503020202020204" pitchFamily="34" charset="0"/>
              </a:rPr>
              <a:t>Visual </a:t>
            </a:r>
            <a:r>
              <a:rPr lang="fr-FR" sz="2400" b="1" dirty="0" err="1" smtClean="0">
                <a:latin typeface="Agency FB" panose="020B0503020202020204" pitchFamily="34" charset="0"/>
              </a:rPr>
              <a:t>Paradigm</a:t>
            </a:r>
            <a:r>
              <a:rPr lang="fr-FR" sz="2400" dirty="0" err="1" smtClean="0">
                <a:latin typeface="Agency FB" panose="020B0503020202020204" pitchFamily="34" charset="0"/>
              </a:rPr>
              <a:t>,</a:t>
            </a:r>
            <a:r>
              <a:rPr lang="fr-FR" sz="2400" b="1" dirty="0" err="1" smtClean="0">
                <a:latin typeface="Agency FB" panose="020B0503020202020204" pitchFamily="34" charset="0"/>
              </a:rPr>
              <a:t>PowerAMC</a:t>
            </a:r>
            <a:r>
              <a:rPr lang="fr-FR" sz="2400" dirty="0" smtClean="0">
                <a:latin typeface="Agency FB" panose="020B0503020202020204" pitchFamily="34" charset="0"/>
              </a:rPr>
              <a:t> </a:t>
            </a:r>
            <a:r>
              <a:rPr lang="fr-FR" sz="2400" dirty="0">
                <a:latin typeface="Agency FB" panose="020B0503020202020204" pitchFamily="34" charset="0"/>
              </a:rPr>
              <a:t>etc</a:t>
            </a:r>
            <a:r>
              <a:rPr lang="fr-FR" sz="2400" dirty="0" smtClean="0">
                <a:latin typeface="Agency FB" panose="020B050302020202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fr-FR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b="1" dirty="0">
                <a:latin typeface="Agency FB" panose="020B0503020202020204" pitchFamily="34" charset="0"/>
              </a:rPr>
              <a:t>Qu'est-ce que UML </a:t>
            </a:r>
            <a:r>
              <a:rPr lang="fr-FR" b="1" dirty="0" smtClean="0">
                <a:latin typeface="Agency FB" panose="020B0503020202020204" pitchFamily="34" charset="0"/>
              </a:rPr>
              <a:t>? 	</a:t>
            </a:r>
            <a:endParaRPr lang="fr-FR" b="1" dirty="0"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/>
              <a:t>Définition : </a:t>
            </a:r>
            <a:r>
              <a:rPr lang="fr-FR" sz="3200" b="1" dirty="0"/>
              <a:t>UML</a:t>
            </a:r>
            <a:r>
              <a:rPr lang="fr-FR" sz="3200" dirty="0"/>
              <a:t> (</a:t>
            </a:r>
            <a:r>
              <a:rPr lang="fr-FR" sz="3200" b="1" dirty="0" err="1"/>
              <a:t>Unified</a:t>
            </a:r>
            <a:r>
              <a:rPr lang="fr-FR" sz="3200" b="1" dirty="0"/>
              <a:t> </a:t>
            </a:r>
            <a:r>
              <a:rPr lang="fr-FR" sz="3200" b="1" dirty="0" err="1"/>
              <a:t>Modeling</a:t>
            </a:r>
            <a:r>
              <a:rPr lang="fr-FR" sz="3200" b="1" dirty="0"/>
              <a:t> </a:t>
            </a:r>
            <a:r>
              <a:rPr lang="fr-FR" sz="3200" b="1" dirty="0" err="1"/>
              <a:t>Language</a:t>
            </a:r>
            <a:r>
              <a:rPr lang="fr-FR" sz="3200" dirty="0"/>
              <a:t>) est un langage de modélisation standardisé utilisé pour spécifier, visualiser, construire et documenter les artefacts d'un système logiciel.</a:t>
            </a:r>
          </a:p>
        </p:txBody>
      </p:sp>
    </p:spTree>
    <p:extLst>
      <p:ext uri="{BB962C8B-B14F-4D97-AF65-F5344CB8AC3E}">
        <p14:creationId xmlns:p14="http://schemas.microsoft.com/office/powerpoint/2010/main" val="281403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23591" y="149977"/>
            <a:ext cx="8911687" cy="39189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b="1" dirty="0"/>
              <a:t>Origines de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51378" y="812800"/>
            <a:ext cx="9653234" cy="50984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/>
              <a:t>Années 1990 </a:t>
            </a:r>
            <a:r>
              <a:rPr lang="fr-FR" sz="2000" dirty="0"/>
              <a:t>: La montée des langages de modélisation orientés </a:t>
            </a:r>
            <a:r>
              <a:rPr lang="fr-FR" sz="2000" dirty="0" smtClean="0"/>
              <a:t>objet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/>
              <a:t>Avant l'apparition </a:t>
            </a:r>
            <a:r>
              <a:rPr lang="fr-FR" sz="1800" b="1" dirty="0"/>
              <a:t>d’UML</a:t>
            </a:r>
            <a:r>
              <a:rPr lang="fr-FR" sz="1800" dirty="0"/>
              <a:t>, il existait plusieurs méthodes de modélisation orientées objet qui étaient utilisées de manière indépendante par les développeurs. Parmi les méthodes les plus populaires, on peut citer </a:t>
            </a:r>
            <a:r>
              <a:rPr lang="fr-FR" sz="1800" dirty="0" smtClean="0"/>
              <a:t>:</a:t>
            </a:r>
          </a:p>
          <a:p>
            <a:pPr lvl="2" algn="just">
              <a:lnSpc>
                <a:spcPct val="150000"/>
              </a:lnSpc>
            </a:pPr>
            <a:r>
              <a:rPr lang="fr-FR" sz="1600" b="1" dirty="0"/>
              <a:t>OMT</a:t>
            </a:r>
            <a:r>
              <a:rPr lang="fr-FR" sz="1600" dirty="0"/>
              <a:t> (Object </a:t>
            </a:r>
            <a:r>
              <a:rPr lang="fr-FR" sz="1600" dirty="0" err="1"/>
              <a:t>Modeling</a:t>
            </a:r>
            <a:r>
              <a:rPr lang="fr-FR" sz="1600" dirty="0"/>
              <a:t> Technique) de </a:t>
            </a:r>
            <a:r>
              <a:rPr lang="fr-FR" sz="1600" b="1" dirty="0"/>
              <a:t>James </a:t>
            </a:r>
            <a:r>
              <a:rPr lang="fr-FR" sz="1600" b="1" dirty="0" err="1"/>
              <a:t>Rumbaugh</a:t>
            </a:r>
            <a:r>
              <a:rPr lang="fr-FR" sz="1600" dirty="0" smtClean="0"/>
              <a:t>.</a:t>
            </a:r>
          </a:p>
          <a:p>
            <a:pPr lvl="2" algn="just">
              <a:lnSpc>
                <a:spcPct val="150000"/>
              </a:lnSpc>
            </a:pPr>
            <a:r>
              <a:rPr lang="fr-FR" sz="1600" b="1" dirty="0" err="1" smtClean="0"/>
              <a:t>Booch</a:t>
            </a:r>
            <a:r>
              <a:rPr lang="fr-FR" sz="1600" dirty="0" smtClean="0"/>
              <a:t> </a:t>
            </a:r>
            <a:r>
              <a:rPr lang="fr-FR" sz="1600" dirty="0"/>
              <a:t>Method de </a:t>
            </a:r>
            <a:r>
              <a:rPr lang="fr-FR" sz="1600" b="1" dirty="0" err="1"/>
              <a:t>Grady</a:t>
            </a:r>
            <a:r>
              <a:rPr lang="fr-FR" sz="1600" b="1" dirty="0"/>
              <a:t> </a:t>
            </a:r>
            <a:r>
              <a:rPr lang="fr-FR" sz="1600" b="1" dirty="0" err="1"/>
              <a:t>Booch</a:t>
            </a:r>
            <a:r>
              <a:rPr lang="fr-FR" sz="1600" dirty="0" smtClean="0"/>
              <a:t>.</a:t>
            </a:r>
          </a:p>
          <a:p>
            <a:pPr lvl="2" algn="just">
              <a:lnSpc>
                <a:spcPct val="150000"/>
              </a:lnSpc>
            </a:pPr>
            <a:r>
              <a:rPr lang="fr-FR" sz="1600" b="1" dirty="0" smtClean="0"/>
              <a:t>OOA/OOD</a:t>
            </a:r>
            <a:r>
              <a:rPr lang="fr-FR" sz="1600" dirty="0" smtClean="0"/>
              <a:t> </a:t>
            </a:r>
            <a:r>
              <a:rPr lang="fr-FR" sz="1600" dirty="0"/>
              <a:t>(Object-</a:t>
            </a:r>
            <a:r>
              <a:rPr lang="fr-FR" sz="1600" dirty="0" err="1"/>
              <a:t>Oriented</a:t>
            </a:r>
            <a:r>
              <a:rPr lang="fr-FR" sz="1600" dirty="0"/>
              <a:t> </a:t>
            </a:r>
            <a:r>
              <a:rPr lang="fr-FR" sz="1600" dirty="0" err="1" smtClean="0"/>
              <a:t>Analysis</a:t>
            </a:r>
            <a:r>
              <a:rPr lang="fr-FR" sz="1600" dirty="0" smtClean="0"/>
              <a:t> </a:t>
            </a:r>
            <a:r>
              <a:rPr lang="fr-FR" sz="1600" dirty="0"/>
              <a:t>and Object-</a:t>
            </a:r>
            <a:r>
              <a:rPr lang="fr-FR" sz="1600" dirty="0" err="1"/>
              <a:t>Oriented</a:t>
            </a:r>
            <a:r>
              <a:rPr lang="fr-FR" sz="1600" dirty="0"/>
              <a:t> Design) de </a:t>
            </a:r>
            <a:r>
              <a:rPr lang="fr-FR" sz="1600" b="1" dirty="0"/>
              <a:t>Ivar Jacobson</a:t>
            </a:r>
            <a:r>
              <a:rPr lang="fr-FR" sz="16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/>
              <a:t>Ces différentes approches avaient des objectifs similaires mais des notations et concepts légèrement différents, ce qui entraînait une fragmentation dans la manière dont les systèmes orientés objet étaient modélisés.</a:t>
            </a:r>
            <a:endParaRPr lang="fr-FR" sz="1800" dirty="0" smtClean="0"/>
          </a:p>
          <a:p>
            <a:pPr lvl="2" algn="just">
              <a:lnSpc>
                <a:spcPct val="150000"/>
              </a:lnSpc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570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b="1" dirty="0">
                <a:latin typeface="Agency FB" panose="020B0503020202020204" pitchFamily="34" charset="0"/>
              </a:rPr>
              <a:t>Évolution de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>
                <a:latin typeface="Agency FB" panose="020B0503020202020204" pitchFamily="34" charset="0"/>
              </a:rPr>
              <a:t>1995 : Naissance de </a:t>
            </a:r>
            <a:r>
              <a:rPr lang="fr-FR" sz="2800" b="1" dirty="0">
                <a:latin typeface="Agency FB" panose="020B0503020202020204" pitchFamily="34" charset="0"/>
              </a:rPr>
              <a:t>UML</a:t>
            </a:r>
            <a:r>
              <a:rPr lang="fr-FR" sz="2800" dirty="0">
                <a:latin typeface="Agency FB" panose="020B0503020202020204" pitchFamily="34" charset="0"/>
              </a:rPr>
              <a:t> (</a:t>
            </a:r>
            <a:r>
              <a:rPr lang="fr-FR" sz="2800" dirty="0" err="1">
                <a:latin typeface="Agency FB" panose="020B0503020202020204" pitchFamily="34" charset="0"/>
              </a:rPr>
              <a:t>Unified</a:t>
            </a:r>
            <a:r>
              <a:rPr lang="fr-FR" sz="2800" dirty="0">
                <a:latin typeface="Agency FB" panose="020B0503020202020204" pitchFamily="34" charset="0"/>
              </a:rPr>
              <a:t> </a:t>
            </a:r>
            <a:r>
              <a:rPr lang="fr-FR" sz="2800" dirty="0" err="1">
                <a:latin typeface="Agency FB" panose="020B0503020202020204" pitchFamily="34" charset="0"/>
              </a:rPr>
              <a:t>Modeling</a:t>
            </a:r>
            <a:r>
              <a:rPr lang="fr-FR" sz="2800" dirty="0">
                <a:latin typeface="Agency FB" panose="020B0503020202020204" pitchFamily="34" charset="0"/>
              </a:rPr>
              <a:t> </a:t>
            </a:r>
            <a:r>
              <a:rPr lang="fr-FR" sz="2800" dirty="0" err="1">
                <a:latin typeface="Agency FB" panose="020B0503020202020204" pitchFamily="34" charset="0"/>
              </a:rPr>
              <a:t>Language</a:t>
            </a:r>
            <a:r>
              <a:rPr lang="fr-FR" sz="2800" dirty="0" smtClean="0">
                <a:latin typeface="Agency FB" panose="020B0503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fr-FR" sz="2800" dirty="0">
                <a:latin typeface="Agency FB" panose="020B0503020202020204" pitchFamily="34" charset="0"/>
              </a:rPr>
              <a:t>1997 : </a:t>
            </a:r>
            <a:r>
              <a:rPr lang="fr-FR" sz="2800" b="1" dirty="0">
                <a:latin typeface="Agency FB" panose="020B0503020202020204" pitchFamily="34" charset="0"/>
              </a:rPr>
              <a:t>UML 1.0 </a:t>
            </a:r>
            <a:r>
              <a:rPr lang="fr-FR" sz="2800" dirty="0">
                <a:latin typeface="Agency FB" panose="020B0503020202020204" pitchFamily="34" charset="0"/>
              </a:rPr>
              <a:t>et adoption par </a:t>
            </a:r>
            <a:r>
              <a:rPr lang="fr-FR" sz="2800" b="1" dirty="0" smtClean="0">
                <a:latin typeface="Agency FB" panose="020B0503020202020204" pitchFamily="34" charset="0"/>
              </a:rPr>
              <a:t>OMG</a:t>
            </a:r>
          </a:p>
          <a:p>
            <a:pPr algn="just">
              <a:lnSpc>
                <a:spcPct val="150000"/>
              </a:lnSpc>
            </a:pPr>
            <a:r>
              <a:rPr lang="fr-FR" sz="2800" dirty="0">
                <a:latin typeface="Agency FB" panose="020B0503020202020204" pitchFamily="34" charset="0"/>
              </a:rPr>
              <a:t>Versions </a:t>
            </a:r>
            <a:r>
              <a:rPr lang="fr-FR" sz="2800" dirty="0" smtClean="0">
                <a:latin typeface="Agency FB" panose="020B0503020202020204" pitchFamily="34" charset="0"/>
              </a:rPr>
              <a:t>ultérieures</a:t>
            </a:r>
          </a:p>
          <a:p>
            <a:pPr lvl="1" algn="just">
              <a:lnSpc>
                <a:spcPct val="150000"/>
              </a:lnSpc>
            </a:pPr>
            <a:r>
              <a:rPr lang="fr-FR" sz="2400" b="1" dirty="0">
                <a:latin typeface="Agency FB" panose="020B0503020202020204" pitchFamily="34" charset="0"/>
              </a:rPr>
              <a:t>UML 2.0 (2005)</a:t>
            </a:r>
            <a:r>
              <a:rPr lang="fr-FR" sz="2400" dirty="0">
                <a:latin typeface="Agency FB" panose="020B0503020202020204" pitchFamily="34" charset="0"/>
              </a:rPr>
              <a:t> </a:t>
            </a:r>
            <a:endParaRPr lang="fr-FR" sz="2400" dirty="0" smtClean="0">
              <a:latin typeface="Agency FB" panose="020B0503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sz="2400" dirty="0">
                <a:latin typeface="Agency FB" panose="020B0503020202020204" pitchFamily="34" charset="0"/>
              </a:rPr>
              <a:t>UML 2.x</a:t>
            </a:r>
          </a:p>
        </p:txBody>
      </p:sp>
    </p:spTree>
    <p:extLst>
      <p:ext uri="{BB962C8B-B14F-4D97-AF65-F5344CB8AC3E}">
        <p14:creationId xmlns:p14="http://schemas.microsoft.com/office/powerpoint/2010/main" val="390508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000" b="1" dirty="0">
                <a:latin typeface="Agency FB" panose="020B0503020202020204" pitchFamily="34" charset="0"/>
              </a:rPr>
              <a:t>Adoption de UML dans l’industrie du logiciel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r-FR" sz="3200" dirty="0">
                <a:latin typeface="Agency FB" panose="020B0503020202020204" pitchFamily="34" charset="0"/>
              </a:rPr>
              <a:t>Standardisation et </a:t>
            </a:r>
            <a:r>
              <a:rPr lang="fr-FR" sz="3200" dirty="0" smtClean="0">
                <a:latin typeface="Agency FB" panose="020B0503020202020204" pitchFamily="34" charset="0"/>
              </a:rPr>
              <a:t>universalité</a:t>
            </a:r>
          </a:p>
          <a:p>
            <a:pPr>
              <a:lnSpc>
                <a:spcPct val="200000"/>
              </a:lnSpc>
            </a:pPr>
            <a:r>
              <a:rPr lang="fr-FR" sz="3200" dirty="0">
                <a:latin typeface="Agency FB" panose="020B0503020202020204" pitchFamily="34" charset="0"/>
              </a:rPr>
              <a:t>Utilisation dans les projets de </a:t>
            </a:r>
            <a:r>
              <a:rPr lang="fr-FR" sz="3200" dirty="0" smtClean="0">
                <a:latin typeface="Agency FB" panose="020B0503020202020204" pitchFamily="34" charset="0"/>
              </a:rPr>
              <a:t>développement</a:t>
            </a:r>
          </a:p>
          <a:p>
            <a:pPr>
              <a:lnSpc>
                <a:spcPct val="200000"/>
              </a:lnSpc>
            </a:pPr>
            <a:r>
              <a:rPr lang="fr-FR" sz="3200" dirty="0">
                <a:latin typeface="Agency FB" panose="020B0503020202020204" pitchFamily="34" charset="0"/>
              </a:rPr>
              <a:t>Support des méthodologies </a:t>
            </a:r>
            <a:r>
              <a:rPr lang="fr-FR" sz="3200" dirty="0" smtClean="0">
                <a:latin typeface="Agency FB" panose="020B0503020202020204" pitchFamily="34" charset="0"/>
              </a:rPr>
              <a:t>agiles</a:t>
            </a:r>
          </a:p>
          <a:p>
            <a:pPr>
              <a:lnSpc>
                <a:spcPct val="200000"/>
              </a:lnSpc>
            </a:pPr>
            <a:r>
              <a:rPr lang="fr-FR" sz="3200" dirty="0">
                <a:latin typeface="Agency FB" panose="020B0503020202020204" pitchFamily="34" charset="0"/>
              </a:rPr>
              <a:t>Impact dans l’ingénierie logicielle</a:t>
            </a:r>
          </a:p>
        </p:txBody>
      </p:sp>
    </p:spTree>
    <p:extLst>
      <p:ext uri="{BB962C8B-B14F-4D97-AF65-F5344CB8AC3E}">
        <p14:creationId xmlns:p14="http://schemas.microsoft.com/office/powerpoint/2010/main" val="22409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149976"/>
            <a:ext cx="8911687" cy="674112"/>
          </a:xfrm>
        </p:spPr>
        <p:txBody>
          <a:bodyPr anchor="ctr"/>
          <a:lstStyle/>
          <a:p>
            <a:pPr algn="ctr"/>
            <a:r>
              <a:rPr lang="fr-FR" b="1" dirty="0">
                <a:latin typeface="Agency FB" panose="020B0503020202020204" pitchFamily="34" charset="0"/>
              </a:rPr>
              <a:t>Évolution continue et tendances futures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151467"/>
            <a:ext cx="8915400" cy="5260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>
                <a:latin typeface="Agency FB" panose="020B0503020202020204" pitchFamily="34" charset="0"/>
              </a:rPr>
              <a:t>Aujourd'hui, UML continue d'évoluer, avec des mises à jour régulières pour s’adapter aux nouvelles tendances du développement, telles que les </a:t>
            </a:r>
            <a:r>
              <a:rPr lang="fr-FR" sz="2800" b="1" dirty="0" err="1">
                <a:latin typeface="Agency FB" panose="020B0503020202020204" pitchFamily="34" charset="0"/>
              </a:rPr>
              <a:t>microservices</a:t>
            </a:r>
            <a:r>
              <a:rPr lang="fr-FR" sz="2800" dirty="0">
                <a:latin typeface="Agency FB" panose="020B0503020202020204" pitchFamily="34" charset="0"/>
              </a:rPr>
              <a:t>, le </a:t>
            </a:r>
            <a:r>
              <a:rPr lang="fr-FR" sz="2800" b="1" dirty="0">
                <a:latin typeface="Agency FB" panose="020B0503020202020204" pitchFamily="34" charset="0"/>
              </a:rPr>
              <a:t>cloud</a:t>
            </a:r>
            <a:r>
              <a:rPr lang="fr-FR" sz="2800" dirty="0">
                <a:latin typeface="Agency FB" panose="020B0503020202020204" pitchFamily="34" charset="0"/>
              </a:rPr>
              <a:t> </a:t>
            </a:r>
            <a:r>
              <a:rPr lang="fr-FR" sz="2800" b="1" dirty="0" err="1">
                <a:latin typeface="Agency FB" panose="020B0503020202020204" pitchFamily="34" charset="0"/>
              </a:rPr>
              <a:t>computing</a:t>
            </a:r>
            <a:r>
              <a:rPr lang="fr-FR" sz="2800" dirty="0">
                <a:latin typeface="Agency FB" panose="020B0503020202020204" pitchFamily="34" charset="0"/>
              </a:rPr>
              <a:t>, ou encore </a:t>
            </a:r>
            <a:r>
              <a:rPr lang="fr-FR" sz="2800" b="1" dirty="0">
                <a:latin typeface="Agency FB" panose="020B0503020202020204" pitchFamily="34" charset="0"/>
              </a:rPr>
              <a:t>l’intelligence artificielle</a:t>
            </a:r>
            <a:r>
              <a:rPr lang="fr-FR" sz="2800" dirty="0" smtClean="0"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>
                <a:latin typeface="Agency FB" panose="020B0503020202020204" pitchFamily="34" charset="0"/>
              </a:rPr>
              <a:t>Des </a:t>
            </a:r>
            <a:r>
              <a:rPr lang="fr-FR" sz="2800" dirty="0">
                <a:latin typeface="Agency FB" panose="020B0503020202020204" pitchFamily="34" charset="0"/>
              </a:rPr>
              <a:t>outils modernes comme </a:t>
            </a:r>
            <a:r>
              <a:rPr lang="fr-FR" sz="2800" b="1" dirty="0">
                <a:latin typeface="Agency FB" panose="020B0503020202020204" pitchFamily="34" charset="0"/>
              </a:rPr>
              <a:t>Enterprise Architect</a:t>
            </a:r>
            <a:r>
              <a:rPr lang="fr-FR" sz="2800" dirty="0">
                <a:latin typeface="Agency FB" panose="020B0503020202020204" pitchFamily="34" charset="0"/>
              </a:rPr>
              <a:t>, </a:t>
            </a:r>
            <a:r>
              <a:rPr lang="fr-FR" sz="2800" b="1" dirty="0">
                <a:latin typeface="Agency FB" panose="020B0503020202020204" pitchFamily="34" charset="0"/>
              </a:rPr>
              <a:t>Visual </a:t>
            </a:r>
            <a:r>
              <a:rPr lang="fr-FR" sz="2800" b="1" dirty="0" err="1">
                <a:latin typeface="Agency FB" panose="020B0503020202020204" pitchFamily="34" charset="0"/>
              </a:rPr>
              <a:t>Paradigm</a:t>
            </a:r>
            <a:r>
              <a:rPr lang="fr-FR" sz="2800" dirty="0">
                <a:latin typeface="Agency FB" panose="020B0503020202020204" pitchFamily="34" charset="0"/>
              </a:rPr>
              <a:t>, et </a:t>
            </a:r>
            <a:r>
              <a:rPr lang="fr-FR" sz="2800" b="1" dirty="0" err="1">
                <a:latin typeface="Agency FB" panose="020B0503020202020204" pitchFamily="34" charset="0"/>
              </a:rPr>
              <a:t>Lucidchart</a:t>
            </a:r>
            <a:r>
              <a:rPr lang="fr-FR" sz="2800" dirty="0">
                <a:latin typeface="Agency FB" panose="020B0503020202020204" pitchFamily="34" charset="0"/>
              </a:rPr>
              <a:t> continuent de supporter </a:t>
            </a:r>
            <a:r>
              <a:rPr lang="fr-FR" sz="2800" b="1" dirty="0">
                <a:latin typeface="Agency FB" panose="020B0503020202020204" pitchFamily="34" charset="0"/>
              </a:rPr>
              <a:t>UML</a:t>
            </a:r>
            <a:r>
              <a:rPr lang="fr-FR" sz="2800" dirty="0">
                <a:latin typeface="Agency FB" panose="020B0503020202020204" pitchFamily="34" charset="0"/>
              </a:rPr>
              <a:t>, tout en intégrant des fonctionnalités avancées pour faciliter la modélisation dans des environnements complexes et interconnectés.</a:t>
            </a:r>
          </a:p>
        </p:txBody>
      </p:sp>
    </p:spTree>
    <p:extLst>
      <p:ext uri="{BB962C8B-B14F-4D97-AF65-F5344CB8AC3E}">
        <p14:creationId xmlns:p14="http://schemas.microsoft.com/office/powerpoint/2010/main" val="29798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b="1" dirty="0">
                <a:latin typeface="Agency FB" panose="020B0503020202020204" pitchFamily="34" charset="0"/>
              </a:rPr>
              <a:t>Pourquoi utiliser UML </a:t>
            </a:r>
            <a:r>
              <a:rPr lang="fr-FR" sz="4400" b="1" dirty="0" smtClean="0">
                <a:latin typeface="Agency FB" panose="020B0503020202020204" pitchFamily="34" charset="0"/>
              </a:rPr>
              <a:t>?</a:t>
            </a:r>
            <a:endParaRPr lang="fr-FR" sz="4400" dirty="0"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0667" y="2133600"/>
            <a:ext cx="9392355" cy="37776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>
                <a:latin typeface="Agency FB" panose="020B0503020202020204" pitchFamily="34" charset="0"/>
              </a:rPr>
              <a:t>Importance dans la gestion des systèmes complexes</a:t>
            </a:r>
            <a:r>
              <a:rPr lang="fr-FR" sz="3200" dirty="0" smtClean="0"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3200" dirty="0" smtClean="0">
                <a:latin typeface="Agency FB" panose="020B0503020202020204" pitchFamily="34" charset="0"/>
              </a:rPr>
              <a:t>Communication </a:t>
            </a:r>
            <a:r>
              <a:rPr lang="fr-FR" sz="3200" dirty="0">
                <a:latin typeface="Agency FB" panose="020B0503020202020204" pitchFamily="34" charset="0"/>
              </a:rPr>
              <a:t>facilitée entre les membres de l’équipe</a:t>
            </a:r>
            <a:r>
              <a:rPr lang="fr-FR" sz="3200" dirty="0" smtClean="0"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3200" dirty="0" smtClean="0">
                <a:latin typeface="Agency FB" panose="020B0503020202020204" pitchFamily="34" charset="0"/>
              </a:rPr>
              <a:t>Documentation </a:t>
            </a:r>
            <a:r>
              <a:rPr lang="fr-FR" sz="3200" dirty="0">
                <a:latin typeface="Agency FB" panose="020B0503020202020204" pitchFamily="34" charset="0"/>
              </a:rPr>
              <a:t>visuelle et standardisée des systèmes</a:t>
            </a:r>
            <a:r>
              <a:rPr lang="fr-FR" sz="3200" dirty="0" smtClean="0"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3200" dirty="0" smtClean="0">
                <a:latin typeface="Agency FB" panose="020B0503020202020204" pitchFamily="34" charset="0"/>
              </a:rPr>
              <a:t>Aide </a:t>
            </a:r>
            <a:r>
              <a:rPr lang="fr-FR" sz="3200" dirty="0">
                <a:latin typeface="Agency FB" panose="020B0503020202020204" pitchFamily="34" charset="0"/>
              </a:rPr>
              <a:t>à la détection des erreurs et amélioration de la qualité du code.</a:t>
            </a:r>
          </a:p>
        </p:txBody>
      </p:sp>
    </p:spTree>
    <p:extLst>
      <p:ext uri="{BB962C8B-B14F-4D97-AF65-F5344CB8AC3E}">
        <p14:creationId xmlns:p14="http://schemas.microsoft.com/office/powerpoint/2010/main" val="13214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gency FB" panose="020B0503020202020204" pitchFamily="34" charset="0"/>
              </a:rPr>
              <a:t>Présentation des domaines d'application d'UML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50000"/>
              </a:lnSpc>
            </a:pPr>
            <a:r>
              <a:rPr lang="fr-FR" sz="2400" dirty="0">
                <a:latin typeface="Agency FB" panose="020B0503020202020204" pitchFamily="34" charset="0"/>
              </a:rPr>
              <a:t>Utilisation dans les systèmes orientés objets</a:t>
            </a:r>
            <a:r>
              <a:rPr lang="fr-FR" sz="2400" dirty="0" smtClean="0"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250000"/>
              </a:lnSpc>
            </a:pPr>
            <a:r>
              <a:rPr lang="fr-FR" sz="2400" dirty="0" smtClean="0">
                <a:latin typeface="Agency FB" panose="020B0503020202020204" pitchFamily="34" charset="0"/>
              </a:rPr>
              <a:t>Intégration </a:t>
            </a:r>
            <a:r>
              <a:rPr lang="fr-FR" sz="2400" dirty="0">
                <a:latin typeface="Agency FB" panose="020B0503020202020204" pitchFamily="34" charset="0"/>
              </a:rPr>
              <a:t>avec différentes méthodologies de développement (agile, cascade, etc</a:t>
            </a:r>
            <a:r>
              <a:rPr lang="fr-FR" sz="2400" dirty="0" smtClean="0">
                <a:latin typeface="Agency FB" panose="020B0503020202020204" pitchFamily="34" charset="0"/>
              </a:rPr>
              <a:t>.).</a:t>
            </a:r>
          </a:p>
          <a:p>
            <a:pPr algn="just">
              <a:lnSpc>
                <a:spcPct val="250000"/>
              </a:lnSpc>
            </a:pPr>
            <a:r>
              <a:rPr lang="fr-FR" sz="2400" dirty="0" smtClean="0">
                <a:latin typeface="Agency FB" panose="020B0503020202020204" pitchFamily="34" charset="0"/>
              </a:rPr>
              <a:t>Importance </a:t>
            </a:r>
            <a:r>
              <a:rPr lang="fr-FR" sz="2400" dirty="0">
                <a:latin typeface="Agency FB" panose="020B0503020202020204" pitchFamily="34" charset="0"/>
              </a:rPr>
              <a:t>dans la conception et la maintenance de systèmes informatiques.</a:t>
            </a:r>
          </a:p>
        </p:txBody>
      </p:sp>
    </p:spTree>
    <p:extLst>
      <p:ext uri="{BB962C8B-B14F-4D97-AF65-F5344CB8AC3E}">
        <p14:creationId xmlns:p14="http://schemas.microsoft.com/office/powerpoint/2010/main" val="462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gency FB" panose="020B0503020202020204" pitchFamily="34" charset="0"/>
              </a:rPr>
              <a:t>Vue d'ensemble des différents diagrammes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2400" dirty="0">
                <a:latin typeface="Agency FB" panose="020B0503020202020204" pitchFamily="34" charset="0"/>
              </a:rPr>
              <a:t>Classification des diagrammes </a:t>
            </a:r>
            <a:r>
              <a:rPr lang="fr-FR" sz="2400" b="1" dirty="0" smtClean="0">
                <a:latin typeface="Agency FB" panose="020B0503020202020204" pitchFamily="34" charset="0"/>
              </a:rPr>
              <a:t>UML</a:t>
            </a:r>
          </a:p>
          <a:p>
            <a:pPr lvl="1">
              <a:lnSpc>
                <a:spcPct val="200000"/>
              </a:lnSpc>
            </a:pPr>
            <a:r>
              <a:rPr lang="fr-FR" sz="2000" b="1" dirty="0">
                <a:latin typeface="Agency FB" panose="020B0503020202020204" pitchFamily="34" charset="0"/>
              </a:rPr>
              <a:t>Diagrammes structurels</a:t>
            </a:r>
            <a:r>
              <a:rPr lang="fr-FR" sz="2000" dirty="0">
                <a:latin typeface="Agency FB" panose="020B0503020202020204" pitchFamily="34" charset="0"/>
              </a:rPr>
              <a:t> (</a:t>
            </a:r>
            <a:r>
              <a:rPr lang="fr-FR" sz="2000" b="1" dirty="0" err="1">
                <a:latin typeface="Agency FB" panose="020B0503020202020204" pitchFamily="34" charset="0"/>
              </a:rPr>
              <a:t>statics</a:t>
            </a:r>
            <a:r>
              <a:rPr lang="fr-FR" sz="2000" dirty="0" smtClean="0">
                <a:latin typeface="Agency FB" panose="020B0503020202020204" pitchFamily="34" charset="0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fr-FR" sz="2000" b="1" dirty="0">
                <a:latin typeface="Agency FB" panose="020B0503020202020204" pitchFamily="34" charset="0"/>
              </a:rPr>
              <a:t>Diagrammes comportementaux</a:t>
            </a:r>
            <a:r>
              <a:rPr lang="fr-FR" sz="2000" dirty="0">
                <a:latin typeface="Agency FB" panose="020B0503020202020204" pitchFamily="34" charset="0"/>
              </a:rPr>
              <a:t> (</a:t>
            </a:r>
            <a:r>
              <a:rPr lang="fr-FR" sz="2000" b="1" dirty="0" err="1">
                <a:latin typeface="Agency FB" panose="020B0503020202020204" pitchFamily="34" charset="0"/>
              </a:rPr>
              <a:t>dynamics</a:t>
            </a:r>
            <a:r>
              <a:rPr lang="fr-FR" sz="2000" dirty="0" smtClean="0">
                <a:latin typeface="Agency FB" panose="020B0503020202020204" pitchFamily="34" charset="0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fr-FR" sz="2000" b="1" dirty="0">
                <a:latin typeface="Agency FB" panose="020B0503020202020204" pitchFamily="34" charset="0"/>
              </a:rPr>
              <a:t>Diagrammes d’interaction</a:t>
            </a:r>
          </a:p>
          <a:p>
            <a:pPr lvl="1">
              <a:lnSpc>
                <a:spcPct val="200000"/>
              </a:lnSpc>
            </a:pPr>
            <a:endParaRPr lang="fr-FR" sz="20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</TotalTime>
  <Words>532</Words>
  <Application>Microsoft Office PowerPoint</Application>
  <PresentationFormat>Grand écran</PresentationFormat>
  <Paragraphs>57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Century Gothic</vt:lpstr>
      <vt:lpstr>Wingdings 3</vt:lpstr>
      <vt:lpstr>Brin</vt:lpstr>
      <vt:lpstr>RAPPEL</vt:lpstr>
      <vt:lpstr>Qu'est-ce que UML ?  </vt:lpstr>
      <vt:lpstr>Origines de UML</vt:lpstr>
      <vt:lpstr>Évolution de UML</vt:lpstr>
      <vt:lpstr>Adoption de UML dans l’industrie du logiciel</vt:lpstr>
      <vt:lpstr>Évolution continue et tendances futures</vt:lpstr>
      <vt:lpstr>Pourquoi utiliser UML ?</vt:lpstr>
      <vt:lpstr>Présentation des domaines d'application d'UML</vt:lpstr>
      <vt:lpstr>Vue d'ensemble des différents diagrammes UML</vt:lpstr>
      <vt:lpstr>Diagrammes structurels (statics)</vt:lpstr>
      <vt:lpstr>Diagrammes comportementaux (dynamics)</vt:lpstr>
      <vt:lpstr>Diagrammes d’interaction</vt:lpstr>
      <vt:lpstr>Exemples de systèmes simples modélisés avec UML</vt:lpstr>
      <vt:lpstr>Outils UML disponibles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UML et aux concepts de base </dc:title>
  <dc:creator>admin</dc:creator>
  <cp:lastModifiedBy>admin</cp:lastModifiedBy>
  <cp:revision>49</cp:revision>
  <dcterms:created xsi:type="dcterms:W3CDTF">2024-10-08T12:10:47Z</dcterms:created>
  <dcterms:modified xsi:type="dcterms:W3CDTF">2024-10-15T20:43:08Z</dcterms:modified>
</cp:coreProperties>
</file>