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63" r:id="rId2"/>
    <p:sldId id="365" r:id="rId3"/>
    <p:sldId id="368" r:id="rId4"/>
    <p:sldId id="369" r:id="rId5"/>
    <p:sldId id="370" r:id="rId6"/>
    <p:sldId id="371" r:id="rId7"/>
    <p:sldId id="372" r:id="rId8"/>
    <p:sldId id="373" r:id="rId9"/>
    <p:sldId id="374" r:id="rId10"/>
    <p:sldId id="375" r:id="rId11"/>
    <p:sldId id="376" r:id="rId12"/>
    <p:sldId id="377" r:id="rId13"/>
    <p:sldId id="378" r:id="rId14"/>
    <p:sldId id="379" r:id="rId15"/>
    <p:sldId id="383" r:id="rId16"/>
    <p:sldId id="380" r:id="rId17"/>
    <p:sldId id="381" r:id="rId18"/>
    <p:sldId id="385" r:id="rId19"/>
    <p:sldId id="386" r:id="rId20"/>
    <p:sldId id="382" r:id="rId21"/>
    <p:sldId id="384" r:id="rId22"/>
    <p:sldId id="387" r:id="rId2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303">
          <p15:clr>
            <a:srgbClr val="A4A3A4"/>
          </p15:clr>
        </p15:guide>
        <p15:guide id="3" orient="horz" pos="3528">
          <p15:clr>
            <a:srgbClr val="A4A3A4"/>
          </p15:clr>
        </p15:guide>
        <p15:guide id="4" orient="horz" pos="480">
          <p15:clr>
            <a:srgbClr val="A4A3A4"/>
          </p15:clr>
        </p15:guide>
        <p15:guide id="5" orient="horz" pos="666">
          <p15:clr>
            <a:srgbClr val="A4A3A4"/>
          </p15:clr>
        </p15:guide>
        <p15:guide id="6" pos="2880">
          <p15:clr>
            <a:srgbClr val="A4A3A4"/>
          </p15:clr>
        </p15:guide>
        <p15:guide id="7" pos="295">
          <p15:clr>
            <a:srgbClr val="A4A3A4"/>
          </p15:clr>
        </p15:guide>
        <p15:guide id="8" pos="1882">
          <p15:clr>
            <a:srgbClr val="A4A3A4"/>
          </p15:clr>
        </p15:guide>
        <p15:guide id="9" pos="5436">
          <p15:clr>
            <a:srgbClr val="A4A3A4"/>
          </p15:clr>
        </p15:guide>
        <p15:guide id="10" pos="1660">
          <p15:clr>
            <a:srgbClr val="A4A3A4"/>
          </p15:clr>
        </p15:guide>
        <p15:guide id="11" pos="1978">
          <p15:clr>
            <a:srgbClr val="A4A3A4"/>
          </p15:clr>
        </p15:guide>
        <p15:guide id="12" pos="26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447"/>
    <a:srgbClr val="E31A79"/>
    <a:srgbClr val="D7D7D7"/>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70" autoAdjust="0"/>
    <p:restoredTop sz="93934" autoAdjust="0"/>
  </p:normalViewPr>
  <p:slideViewPr>
    <p:cSldViewPr snapToGrid="0">
      <p:cViewPr>
        <p:scale>
          <a:sx n="89" d="100"/>
          <a:sy n="89" d="100"/>
        </p:scale>
        <p:origin x="366" y="-414"/>
      </p:cViewPr>
      <p:guideLst>
        <p:guide orient="horz" pos="1800"/>
        <p:guide orient="horz" pos="303"/>
        <p:guide orient="horz" pos="3528"/>
        <p:guide orient="horz" pos="480"/>
        <p:guide orient="horz" pos="666"/>
        <p:guide pos="2880"/>
        <p:guide pos="295"/>
        <p:guide pos="1882"/>
        <p:guide pos="5436"/>
        <p:guide pos="1660"/>
        <p:guide pos="1978"/>
        <p:guide pos="26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4" d="100"/>
          <a:sy n="84" d="100"/>
        </p:scale>
        <p:origin x="-380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A4D3FF-F642-42A3-AE01-74A0CD36F435}" type="datetimeFigureOut">
              <a:rPr lang="fr-FR" smtClean="0"/>
              <a:pPr/>
              <a:t>19/10/2024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B8FC8-EA27-49AB-BAB2-48460077D103}" type="slidenum">
              <a:rPr lang="fr-FR" smtClean="0"/>
              <a:pPr/>
              <a:t>‹N°›</a:t>
            </a:fld>
            <a:endParaRPr lang="fr-FR"/>
          </a:p>
        </p:txBody>
      </p:sp>
    </p:spTree>
    <p:extLst>
      <p:ext uri="{BB962C8B-B14F-4D97-AF65-F5344CB8AC3E}">
        <p14:creationId xmlns:p14="http://schemas.microsoft.com/office/powerpoint/2010/main" val="2927975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A7A44-5A30-4951-8138-FC4D70BB7DC5}" type="datetimeFigureOut">
              <a:rPr lang="fr-FR" smtClean="0"/>
              <a:pPr/>
              <a:t>19/10/2024</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81F05F-99F1-4544-832D-EED61B9B4089}" type="slidenum">
              <a:rPr lang="fr-FR" smtClean="0"/>
              <a:pPr/>
              <a:t>‹N°›</a:t>
            </a:fld>
            <a:endParaRPr lang="fr-FR"/>
          </a:p>
        </p:txBody>
      </p:sp>
    </p:spTree>
    <p:extLst>
      <p:ext uri="{BB962C8B-B14F-4D97-AF65-F5344CB8AC3E}">
        <p14:creationId xmlns:p14="http://schemas.microsoft.com/office/powerpoint/2010/main" val="406826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884" y="537940"/>
            <a:ext cx="8397228" cy="3600400"/>
          </a:xfrm>
        </p:spPr>
        <p:txBody>
          <a:bodyPr anchor="t" anchorCtr="0">
            <a:noAutofit/>
          </a:bodyPr>
          <a:lstStyle>
            <a:lvl1pPr algn="l">
              <a:lnSpc>
                <a:spcPts val="5000"/>
              </a:lnSpc>
              <a:defRPr sz="6600" b="1" cap="all" baseline="0">
                <a:solidFill>
                  <a:srgbClr val="344447"/>
                </a:solidFill>
                <a:latin typeface="Arial" pitchFamily="34" charset="0"/>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44972" y="3705004"/>
            <a:ext cx="8389316" cy="1460500"/>
          </a:xfrm>
        </p:spPr>
        <p:txBody>
          <a:bodyPr>
            <a:normAutofit/>
          </a:bodyPr>
          <a:lstStyle>
            <a:lvl1pPr marL="0" indent="0" algn="l">
              <a:lnSpc>
                <a:spcPts val="1500"/>
              </a:lnSpc>
              <a:buNone/>
              <a:defRPr sz="2000" b="1">
                <a:solidFill>
                  <a:srgbClr val="344447"/>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cxnSp>
        <p:nvCxnSpPr>
          <p:cNvPr id="8" name="Straight Connector 7"/>
          <p:cNvCxnSpPr/>
          <p:nvPr userDrawn="1"/>
        </p:nvCxnSpPr>
        <p:spPr>
          <a:xfrm flipV="1">
            <a:off x="5724128" y="3361556"/>
            <a:ext cx="2353444" cy="2353444"/>
          </a:xfrm>
          <a:prstGeom prst="line">
            <a:avLst/>
          </a:prstGeom>
          <a:ln>
            <a:solidFill>
              <a:srgbClr val="344447">
                <a:alpha val="14000"/>
              </a:srgb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81289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reen 1">
    <p:spTree>
      <p:nvGrpSpPr>
        <p:cNvPr id="1" name=""/>
        <p:cNvGrpSpPr/>
        <p:nvPr/>
      </p:nvGrpSpPr>
      <p:grpSpPr>
        <a:xfrm>
          <a:off x="0" y="0"/>
          <a:ext cx="0" cy="0"/>
          <a:chOff x="0" y="0"/>
          <a:chExt cx="0" cy="0"/>
        </a:xfrm>
      </p:grpSpPr>
      <p:sp>
        <p:nvSpPr>
          <p:cNvPr id="2" name="Title 1"/>
          <p:cNvSpPr>
            <a:spLocks noGrp="1"/>
          </p:cNvSpPr>
          <p:nvPr>
            <p:ph type="title"/>
          </p:nvPr>
        </p:nvSpPr>
        <p:spPr>
          <a:xfrm>
            <a:off x="361614" y="460281"/>
            <a:ext cx="2749921"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60994" y="1775942"/>
            <a:ext cx="2124109" cy="2803442"/>
          </a:xfrm>
          <a:ln>
            <a:noFill/>
          </a:ln>
        </p:spPr>
        <p:txBody>
          <a:bodyPr>
            <a:noAutofit/>
          </a:bodyPr>
          <a:lstStyle>
            <a:lvl1pPr marL="0" indent="0">
              <a:buNone/>
              <a:defRPr sz="1400">
                <a:solidFill>
                  <a:srgbClr val="344447"/>
                </a:solidFill>
              </a:defRPr>
            </a:lvl1pPr>
            <a:lvl2pPr marL="0" indent="0">
              <a:buNone/>
              <a:defRPr sz="1400">
                <a:solidFill>
                  <a:srgbClr val="344447"/>
                </a:solidFill>
              </a:defRPr>
            </a:lvl2pPr>
            <a:lvl3pPr marL="0" indent="0">
              <a:buNone/>
              <a:defRPr sz="1400">
                <a:solidFill>
                  <a:srgbClr val="344447"/>
                </a:solidFill>
              </a:defRPr>
            </a:lvl3pPr>
            <a:lvl4pPr marL="0" indent="0">
              <a:buNone/>
              <a:defRPr sz="1400">
                <a:solidFill>
                  <a:srgbClr val="344447"/>
                </a:solidFill>
              </a:defRPr>
            </a:lvl4pPr>
            <a:lvl5pPr marL="0" indent="0">
              <a:buNone/>
              <a:defRPr sz="1400">
                <a:solidFill>
                  <a:srgbClr val="3444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1934" y="598161"/>
            <a:ext cx="6003583" cy="4404717"/>
          </a:xfrm>
          <a:prstGeom prst="rect">
            <a:avLst/>
          </a:prstGeom>
        </p:spPr>
      </p:pic>
      <p:sp>
        <p:nvSpPr>
          <p:cNvPr id="10" name="Picture Placeholder 9"/>
          <p:cNvSpPr>
            <a:spLocks noGrp="1"/>
          </p:cNvSpPr>
          <p:nvPr>
            <p:ph type="pic" sz="quarter" idx="13"/>
          </p:nvPr>
        </p:nvSpPr>
        <p:spPr>
          <a:xfrm>
            <a:off x="3331066" y="977353"/>
            <a:ext cx="5104800" cy="3333600"/>
          </a:xfrm>
        </p:spPr>
        <p:txBody>
          <a:bodyPr/>
          <a:lstStyle/>
          <a:p>
            <a:endParaRPr lang="en-GB"/>
          </a:p>
        </p:txBody>
      </p:sp>
      <p:sp>
        <p:nvSpPr>
          <p:cNvPr id="12" name="Text Placeholder 11"/>
          <p:cNvSpPr>
            <a:spLocks noGrp="1"/>
          </p:cNvSpPr>
          <p:nvPr>
            <p:ph type="body" sz="quarter" idx="14"/>
          </p:nvPr>
        </p:nvSpPr>
        <p:spPr>
          <a:xfrm>
            <a:off x="472560" y="1511301"/>
            <a:ext cx="2162690" cy="236384"/>
          </a:xfrm>
          <a:solidFill>
            <a:srgbClr val="E31A79"/>
          </a:solidFill>
        </p:spPr>
        <p:txBody>
          <a:bodyPr tIns="32400" anchor="t" anchorCtr="0">
            <a:noAutofit/>
          </a:bodyPr>
          <a:lstStyle>
            <a:lvl1pPr marL="0" indent="0">
              <a:buNone/>
              <a:defRPr sz="1200" b="1" cap="all" baseline="0">
                <a:solidFill>
                  <a:schemeClr val="bg1"/>
                </a:solidFill>
                <a:latin typeface="Arial" pitchFamily="34" charset="0"/>
                <a:cs typeface="Arial" pitchFamily="34" charset="0"/>
              </a:defRPr>
            </a:lvl1pPr>
            <a:lvl2pPr marL="0" indent="0">
              <a:buNone/>
              <a:defRPr sz="1200" b="1" cap="all" baseline="0">
                <a:solidFill>
                  <a:schemeClr val="bg1"/>
                </a:solidFill>
                <a:latin typeface="Arial" pitchFamily="34" charset="0"/>
                <a:cs typeface="Arial" pitchFamily="34" charset="0"/>
              </a:defRPr>
            </a:lvl2pPr>
            <a:lvl3pPr marL="0" indent="0">
              <a:buNone/>
              <a:defRPr sz="1200" b="1" cap="all" baseline="0">
                <a:solidFill>
                  <a:schemeClr val="bg1"/>
                </a:solidFill>
                <a:latin typeface="Arial" pitchFamily="34" charset="0"/>
                <a:cs typeface="Arial" pitchFamily="34" charset="0"/>
              </a:defRPr>
            </a:lvl3pPr>
            <a:lvl4pPr marL="0" indent="0">
              <a:buNone/>
              <a:defRPr sz="1200" b="1" cap="all" baseline="0">
                <a:solidFill>
                  <a:schemeClr val="bg1"/>
                </a:solidFill>
                <a:latin typeface="Arial" pitchFamily="34" charset="0"/>
                <a:cs typeface="Arial" pitchFamily="34" charset="0"/>
              </a:defRPr>
            </a:lvl4pPr>
            <a:lvl5pPr marL="0" indent="0">
              <a:buNone/>
              <a:defRPr sz="1200" b="1" cap="all" baseline="0">
                <a:solidFill>
                  <a:schemeClr val="bg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1333324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rowser">
    <p:spTree>
      <p:nvGrpSpPr>
        <p:cNvPr id="1" name=""/>
        <p:cNvGrpSpPr/>
        <p:nvPr/>
      </p:nvGrpSpPr>
      <p:grpSpPr>
        <a:xfrm>
          <a:off x="0" y="0"/>
          <a:ext cx="0" cy="0"/>
          <a:chOff x="0" y="0"/>
          <a:chExt cx="0" cy="0"/>
        </a:xfrm>
      </p:grpSpPr>
      <p:sp>
        <p:nvSpPr>
          <p:cNvPr id="2" name="Title 1"/>
          <p:cNvSpPr>
            <a:spLocks noGrp="1"/>
          </p:cNvSpPr>
          <p:nvPr>
            <p:ph type="title"/>
          </p:nvPr>
        </p:nvSpPr>
        <p:spPr>
          <a:xfrm>
            <a:off x="361614" y="460281"/>
            <a:ext cx="2749921"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60994" y="1775942"/>
            <a:ext cx="2124109" cy="2803442"/>
          </a:xfrm>
          <a:ln>
            <a:noFill/>
          </a:ln>
        </p:spPr>
        <p:txBody>
          <a:bodyPr>
            <a:noAutofit/>
          </a:bodyPr>
          <a:lstStyle>
            <a:lvl1pPr marL="0" indent="0">
              <a:buNone/>
              <a:defRPr sz="1400">
                <a:solidFill>
                  <a:srgbClr val="344447"/>
                </a:solidFill>
              </a:defRPr>
            </a:lvl1pPr>
            <a:lvl2pPr marL="0" indent="0">
              <a:buNone/>
              <a:defRPr sz="1400">
                <a:solidFill>
                  <a:srgbClr val="344447"/>
                </a:solidFill>
              </a:defRPr>
            </a:lvl2pPr>
            <a:lvl3pPr marL="0" indent="0">
              <a:buNone/>
              <a:defRPr sz="1400">
                <a:solidFill>
                  <a:srgbClr val="344447"/>
                </a:solidFill>
              </a:defRPr>
            </a:lvl3pPr>
            <a:lvl4pPr marL="0" indent="0">
              <a:buNone/>
              <a:defRPr sz="1400">
                <a:solidFill>
                  <a:srgbClr val="344447"/>
                </a:solidFill>
              </a:defRPr>
            </a:lvl4pPr>
            <a:lvl5pPr marL="0" indent="0">
              <a:buNone/>
              <a:defRPr sz="1400">
                <a:solidFill>
                  <a:srgbClr val="3444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
        <p:nvSpPr>
          <p:cNvPr id="12" name="Text Placeholder 11"/>
          <p:cNvSpPr>
            <a:spLocks noGrp="1"/>
          </p:cNvSpPr>
          <p:nvPr>
            <p:ph type="body" sz="quarter" idx="14"/>
          </p:nvPr>
        </p:nvSpPr>
        <p:spPr>
          <a:xfrm>
            <a:off x="472560" y="1511301"/>
            <a:ext cx="2162690" cy="236384"/>
          </a:xfrm>
          <a:solidFill>
            <a:srgbClr val="E31A79"/>
          </a:solidFill>
        </p:spPr>
        <p:txBody>
          <a:bodyPr tIns="32400" anchor="t" anchorCtr="0">
            <a:noAutofit/>
          </a:bodyPr>
          <a:lstStyle>
            <a:lvl1pPr marL="0" indent="0">
              <a:buNone/>
              <a:defRPr sz="1200" b="1" cap="all" baseline="0">
                <a:solidFill>
                  <a:schemeClr val="bg1"/>
                </a:solidFill>
                <a:latin typeface="Arial" pitchFamily="34" charset="0"/>
                <a:cs typeface="Arial" pitchFamily="34" charset="0"/>
              </a:defRPr>
            </a:lvl1pPr>
            <a:lvl2pPr marL="0" indent="0">
              <a:buNone/>
              <a:defRPr sz="1200" b="1" cap="all" baseline="0">
                <a:solidFill>
                  <a:schemeClr val="bg1"/>
                </a:solidFill>
                <a:latin typeface="Arial" pitchFamily="34" charset="0"/>
                <a:cs typeface="Arial" pitchFamily="34" charset="0"/>
              </a:defRPr>
            </a:lvl2pPr>
            <a:lvl3pPr marL="0" indent="0">
              <a:buNone/>
              <a:defRPr sz="1200" b="1" cap="all" baseline="0">
                <a:solidFill>
                  <a:schemeClr val="bg1"/>
                </a:solidFill>
                <a:latin typeface="Arial" pitchFamily="34" charset="0"/>
                <a:cs typeface="Arial" pitchFamily="34" charset="0"/>
              </a:defRPr>
            </a:lvl3pPr>
            <a:lvl4pPr marL="0" indent="0">
              <a:buNone/>
              <a:defRPr sz="1200" b="1" cap="all" baseline="0">
                <a:solidFill>
                  <a:schemeClr val="bg1"/>
                </a:solidFill>
                <a:latin typeface="Arial" pitchFamily="34" charset="0"/>
                <a:cs typeface="Arial" pitchFamily="34" charset="0"/>
              </a:defRPr>
            </a:lvl4pPr>
            <a:lvl5pPr marL="0" indent="0">
              <a:buNone/>
              <a:defRPr sz="1200" b="1" cap="all" baseline="0">
                <a:solidFill>
                  <a:schemeClr val="bg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02423" y="654568"/>
            <a:ext cx="5753148" cy="4410000"/>
          </a:xfrm>
          <a:prstGeom prst="rect">
            <a:avLst/>
          </a:prstGeom>
        </p:spPr>
      </p:pic>
      <p:sp>
        <p:nvSpPr>
          <p:cNvPr id="11" name="Picture Placeholder 9"/>
          <p:cNvSpPr>
            <a:spLocks noGrp="1"/>
          </p:cNvSpPr>
          <p:nvPr>
            <p:ph type="pic" sz="quarter" idx="15"/>
          </p:nvPr>
        </p:nvSpPr>
        <p:spPr>
          <a:xfrm>
            <a:off x="3133724" y="1072022"/>
            <a:ext cx="5398217" cy="3890809"/>
          </a:xfrm>
        </p:spPr>
        <p:txBody>
          <a:bodyPr/>
          <a:lstStyle/>
          <a:p>
            <a:endParaRPr lang="en-GB"/>
          </a:p>
        </p:txBody>
      </p:sp>
    </p:spTree>
    <p:extLst>
      <p:ext uri="{BB962C8B-B14F-4D97-AF65-F5344CB8AC3E}">
        <p14:creationId xmlns:p14="http://schemas.microsoft.com/office/powerpoint/2010/main" val="11810737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FA52E8A4-B6C8-4346-ADD1-84C6930EF6A5}" type="datetimeFigureOut">
              <a:rPr lang="en-GB" smtClean="0"/>
              <a:pPr/>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Tree>
    <p:extLst>
      <p:ext uri="{BB962C8B-B14F-4D97-AF65-F5344CB8AC3E}">
        <p14:creationId xmlns:p14="http://schemas.microsoft.com/office/powerpoint/2010/main" val="41053730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60994" y="1333501"/>
            <a:ext cx="8229600" cy="3612231"/>
          </a:xfrm>
        </p:spPr>
        <p:txBody>
          <a:bodyPr/>
          <a:lstStyle>
            <a:lvl1pPr marL="0" indent="0">
              <a:buNone/>
              <a:defRPr>
                <a:solidFill>
                  <a:srgbClr val="344447"/>
                </a:solidFill>
              </a:defRPr>
            </a:lvl1pPr>
            <a:lvl2pPr marL="457200" indent="0">
              <a:buNone/>
              <a:defRPr>
                <a:solidFill>
                  <a:srgbClr val="344447"/>
                </a:solidFill>
              </a:defRPr>
            </a:lvl2pPr>
            <a:lvl3pPr marL="914400" indent="0">
              <a:buNone/>
              <a:defRPr>
                <a:solidFill>
                  <a:srgbClr val="344447"/>
                </a:solidFill>
              </a:defRPr>
            </a:lvl3pPr>
            <a:lvl4pPr marL="1371600" indent="0">
              <a:buNone/>
              <a:defRPr>
                <a:solidFill>
                  <a:srgbClr val="344447"/>
                </a:solidFill>
              </a:defRPr>
            </a:lvl4pPr>
            <a:lvl5pPr marL="1828800" indent="0">
              <a:buNone/>
              <a:defRPr>
                <a:solidFill>
                  <a:srgbClr val="3444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Tree>
    <p:extLst>
      <p:ext uri="{BB962C8B-B14F-4D97-AF65-F5344CB8AC3E}">
        <p14:creationId xmlns:p14="http://schemas.microsoft.com/office/powerpoint/2010/main" val="1306119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rvices 2">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
        <p:nvSpPr>
          <p:cNvPr id="8" name="Text Placeholder 7"/>
          <p:cNvSpPr>
            <a:spLocks noGrp="1"/>
          </p:cNvSpPr>
          <p:nvPr>
            <p:ph type="body" sz="quarter" idx="13"/>
          </p:nvPr>
        </p:nvSpPr>
        <p:spPr>
          <a:xfrm rot="18900000">
            <a:off x="277536" y="2745580"/>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9" name="Text Placeholder 7"/>
          <p:cNvSpPr>
            <a:spLocks noGrp="1"/>
          </p:cNvSpPr>
          <p:nvPr>
            <p:ph type="body" sz="quarter" idx="14"/>
          </p:nvPr>
        </p:nvSpPr>
        <p:spPr>
          <a:xfrm rot="18900000">
            <a:off x="729853" y="2620006"/>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0" name="Text Placeholder 7"/>
          <p:cNvSpPr>
            <a:spLocks noGrp="1"/>
          </p:cNvSpPr>
          <p:nvPr>
            <p:ph type="body" sz="quarter" idx="15"/>
          </p:nvPr>
        </p:nvSpPr>
        <p:spPr>
          <a:xfrm rot="18900000">
            <a:off x="962296" y="2715100"/>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1" name="Text Placeholder 7"/>
          <p:cNvSpPr>
            <a:spLocks noGrp="1"/>
          </p:cNvSpPr>
          <p:nvPr>
            <p:ph type="body" sz="quarter" idx="16"/>
          </p:nvPr>
        </p:nvSpPr>
        <p:spPr>
          <a:xfrm rot="18900000">
            <a:off x="975623" y="3028439"/>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2" name="Text Placeholder 7"/>
          <p:cNvSpPr>
            <a:spLocks noGrp="1"/>
          </p:cNvSpPr>
          <p:nvPr>
            <p:ph type="body" sz="quarter" idx="17"/>
          </p:nvPr>
        </p:nvSpPr>
        <p:spPr>
          <a:xfrm rot="18900000">
            <a:off x="1505813" y="2827572"/>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3" name="Text Placeholder 7"/>
          <p:cNvSpPr>
            <a:spLocks noGrp="1"/>
          </p:cNvSpPr>
          <p:nvPr>
            <p:ph type="body" sz="quarter" idx="18"/>
          </p:nvPr>
        </p:nvSpPr>
        <p:spPr>
          <a:xfrm rot="18900000">
            <a:off x="1621631" y="3038497"/>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4" name="Text Placeholder 7"/>
          <p:cNvSpPr>
            <a:spLocks noGrp="1"/>
          </p:cNvSpPr>
          <p:nvPr>
            <p:ph type="body" sz="quarter" idx="19"/>
          </p:nvPr>
        </p:nvSpPr>
        <p:spPr>
          <a:xfrm rot="18900000">
            <a:off x="2080848" y="2906817"/>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5" name="Text Placeholder 7"/>
          <p:cNvSpPr>
            <a:spLocks noGrp="1"/>
          </p:cNvSpPr>
          <p:nvPr>
            <p:ph type="body" sz="quarter" idx="20"/>
          </p:nvPr>
        </p:nvSpPr>
        <p:spPr>
          <a:xfrm rot="18900000">
            <a:off x="2117335" y="3198213"/>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6" name="Text Placeholder 7"/>
          <p:cNvSpPr>
            <a:spLocks noGrp="1"/>
          </p:cNvSpPr>
          <p:nvPr>
            <p:ph type="body" sz="quarter" idx="21"/>
          </p:nvPr>
        </p:nvSpPr>
        <p:spPr>
          <a:xfrm rot="18900000">
            <a:off x="2706909" y="2934557"/>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7" name="Text Placeholder 7"/>
          <p:cNvSpPr>
            <a:spLocks noGrp="1"/>
          </p:cNvSpPr>
          <p:nvPr>
            <p:ph type="body" sz="quarter" idx="22"/>
          </p:nvPr>
        </p:nvSpPr>
        <p:spPr>
          <a:xfrm rot="18900000">
            <a:off x="3161778" y="2808983"/>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8" name="Text Placeholder 7"/>
          <p:cNvSpPr>
            <a:spLocks noGrp="1"/>
          </p:cNvSpPr>
          <p:nvPr>
            <p:ph type="body" sz="quarter" idx="23"/>
          </p:nvPr>
        </p:nvSpPr>
        <p:spPr>
          <a:xfrm rot="18900000">
            <a:off x="3243154" y="3057696"/>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19" name="Text Placeholder 7"/>
          <p:cNvSpPr>
            <a:spLocks noGrp="1"/>
          </p:cNvSpPr>
          <p:nvPr>
            <p:ph type="body" sz="quarter" idx="24"/>
          </p:nvPr>
        </p:nvSpPr>
        <p:spPr>
          <a:xfrm rot="18900000">
            <a:off x="3580199" y="3049168"/>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0" name="Text Placeholder 7"/>
          <p:cNvSpPr>
            <a:spLocks noGrp="1"/>
          </p:cNvSpPr>
          <p:nvPr>
            <p:ph type="body" sz="quarter" idx="25"/>
          </p:nvPr>
        </p:nvSpPr>
        <p:spPr>
          <a:xfrm rot="18900000">
            <a:off x="4213661" y="2745581"/>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1" name="Text Placeholder 7"/>
          <p:cNvSpPr>
            <a:spLocks noGrp="1"/>
          </p:cNvSpPr>
          <p:nvPr>
            <p:ph type="body" sz="quarter" idx="26"/>
          </p:nvPr>
        </p:nvSpPr>
        <p:spPr>
          <a:xfrm rot="18900000">
            <a:off x="4651532" y="2635852"/>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2" name="Text Placeholder 7"/>
          <p:cNvSpPr>
            <a:spLocks noGrp="1"/>
          </p:cNvSpPr>
          <p:nvPr>
            <p:ph type="body" sz="quarter" idx="27"/>
          </p:nvPr>
        </p:nvSpPr>
        <p:spPr>
          <a:xfrm rot="18900000">
            <a:off x="4996257" y="2620305"/>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3" name="Text Placeholder 7"/>
          <p:cNvSpPr>
            <a:spLocks noGrp="1"/>
          </p:cNvSpPr>
          <p:nvPr>
            <p:ph type="body" sz="quarter" idx="28"/>
          </p:nvPr>
        </p:nvSpPr>
        <p:spPr>
          <a:xfrm rot="18900000">
            <a:off x="5200247" y="2745581"/>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4" name="Text Placeholder 7"/>
          <p:cNvSpPr>
            <a:spLocks noGrp="1"/>
          </p:cNvSpPr>
          <p:nvPr>
            <p:ph type="body" sz="quarter" idx="29"/>
          </p:nvPr>
        </p:nvSpPr>
        <p:spPr>
          <a:xfrm rot="18900000">
            <a:off x="5613650" y="2663589"/>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5" name="Text Placeholder 7"/>
          <p:cNvSpPr>
            <a:spLocks noGrp="1"/>
          </p:cNvSpPr>
          <p:nvPr>
            <p:ph type="body" sz="quarter" idx="30"/>
          </p:nvPr>
        </p:nvSpPr>
        <p:spPr>
          <a:xfrm rot="18900000">
            <a:off x="6070730" y="2538015"/>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6" name="Text Placeholder 7"/>
          <p:cNvSpPr>
            <a:spLocks noGrp="1"/>
          </p:cNvSpPr>
          <p:nvPr>
            <p:ph type="body" sz="quarter" idx="31"/>
          </p:nvPr>
        </p:nvSpPr>
        <p:spPr>
          <a:xfrm rot="18900000">
            <a:off x="6305725" y="2633109"/>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7" name="Text Placeholder 7"/>
          <p:cNvSpPr>
            <a:spLocks noGrp="1"/>
          </p:cNvSpPr>
          <p:nvPr>
            <p:ph type="body" sz="quarter" idx="32"/>
          </p:nvPr>
        </p:nvSpPr>
        <p:spPr>
          <a:xfrm rot="18900000">
            <a:off x="6285028" y="2983025"/>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8" name="Text Placeholder 7"/>
          <p:cNvSpPr>
            <a:spLocks noGrp="1"/>
          </p:cNvSpPr>
          <p:nvPr>
            <p:ph type="body" sz="quarter" idx="33"/>
          </p:nvPr>
        </p:nvSpPr>
        <p:spPr>
          <a:xfrm rot="18900000">
            <a:off x="6727510" y="2869938"/>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29" name="Text Placeholder 7"/>
          <p:cNvSpPr>
            <a:spLocks noGrp="1"/>
          </p:cNvSpPr>
          <p:nvPr>
            <p:ph type="body" sz="quarter" idx="34"/>
          </p:nvPr>
        </p:nvSpPr>
        <p:spPr>
          <a:xfrm rot="18900000">
            <a:off x="7182379" y="2745581"/>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0" name="Text Placeholder 7"/>
          <p:cNvSpPr>
            <a:spLocks noGrp="1"/>
          </p:cNvSpPr>
          <p:nvPr>
            <p:ph type="body" sz="quarter" idx="35"/>
          </p:nvPr>
        </p:nvSpPr>
        <p:spPr>
          <a:xfrm rot="18900000">
            <a:off x="-1295110" y="2671213"/>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1" name="Text Placeholder 7"/>
          <p:cNvSpPr>
            <a:spLocks noGrp="1"/>
          </p:cNvSpPr>
          <p:nvPr>
            <p:ph type="body" sz="quarter" idx="36"/>
          </p:nvPr>
        </p:nvSpPr>
        <p:spPr>
          <a:xfrm rot="18900000">
            <a:off x="-1060115" y="2766307"/>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2" name="Text Placeholder 7"/>
          <p:cNvSpPr>
            <a:spLocks noGrp="1"/>
          </p:cNvSpPr>
          <p:nvPr>
            <p:ph type="body" sz="quarter" idx="37"/>
          </p:nvPr>
        </p:nvSpPr>
        <p:spPr>
          <a:xfrm rot="18900000">
            <a:off x="-649215" y="2684626"/>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3" name="Text Placeholder 7"/>
          <p:cNvSpPr>
            <a:spLocks noGrp="1"/>
          </p:cNvSpPr>
          <p:nvPr>
            <p:ph type="body" sz="quarter" idx="38"/>
          </p:nvPr>
        </p:nvSpPr>
        <p:spPr>
          <a:xfrm rot="18900000">
            <a:off x="-638330" y="3003136"/>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4" name="Text Placeholder 7"/>
          <p:cNvSpPr>
            <a:spLocks noGrp="1"/>
          </p:cNvSpPr>
          <p:nvPr>
            <p:ph type="body" sz="quarter" idx="39"/>
          </p:nvPr>
        </p:nvSpPr>
        <p:spPr>
          <a:xfrm rot="18900000">
            <a:off x="-183461" y="2878779"/>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5" name="Text Placeholder 7"/>
          <p:cNvSpPr>
            <a:spLocks noGrp="1"/>
          </p:cNvSpPr>
          <p:nvPr>
            <p:ph type="body" sz="quarter" idx="40"/>
          </p:nvPr>
        </p:nvSpPr>
        <p:spPr>
          <a:xfrm rot="18900000">
            <a:off x="7686162" y="2573677"/>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6" name="Text Placeholder 7"/>
          <p:cNvSpPr>
            <a:spLocks noGrp="1"/>
          </p:cNvSpPr>
          <p:nvPr>
            <p:ph type="body" sz="quarter" idx="41"/>
          </p:nvPr>
        </p:nvSpPr>
        <p:spPr>
          <a:xfrm rot="18900000">
            <a:off x="7767538" y="2822390"/>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7" name="Text Placeholder 7"/>
          <p:cNvSpPr>
            <a:spLocks noGrp="1"/>
          </p:cNvSpPr>
          <p:nvPr>
            <p:ph type="body" sz="quarter" idx="42"/>
          </p:nvPr>
        </p:nvSpPr>
        <p:spPr>
          <a:xfrm rot="18900000">
            <a:off x="8104583" y="2813862"/>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
        <p:nvSpPr>
          <p:cNvPr id="38" name="Text Placeholder 7"/>
          <p:cNvSpPr>
            <a:spLocks noGrp="1"/>
          </p:cNvSpPr>
          <p:nvPr>
            <p:ph type="body" sz="quarter" idx="43"/>
          </p:nvPr>
        </p:nvSpPr>
        <p:spPr>
          <a:xfrm rot="18900000">
            <a:off x="8738045" y="2510275"/>
            <a:ext cx="1843088" cy="223837"/>
          </a:xfrm>
          <a:solidFill>
            <a:srgbClr val="E31A79"/>
          </a:solidFill>
        </p:spPr>
        <p:txBody>
          <a:bodyPr tIns="32400">
            <a:noAutofit/>
          </a:bodyPr>
          <a:lstStyle>
            <a:lvl1pPr algn="ctr">
              <a:buNone/>
              <a:defRPr sz="1050" b="1" cap="all" baseline="0">
                <a:solidFill>
                  <a:schemeClr val="bg1"/>
                </a:solidFill>
                <a:latin typeface="Arial" pitchFamily="34" charset="0"/>
                <a:cs typeface="Arial" pitchFamily="34" charset="0"/>
              </a:defRPr>
            </a:lvl1pPr>
          </a:lstStyle>
          <a:p>
            <a:pPr lvl="0"/>
            <a:endParaRPr lang="en-US" dirty="0" smtClean="0"/>
          </a:p>
        </p:txBody>
      </p:sp>
    </p:spTree>
    <p:extLst>
      <p:ext uri="{BB962C8B-B14F-4D97-AF65-F5344CB8AC3E}">
        <p14:creationId xmlns:p14="http://schemas.microsoft.com/office/powerpoint/2010/main" val="13061197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2" name="Title 1"/>
          <p:cNvSpPr>
            <a:spLocks noGrp="1"/>
          </p:cNvSpPr>
          <p:nvPr>
            <p:ph type="title"/>
          </p:nvPr>
        </p:nvSpPr>
        <p:spPr>
          <a:xfrm>
            <a:off x="360669" y="462634"/>
            <a:ext cx="8229600" cy="952500"/>
          </a:xfrm>
        </p:spPr>
        <p:txBody>
          <a:bodyPr/>
          <a:lstStyle>
            <a:lvl1pPr>
              <a:lnSpc>
                <a:spcPts val="2300"/>
              </a:lnSpc>
              <a:defRPr/>
            </a:lvl1p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fld id="{FA52E8A4-B6C8-4346-ADD1-84C6930EF6A5}" type="datetimeFigureOut">
              <a:rPr lang="en-GB" smtClean="0"/>
              <a:pPr/>
              <a:t>19/10/2024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A56ABA4-253D-44E9-97A8-82E0FB6AF783}" type="slidenum">
              <a:rPr lang="en-GB" smtClean="0"/>
              <a:pPr/>
              <a:t>‹N°›</a:t>
            </a:fld>
            <a:endParaRPr lang="en-GB" dirty="0"/>
          </a:p>
        </p:txBody>
      </p:sp>
      <p:sp>
        <p:nvSpPr>
          <p:cNvPr id="6" name="Text Placeholder 16"/>
          <p:cNvSpPr>
            <a:spLocks noGrp="1"/>
          </p:cNvSpPr>
          <p:nvPr>
            <p:ph type="body" sz="quarter" idx="19" hasCustomPrompt="1"/>
          </p:nvPr>
        </p:nvSpPr>
        <p:spPr>
          <a:xfrm>
            <a:off x="448462" y="1414800"/>
            <a:ext cx="2516188"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7" name="Text Placeholder 16"/>
          <p:cNvSpPr>
            <a:spLocks noGrp="1"/>
          </p:cNvSpPr>
          <p:nvPr>
            <p:ph type="body" sz="quarter" idx="20" hasCustomPrompt="1"/>
          </p:nvPr>
        </p:nvSpPr>
        <p:spPr>
          <a:xfrm>
            <a:off x="448462" y="1737083"/>
            <a:ext cx="3730251"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8" name="Text Placeholder 16"/>
          <p:cNvSpPr>
            <a:spLocks noGrp="1"/>
          </p:cNvSpPr>
          <p:nvPr>
            <p:ph type="body" sz="quarter" idx="21" hasCustomPrompt="1"/>
          </p:nvPr>
        </p:nvSpPr>
        <p:spPr>
          <a:xfrm>
            <a:off x="448463" y="2064129"/>
            <a:ext cx="3069028"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9" name="Text Placeholder 16"/>
          <p:cNvSpPr>
            <a:spLocks noGrp="1"/>
          </p:cNvSpPr>
          <p:nvPr>
            <p:ph type="body" sz="quarter" idx="22" hasCustomPrompt="1"/>
          </p:nvPr>
        </p:nvSpPr>
        <p:spPr>
          <a:xfrm>
            <a:off x="448462" y="2391175"/>
            <a:ext cx="4123538"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0" name="Text Placeholder 16"/>
          <p:cNvSpPr>
            <a:spLocks noGrp="1"/>
          </p:cNvSpPr>
          <p:nvPr>
            <p:ph type="body" sz="quarter" idx="23" hasCustomPrompt="1"/>
          </p:nvPr>
        </p:nvSpPr>
        <p:spPr>
          <a:xfrm>
            <a:off x="448462" y="2713458"/>
            <a:ext cx="3924435"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1" name="Text Placeholder 16"/>
          <p:cNvSpPr>
            <a:spLocks noGrp="1"/>
          </p:cNvSpPr>
          <p:nvPr>
            <p:ph type="body" sz="quarter" idx="24" hasCustomPrompt="1"/>
          </p:nvPr>
        </p:nvSpPr>
        <p:spPr>
          <a:xfrm>
            <a:off x="448462" y="3035741"/>
            <a:ext cx="2691613"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2" name="Text Placeholder 16"/>
          <p:cNvSpPr>
            <a:spLocks noGrp="1"/>
          </p:cNvSpPr>
          <p:nvPr>
            <p:ph type="body" sz="quarter" idx="25" hasCustomPrompt="1"/>
          </p:nvPr>
        </p:nvSpPr>
        <p:spPr>
          <a:xfrm>
            <a:off x="448462" y="3358024"/>
            <a:ext cx="3400867"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3" name="Text Placeholder 16"/>
          <p:cNvSpPr>
            <a:spLocks noGrp="1"/>
          </p:cNvSpPr>
          <p:nvPr>
            <p:ph type="body" sz="quarter" idx="26" hasCustomPrompt="1"/>
          </p:nvPr>
        </p:nvSpPr>
        <p:spPr>
          <a:xfrm>
            <a:off x="448462" y="3680307"/>
            <a:ext cx="3083777"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4" name="Text Placeholder 16"/>
          <p:cNvSpPr>
            <a:spLocks noGrp="1"/>
          </p:cNvSpPr>
          <p:nvPr>
            <p:ph type="body" sz="quarter" idx="27" hasCustomPrompt="1"/>
          </p:nvPr>
        </p:nvSpPr>
        <p:spPr>
          <a:xfrm>
            <a:off x="448462" y="4007350"/>
            <a:ext cx="2346357" cy="318135"/>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5" name="Text Placeholder 8"/>
          <p:cNvSpPr>
            <a:spLocks noGrp="1"/>
          </p:cNvSpPr>
          <p:nvPr>
            <p:ph type="body" sz="quarter" idx="13"/>
          </p:nvPr>
        </p:nvSpPr>
        <p:spPr>
          <a:xfrm>
            <a:off x="5163207" y="1335087"/>
            <a:ext cx="3466443" cy="3686229"/>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100689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70114" y="1088571"/>
            <a:ext cx="8229600" cy="3857161"/>
          </a:xfrm>
        </p:spPr>
        <p:txBody>
          <a:bodyPr/>
          <a:lstStyle>
            <a:lvl1pPr marL="0" indent="0">
              <a:spcAft>
                <a:spcPts val="300"/>
              </a:spcAft>
              <a:buNone/>
              <a:defRPr>
                <a:solidFill>
                  <a:srgbClr val="344447"/>
                </a:solidFill>
                <a:latin typeface="Arial" pitchFamily="34" charset="0"/>
                <a:cs typeface="Arial" pitchFamily="34" charset="0"/>
              </a:defRPr>
            </a:lvl1pPr>
            <a:lvl2pPr marL="457200" indent="0">
              <a:spcAft>
                <a:spcPts val="300"/>
              </a:spcAft>
              <a:buNone/>
              <a:defRPr>
                <a:solidFill>
                  <a:srgbClr val="344447"/>
                </a:solidFill>
                <a:latin typeface="Arial" pitchFamily="34" charset="0"/>
                <a:cs typeface="Arial" pitchFamily="34" charset="0"/>
              </a:defRPr>
            </a:lvl2pPr>
            <a:lvl3pPr marL="914400" indent="0">
              <a:spcAft>
                <a:spcPts val="300"/>
              </a:spcAft>
              <a:buNone/>
              <a:defRPr>
                <a:solidFill>
                  <a:srgbClr val="344447"/>
                </a:solidFill>
                <a:latin typeface="Arial" pitchFamily="34" charset="0"/>
                <a:cs typeface="Arial" pitchFamily="34" charset="0"/>
              </a:defRPr>
            </a:lvl3pPr>
            <a:lvl4pPr marL="1371600" indent="0">
              <a:spcAft>
                <a:spcPts val="300"/>
              </a:spcAft>
              <a:buNone/>
              <a:defRPr>
                <a:solidFill>
                  <a:srgbClr val="344447"/>
                </a:solidFill>
                <a:latin typeface="Arial" pitchFamily="34" charset="0"/>
                <a:cs typeface="Arial" pitchFamily="34" charset="0"/>
              </a:defRPr>
            </a:lvl4pPr>
            <a:lvl5pPr marL="1828800" indent="0">
              <a:spcAft>
                <a:spcPts val="300"/>
              </a:spcAft>
              <a:buNone/>
              <a:defRPr>
                <a:solidFill>
                  <a:srgbClr val="344447"/>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457200" y="5366657"/>
            <a:ext cx="2133600" cy="234573"/>
          </a:xfrm>
        </p:spPr>
        <p:txBody>
          <a:bodyPr/>
          <a:lstStyle/>
          <a:p>
            <a:fld id="{FA52E8A4-B6C8-4346-ADD1-84C6930EF6A5}" type="datetimeFigureOut">
              <a:rPr lang="en-GB" smtClean="0"/>
              <a:pPr/>
              <a:t>19/10/2024</a:t>
            </a:fld>
            <a:endParaRPr lang="en-GB"/>
          </a:p>
        </p:txBody>
      </p:sp>
      <p:sp>
        <p:nvSpPr>
          <p:cNvPr id="5" name="Footer Placeholder 4"/>
          <p:cNvSpPr>
            <a:spLocks noGrp="1"/>
          </p:cNvSpPr>
          <p:nvPr>
            <p:ph type="ftr" sz="quarter" idx="11"/>
          </p:nvPr>
        </p:nvSpPr>
        <p:spPr>
          <a:xfrm>
            <a:off x="3124200" y="5366657"/>
            <a:ext cx="2895600" cy="234573"/>
          </a:xfrm>
        </p:spPr>
        <p:txBody>
          <a:bodyPr/>
          <a:lstStyle/>
          <a:p>
            <a:endParaRPr lang="en-GB" dirty="0"/>
          </a:p>
        </p:txBody>
      </p:sp>
      <p:sp>
        <p:nvSpPr>
          <p:cNvPr id="6" name="Slide Number Placeholder 5"/>
          <p:cNvSpPr>
            <a:spLocks noGrp="1"/>
          </p:cNvSpPr>
          <p:nvPr>
            <p:ph type="sldNum" sz="quarter" idx="12"/>
          </p:nvPr>
        </p:nvSpPr>
        <p:spPr>
          <a:xfrm>
            <a:off x="6553200" y="5355771"/>
            <a:ext cx="2133600" cy="245459"/>
          </a:xfrm>
        </p:spPr>
        <p:txBody>
          <a:bodyPr/>
          <a:lstStyle/>
          <a:p>
            <a:fld id="{FA56ABA4-253D-44E9-97A8-82E0FB6AF783}" type="slidenum">
              <a:rPr lang="en-GB" smtClean="0"/>
              <a:pPr/>
              <a:t>‹N°›</a:t>
            </a:fld>
            <a:endParaRPr lang="en-GB"/>
          </a:p>
        </p:txBody>
      </p:sp>
    </p:spTree>
    <p:extLst>
      <p:ext uri="{BB962C8B-B14F-4D97-AF65-F5344CB8AC3E}">
        <p14:creationId xmlns:p14="http://schemas.microsoft.com/office/powerpoint/2010/main" val="21450539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2521978" y="1333502"/>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
        <p:nvSpPr>
          <p:cNvPr id="9" name="Text Placeholder 8"/>
          <p:cNvSpPr>
            <a:spLocks noGrp="1"/>
          </p:cNvSpPr>
          <p:nvPr>
            <p:ph type="body" sz="quarter" idx="13"/>
          </p:nvPr>
        </p:nvSpPr>
        <p:spPr>
          <a:xfrm>
            <a:off x="5412964" y="1335088"/>
            <a:ext cx="2520000" cy="16002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12" name="Content Placeholder 2"/>
          <p:cNvSpPr>
            <a:spLocks noGrp="1"/>
          </p:cNvSpPr>
          <p:nvPr>
            <p:ph idx="15"/>
          </p:nvPr>
        </p:nvSpPr>
        <p:spPr>
          <a:xfrm>
            <a:off x="2519524" y="3240955"/>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endParaRPr lang="en-GB" dirty="0"/>
          </a:p>
        </p:txBody>
      </p:sp>
      <p:sp>
        <p:nvSpPr>
          <p:cNvPr id="13" name="Text Placeholder 8"/>
          <p:cNvSpPr>
            <a:spLocks noGrp="1"/>
          </p:cNvSpPr>
          <p:nvPr>
            <p:ph type="body" sz="quarter" idx="16"/>
          </p:nvPr>
        </p:nvSpPr>
        <p:spPr>
          <a:xfrm>
            <a:off x="5410510" y="3242541"/>
            <a:ext cx="2520000" cy="16002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784428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rvices">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202273" y="1684622"/>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
        <p:nvSpPr>
          <p:cNvPr id="9" name="Text Placeholder 8"/>
          <p:cNvSpPr>
            <a:spLocks noGrp="1"/>
          </p:cNvSpPr>
          <p:nvPr>
            <p:ph type="body" sz="quarter" idx="13"/>
          </p:nvPr>
        </p:nvSpPr>
        <p:spPr>
          <a:xfrm>
            <a:off x="6093259" y="1686208"/>
            <a:ext cx="2520000" cy="16002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12" name="Content Placeholder 2"/>
          <p:cNvSpPr>
            <a:spLocks noGrp="1"/>
          </p:cNvSpPr>
          <p:nvPr>
            <p:ph idx="15"/>
          </p:nvPr>
        </p:nvSpPr>
        <p:spPr>
          <a:xfrm>
            <a:off x="3199819" y="3562815"/>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endParaRPr lang="en-GB" dirty="0"/>
          </a:p>
        </p:txBody>
      </p:sp>
      <p:sp>
        <p:nvSpPr>
          <p:cNvPr id="13" name="Text Placeholder 8"/>
          <p:cNvSpPr>
            <a:spLocks noGrp="1"/>
          </p:cNvSpPr>
          <p:nvPr>
            <p:ph type="body" sz="quarter" idx="16"/>
          </p:nvPr>
        </p:nvSpPr>
        <p:spPr>
          <a:xfrm>
            <a:off x="6090805" y="3564401"/>
            <a:ext cx="2520000" cy="16002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11" name="Content Placeholder 2"/>
          <p:cNvSpPr>
            <a:spLocks noGrp="1"/>
          </p:cNvSpPr>
          <p:nvPr>
            <p:ph idx="17"/>
          </p:nvPr>
        </p:nvSpPr>
        <p:spPr>
          <a:xfrm>
            <a:off x="361042" y="1690722"/>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endParaRPr lang="en-GB" dirty="0"/>
          </a:p>
        </p:txBody>
      </p:sp>
      <p:sp>
        <p:nvSpPr>
          <p:cNvPr id="14" name="Content Placeholder 2"/>
          <p:cNvSpPr>
            <a:spLocks noGrp="1"/>
          </p:cNvSpPr>
          <p:nvPr>
            <p:ph idx="18"/>
          </p:nvPr>
        </p:nvSpPr>
        <p:spPr>
          <a:xfrm>
            <a:off x="358588" y="3568915"/>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endParaRPr lang="en-GB" dirty="0"/>
          </a:p>
        </p:txBody>
      </p:sp>
      <p:sp>
        <p:nvSpPr>
          <p:cNvPr id="17" name="Text Placeholder 16"/>
          <p:cNvSpPr>
            <a:spLocks noGrp="1"/>
          </p:cNvSpPr>
          <p:nvPr>
            <p:ph type="body" sz="quarter" idx="19" hasCustomPrompt="1"/>
          </p:nvPr>
        </p:nvSpPr>
        <p:spPr>
          <a:xfrm>
            <a:off x="358775" y="1408395"/>
            <a:ext cx="2516188" cy="216000"/>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18" name="Text Placeholder 16"/>
          <p:cNvSpPr>
            <a:spLocks noGrp="1"/>
          </p:cNvSpPr>
          <p:nvPr>
            <p:ph type="body" sz="quarter" idx="20" hasCustomPrompt="1"/>
          </p:nvPr>
        </p:nvSpPr>
        <p:spPr>
          <a:xfrm>
            <a:off x="3205910" y="1414495"/>
            <a:ext cx="2516188" cy="216000"/>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19" name="Text Placeholder 16"/>
          <p:cNvSpPr>
            <a:spLocks noGrp="1"/>
          </p:cNvSpPr>
          <p:nvPr>
            <p:ph type="body" sz="quarter" idx="21" hasCustomPrompt="1"/>
          </p:nvPr>
        </p:nvSpPr>
        <p:spPr>
          <a:xfrm>
            <a:off x="6091517" y="1405961"/>
            <a:ext cx="2516188" cy="216000"/>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20" name="Text Placeholder 16"/>
          <p:cNvSpPr>
            <a:spLocks noGrp="1"/>
          </p:cNvSpPr>
          <p:nvPr>
            <p:ph type="body" sz="quarter" idx="22" hasCustomPrompt="1"/>
          </p:nvPr>
        </p:nvSpPr>
        <p:spPr>
          <a:xfrm>
            <a:off x="364875" y="3279864"/>
            <a:ext cx="2516188" cy="216000"/>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21" name="Text Placeholder 16"/>
          <p:cNvSpPr>
            <a:spLocks noGrp="1"/>
          </p:cNvSpPr>
          <p:nvPr>
            <p:ph type="body" sz="quarter" idx="23" hasCustomPrompt="1"/>
          </p:nvPr>
        </p:nvSpPr>
        <p:spPr>
          <a:xfrm>
            <a:off x="3212010" y="3285964"/>
            <a:ext cx="2516188" cy="216000"/>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22" name="Text Placeholder 16"/>
          <p:cNvSpPr>
            <a:spLocks noGrp="1"/>
          </p:cNvSpPr>
          <p:nvPr>
            <p:ph type="body" sz="quarter" idx="24" hasCustomPrompt="1"/>
          </p:nvPr>
        </p:nvSpPr>
        <p:spPr>
          <a:xfrm>
            <a:off x="6097617" y="3277430"/>
            <a:ext cx="2516188" cy="216000"/>
          </a:xfrm>
          <a:solidFill>
            <a:srgbClr val="E31A79"/>
          </a:solidFill>
        </p:spPr>
        <p:txBody>
          <a:bodyPr anchor="ctr" anchorCtr="0">
            <a:noAutofit/>
          </a:bodyPr>
          <a:lstStyle>
            <a:lvl1pPr>
              <a:buNone/>
              <a:defRPr sz="1100" b="1" cap="all" baseline="0">
                <a:solidFill>
                  <a:schemeClr val="bg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Tree>
    <p:extLst>
      <p:ext uri="{BB962C8B-B14F-4D97-AF65-F5344CB8AC3E}">
        <p14:creationId xmlns:p14="http://schemas.microsoft.com/office/powerpoint/2010/main" val="37844287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Tree>
    <p:extLst>
      <p:ext uri="{BB962C8B-B14F-4D97-AF65-F5344CB8AC3E}">
        <p14:creationId xmlns:p14="http://schemas.microsoft.com/office/powerpoint/2010/main" val="37844287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Biog">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‹N°›</a:t>
            </a:fld>
            <a:endParaRPr lang="en-GB"/>
          </a:p>
        </p:txBody>
      </p:sp>
      <p:sp>
        <p:nvSpPr>
          <p:cNvPr id="8" name="Text Placeholder 7"/>
          <p:cNvSpPr>
            <a:spLocks noGrp="1"/>
          </p:cNvSpPr>
          <p:nvPr>
            <p:ph type="body" sz="quarter" idx="13"/>
          </p:nvPr>
        </p:nvSpPr>
        <p:spPr>
          <a:xfrm>
            <a:off x="4163715" y="2073833"/>
            <a:ext cx="4489450" cy="3006181"/>
          </a:xfrm>
        </p:spPr>
        <p:txBody>
          <a:bodyPr/>
          <a:lstStyle>
            <a:lvl1pPr>
              <a:buNone/>
              <a:defRPr/>
            </a:lvl1pPr>
            <a:lvl2pPr>
              <a:buNone/>
              <a:defRPr/>
            </a:lvl2pPr>
            <a:lvl3pPr>
              <a:buNone/>
              <a:defRPr/>
            </a:lvl3pPr>
            <a:lvl4pPr>
              <a:buNone/>
              <a:defRPr/>
            </a:lvl4pPr>
            <a:lvl5pPr>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4" hasCustomPrompt="1"/>
          </p:nvPr>
        </p:nvSpPr>
        <p:spPr>
          <a:xfrm>
            <a:off x="4157663" y="1320278"/>
            <a:ext cx="4427537" cy="415925"/>
          </a:xfrm>
        </p:spPr>
        <p:txBody>
          <a:bodyPr>
            <a:noAutofit/>
          </a:bodyPr>
          <a:lstStyle>
            <a:lvl1pPr>
              <a:buNone/>
              <a:defRPr sz="1600" b="1" cap="all" baseline="0">
                <a:latin typeface="Arial" pitchFamily="34" charset="0"/>
                <a:cs typeface="Arial" pitchFamily="34" charset="0"/>
              </a:defRPr>
            </a:lvl1pPr>
            <a:lvl2pPr>
              <a:buNone/>
              <a:defRPr sz="1600" cap="all" baseline="0">
                <a:latin typeface="Helvetica Neue" pitchFamily="2" charset="0"/>
              </a:defRPr>
            </a:lvl2pPr>
            <a:lvl3pPr>
              <a:buNone/>
              <a:defRPr sz="1600" cap="all" baseline="0">
                <a:latin typeface="Helvetica Neue" pitchFamily="2" charset="0"/>
              </a:defRPr>
            </a:lvl3pPr>
            <a:lvl4pPr>
              <a:buNone/>
              <a:defRPr sz="1600" cap="all" baseline="0">
                <a:latin typeface="Helvetica Neue" pitchFamily="2" charset="0"/>
              </a:defRPr>
            </a:lvl4pPr>
            <a:lvl5pPr>
              <a:buNone/>
              <a:defRPr sz="1600" cap="all" baseline="0">
                <a:latin typeface="Helvetica Neue" pitchFamily="2" charset="0"/>
              </a:defRPr>
            </a:lvl5pPr>
          </a:lstStyle>
          <a:p>
            <a:pPr lvl="0"/>
            <a:r>
              <a:rPr lang="en-US" dirty="0" smtClean="0"/>
              <a:t>Team player name</a:t>
            </a:r>
            <a:endParaRPr lang="en-GB" dirty="0"/>
          </a:p>
        </p:txBody>
      </p:sp>
      <p:sp>
        <p:nvSpPr>
          <p:cNvPr id="11" name="Text Placeholder 9"/>
          <p:cNvSpPr>
            <a:spLocks noGrp="1"/>
          </p:cNvSpPr>
          <p:nvPr>
            <p:ph type="body" sz="quarter" idx="15" hasCustomPrompt="1"/>
          </p:nvPr>
        </p:nvSpPr>
        <p:spPr>
          <a:xfrm>
            <a:off x="4166124" y="1658952"/>
            <a:ext cx="4427537" cy="415925"/>
          </a:xfrm>
        </p:spPr>
        <p:txBody>
          <a:bodyPr>
            <a:noAutofit/>
          </a:bodyPr>
          <a:lstStyle>
            <a:lvl1pPr>
              <a:buNone/>
              <a:defRPr sz="1600" b="1" cap="none" baseline="0">
                <a:solidFill>
                  <a:schemeClr val="bg1">
                    <a:lumMod val="50000"/>
                  </a:schemeClr>
                </a:solidFill>
                <a:latin typeface="Arial" pitchFamily="34" charset="0"/>
                <a:cs typeface="Arial" pitchFamily="34" charset="0"/>
              </a:defRPr>
            </a:lvl1pPr>
            <a:lvl2pPr>
              <a:buNone/>
              <a:defRPr sz="1600" cap="all" baseline="0">
                <a:latin typeface="Helvetica Neue" pitchFamily="2" charset="0"/>
              </a:defRPr>
            </a:lvl2pPr>
            <a:lvl3pPr>
              <a:buNone/>
              <a:defRPr sz="1600" cap="all" baseline="0">
                <a:latin typeface="Helvetica Neue" pitchFamily="2" charset="0"/>
              </a:defRPr>
            </a:lvl3pPr>
            <a:lvl4pPr>
              <a:buNone/>
              <a:defRPr sz="1600" cap="all" baseline="0">
                <a:latin typeface="Helvetica Neue" pitchFamily="2" charset="0"/>
              </a:defRPr>
            </a:lvl4pPr>
            <a:lvl5pPr>
              <a:buNone/>
              <a:defRPr sz="1600" cap="all" baseline="0">
                <a:latin typeface="Helvetica Neue" pitchFamily="2" charset="0"/>
              </a:defRPr>
            </a:lvl5pPr>
          </a:lstStyle>
          <a:p>
            <a:pPr lvl="0"/>
            <a:r>
              <a:rPr lang="en-US" dirty="0" smtClean="0"/>
              <a:t>Team player title</a:t>
            </a:r>
            <a:endParaRPr lang="en-GB" dirty="0"/>
          </a:p>
        </p:txBody>
      </p:sp>
    </p:spTree>
    <p:extLst>
      <p:ext uri="{BB962C8B-B14F-4D97-AF65-F5344CB8AC3E}">
        <p14:creationId xmlns:p14="http://schemas.microsoft.com/office/powerpoint/2010/main" val="3784428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3073474" cy="5715000"/>
          </a:xfrm>
          <a:prstGeom prst="rect">
            <a:avLst/>
          </a:prstGeom>
        </p:spPr>
      </p:pic>
      <p:sp>
        <p:nvSpPr>
          <p:cNvPr id="2" name="Title Placeholder 1"/>
          <p:cNvSpPr>
            <a:spLocks noGrp="1"/>
          </p:cNvSpPr>
          <p:nvPr>
            <p:ph type="title"/>
          </p:nvPr>
        </p:nvSpPr>
        <p:spPr>
          <a:xfrm>
            <a:off x="360669" y="381520"/>
            <a:ext cx="8229600" cy="952500"/>
          </a:xfrm>
          <a:prstGeom prst="rect">
            <a:avLst/>
          </a:prstGeom>
        </p:spPr>
        <p:txBody>
          <a:bodyPr vert="horz" lIns="91440" tIns="45720" rIns="91440" bIns="4572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360222" y="1333501"/>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FA52E8A4-B6C8-4346-ADD1-84C6930EF6A5}" type="datetimeFigureOut">
              <a:rPr lang="en-GB" smtClean="0"/>
              <a:pPr/>
              <a:t>19/10/2024</a:t>
            </a:fld>
            <a:endParaRPr lang="en-GB"/>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FA56ABA4-253D-44E9-97A8-82E0FB6AF783}" type="slidenum">
              <a:rPr lang="en-GB" smtClean="0"/>
              <a:pPr/>
              <a:t>‹N°›</a:t>
            </a:fld>
            <a:endParaRPr lang="en-GB"/>
          </a:p>
        </p:txBody>
      </p:sp>
      <p:sp>
        <p:nvSpPr>
          <p:cNvPr id="7" name="Rectangle 6"/>
          <p:cNvSpPr/>
          <p:nvPr/>
        </p:nvSpPr>
        <p:spPr>
          <a:xfrm>
            <a:off x="-7374" y="463557"/>
            <a:ext cx="353961" cy="132736"/>
          </a:xfrm>
          <a:prstGeom prst="rect">
            <a:avLst/>
          </a:prstGeom>
          <a:solidFill>
            <a:srgbClr val="E3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354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6" r:id="rId4"/>
    <p:sldLayoutId id="2147483660" r:id="rId5"/>
    <p:sldLayoutId id="2147483662" r:id="rId6"/>
    <p:sldLayoutId id="2147483664" r:id="rId7"/>
    <p:sldLayoutId id="2147483665" r:id="rId8"/>
    <p:sldLayoutId id="2147483667" r:id="rId9"/>
    <p:sldLayoutId id="2147483658" r:id="rId10"/>
    <p:sldLayoutId id="2147483661" r:id="rId11"/>
    <p:sldLayoutId id="2147483651" r:id="rId12"/>
  </p:sldLayoutIdLst>
  <p:timing>
    <p:tnLst>
      <p:par>
        <p:cTn id="1" dur="indefinite" restart="never" nodeType="tmRoot"/>
      </p:par>
    </p:tnLst>
  </p:timing>
  <p:txStyles>
    <p:titleStyle>
      <a:lvl1pPr algn="l" defTabSz="914400" rtl="0" eaLnBrk="1" latinLnBrk="0" hangingPunct="1">
        <a:lnSpc>
          <a:spcPts val="3000"/>
        </a:lnSpc>
        <a:spcBef>
          <a:spcPct val="0"/>
        </a:spcBef>
        <a:buNone/>
        <a:defRPr sz="2800" b="1" kern="1200" cap="all" baseline="0">
          <a:solidFill>
            <a:srgbClr val="344447"/>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rgbClr val="344447"/>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344447"/>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344447"/>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44447"/>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44447"/>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UML : DIAGRAMME DE CAS d’UTILISATION</a:t>
            </a:r>
            <a:endParaRPr lang="fr-FR" dirty="0"/>
          </a:p>
        </p:txBody>
      </p:sp>
      <p:pic>
        <p:nvPicPr>
          <p:cNvPr id="7" name="Image 6" descr="220px-UML_logo.gif"/>
          <p:cNvPicPr>
            <a:picLocks noChangeAspect="1"/>
          </p:cNvPicPr>
          <p:nvPr/>
        </p:nvPicPr>
        <p:blipFill>
          <a:blip r:embed="rId2" cstate="print"/>
          <a:stretch>
            <a:fillRect/>
          </a:stretch>
        </p:blipFill>
        <p:spPr>
          <a:xfrm>
            <a:off x="623887" y="2328862"/>
            <a:ext cx="2095500" cy="1485900"/>
          </a:xfrm>
          <a:prstGeom prst="rect">
            <a:avLst/>
          </a:prstGeom>
        </p:spPr>
      </p:pic>
      <p:pic>
        <p:nvPicPr>
          <p:cNvPr id="5" name="Image 4" descr="IC292999.png"/>
          <p:cNvPicPr>
            <a:picLocks noChangeAspect="1"/>
          </p:cNvPicPr>
          <p:nvPr/>
        </p:nvPicPr>
        <p:blipFill>
          <a:blip r:embed="rId3" cstate="print"/>
          <a:stretch>
            <a:fillRect/>
          </a:stretch>
        </p:blipFill>
        <p:spPr>
          <a:xfrm>
            <a:off x="3390789" y="1606180"/>
            <a:ext cx="4829175" cy="378877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a:xfrm>
            <a:off x="3085106" y="1333501"/>
            <a:ext cx="5505488" cy="3612231"/>
          </a:xfrm>
        </p:spPr>
        <p:txBody>
          <a:bodyPr>
            <a:normAutofit/>
          </a:bodyPr>
          <a:lstStyle/>
          <a:p>
            <a:r>
              <a:rPr lang="fr-FR" b="1" dirty="0" smtClean="0">
                <a:latin typeface="Arial" pitchFamily="34" charset="0"/>
                <a:cs typeface="Arial" pitchFamily="34" charset="0"/>
              </a:rPr>
              <a:t>RELATIONS ENTRE CAS D’UTILISATIONS : </a:t>
            </a:r>
          </a:p>
          <a:p>
            <a:endParaRPr lang="fr-FR" b="1" dirty="0" smtClean="0">
              <a:latin typeface="Arial" pitchFamily="34" charset="0"/>
              <a:cs typeface="Arial" pitchFamily="34" charset="0"/>
            </a:endParaRPr>
          </a:p>
          <a:p>
            <a:pPr lvl="1">
              <a:buFont typeface="Arial" pitchFamily="34" charset="0"/>
              <a:buChar char="•"/>
            </a:pPr>
            <a:r>
              <a:rPr lang="fr-FR" dirty="0" smtClean="0">
                <a:latin typeface="Arial" pitchFamily="34" charset="0"/>
                <a:cs typeface="Arial" pitchFamily="34" charset="0"/>
              </a:rPr>
              <a:t> Généralisation </a:t>
            </a:r>
            <a:r>
              <a:rPr lang="fr-FR" i="1" dirty="0" smtClean="0">
                <a:latin typeface="Arial" pitchFamily="34" charset="0"/>
                <a:cs typeface="Arial" pitchFamily="34" charset="0"/>
              </a:rPr>
              <a:t>(</a:t>
            </a:r>
            <a:r>
              <a:rPr lang="fr-FR" i="1" dirty="0" err="1" smtClean="0">
                <a:latin typeface="Arial" pitchFamily="34" charset="0"/>
                <a:cs typeface="Arial" pitchFamily="34" charset="0"/>
              </a:rPr>
              <a:t>generalize</a:t>
            </a:r>
            <a:r>
              <a:rPr lang="fr-FR" i="1" dirty="0" smtClean="0">
                <a:latin typeface="Arial" pitchFamily="34" charset="0"/>
                <a:cs typeface="Arial" pitchFamily="34" charset="0"/>
              </a:rPr>
              <a:t>)</a:t>
            </a:r>
          </a:p>
          <a:p>
            <a:pPr lvl="1">
              <a:buFont typeface="Arial" pitchFamily="34" charset="0"/>
              <a:buChar char="•"/>
            </a:pPr>
            <a:endParaRPr lang="fr-FR" i="1" dirty="0" smtClean="0">
              <a:latin typeface="Arial" pitchFamily="34" charset="0"/>
              <a:cs typeface="Arial" pitchFamily="34" charset="0"/>
            </a:endParaRPr>
          </a:p>
          <a:p>
            <a:pPr lvl="1">
              <a:buFont typeface="Arial" pitchFamily="34" charset="0"/>
              <a:buChar char="•"/>
            </a:pPr>
            <a:r>
              <a:rPr lang="fr-FR" dirty="0" smtClean="0">
                <a:latin typeface="Arial" pitchFamily="34" charset="0"/>
                <a:cs typeface="Arial" pitchFamily="34" charset="0"/>
              </a:rPr>
              <a:t> Inclusion </a:t>
            </a:r>
            <a:r>
              <a:rPr lang="fr-FR" i="1" dirty="0" smtClean="0">
                <a:latin typeface="Arial" pitchFamily="34" charset="0"/>
                <a:cs typeface="Arial" pitchFamily="34" charset="0"/>
              </a:rPr>
              <a:t>(</a:t>
            </a:r>
            <a:r>
              <a:rPr lang="fr-FR" i="1" dirty="0" err="1" smtClean="0">
                <a:latin typeface="Arial" pitchFamily="34" charset="0"/>
                <a:cs typeface="Arial" pitchFamily="34" charset="0"/>
              </a:rPr>
              <a:t>include</a:t>
            </a:r>
            <a:r>
              <a:rPr lang="fr-FR" i="1" dirty="0" smtClean="0">
                <a:latin typeface="Arial" pitchFamily="34" charset="0"/>
                <a:cs typeface="Arial" pitchFamily="34" charset="0"/>
              </a:rPr>
              <a:t>)</a:t>
            </a:r>
          </a:p>
          <a:p>
            <a:pPr lvl="1">
              <a:buFont typeface="Arial" pitchFamily="34" charset="0"/>
              <a:buChar char="•"/>
            </a:pPr>
            <a:endParaRPr lang="fr-FR" dirty="0" smtClean="0">
              <a:latin typeface="Arial" pitchFamily="34" charset="0"/>
              <a:cs typeface="Arial" pitchFamily="34" charset="0"/>
            </a:endParaRPr>
          </a:p>
          <a:p>
            <a:pPr lvl="1">
              <a:buFont typeface="Arial" pitchFamily="34" charset="0"/>
              <a:buChar char="•"/>
            </a:pPr>
            <a:r>
              <a:rPr lang="fr-FR" dirty="0" smtClean="0">
                <a:latin typeface="Arial" pitchFamily="34" charset="0"/>
                <a:cs typeface="Arial" pitchFamily="34" charset="0"/>
              </a:rPr>
              <a:t> Extension </a:t>
            </a:r>
            <a:r>
              <a:rPr lang="fr-FR" i="1" dirty="0" smtClean="0">
                <a:latin typeface="Arial" pitchFamily="34" charset="0"/>
                <a:cs typeface="Arial" pitchFamily="34" charset="0"/>
              </a:rPr>
              <a:t>(</a:t>
            </a:r>
            <a:r>
              <a:rPr lang="fr-FR" i="1" dirty="0" err="1" smtClean="0">
                <a:latin typeface="Arial" pitchFamily="34" charset="0"/>
                <a:cs typeface="Arial" pitchFamily="34" charset="0"/>
              </a:rPr>
              <a:t>extend</a:t>
            </a:r>
            <a:r>
              <a:rPr lang="fr-FR" i="1" dirty="0" smtClean="0">
                <a:latin typeface="Arial" pitchFamily="34" charset="0"/>
                <a:cs typeface="Arial" pitchFamily="34" charset="0"/>
              </a:rPr>
              <a:t>)</a:t>
            </a:r>
            <a:endParaRPr lang="fr-FR"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RELATION GENERALIZE</a:t>
            </a:r>
          </a:p>
          <a:p>
            <a:endParaRPr lang="fr-FR" b="1" dirty="0">
              <a:latin typeface="Arial" pitchFamily="34" charset="0"/>
              <a:cs typeface="Arial" pitchFamily="34" charset="0"/>
            </a:endParaRPr>
          </a:p>
        </p:txBody>
      </p:sp>
      <p:sp>
        <p:nvSpPr>
          <p:cNvPr id="4" name="Ellipse 3"/>
          <p:cNvSpPr/>
          <p:nvPr/>
        </p:nvSpPr>
        <p:spPr>
          <a:xfrm>
            <a:off x="1558456" y="2965837"/>
            <a:ext cx="1616764" cy="877295"/>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Virement par minitel</a:t>
            </a:r>
          </a:p>
        </p:txBody>
      </p:sp>
      <p:sp>
        <p:nvSpPr>
          <p:cNvPr id="5" name="Ellipse 4"/>
          <p:cNvSpPr/>
          <p:nvPr/>
        </p:nvSpPr>
        <p:spPr>
          <a:xfrm>
            <a:off x="5113202" y="3028985"/>
            <a:ext cx="1557943" cy="922813"/>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Virement</a:t>
            </a:r>
          </a:p>
        </p:txBody>
      </p:sp>
      <p:cxnSp>
        <p:nvCxnSpPr>
          <p:cNvPr id="8" name="Connecteur droit avec flèche 7"/>
          <p:cNvCxnSpPr>
            <a:stCxn id="4" idx="6"/>
            <a:endCxn id="5" idx="2"/>
          </p:cNvCxnSpPr>
          <p:nvPr/>
        </p:nvCxnSpPr>
        <p:spPr>
          <a:xfrm>
            <a:off x="3175220" y="3404485"/>
            <a:ext cx="1937982" cy="85907"/>
          </a:xfrm>
          <a:prstGeom prst="straightConnector1">
            <a:avLst/>
          </a:prstGeom>
          <a:ln w="28575">
            <a:solidFill>
              <a:srgbClr val="344447"/>
            </a:solidFill>
            <a:tailEnd type="arrow"/>
          </a:ln>
        </p:spPr>
        <p:style>
          <a:lnRef idx="1">
            <a:schemeClr val="accent1"/>
          </a:lnRef>
          <a:fillRef idx="0">
            <a:schemeClr val="accent1"/>
          </a:fillRef>
          <a:effectRef idx="0">
            <a:schemeClr val="accent1"/>
          </a:effectRef>
          <a:fontRef idx="minor">
            <a:schemeClr val="tx1"/>
          </a:fontRef>
        </p:style>
      </p:cxnSp>
      <p:sp>
        <p:nvSpPr>
          <p:cNvPr id="9" name="Triangle isocèle 8"/>
          <p:cNvSpPr/>
          <p:nvPr/>
        </p:nvSpPr>
        <p:spPr>
          <a:xfrm rot="5400000" flipH="1">
            <a:off x="4937760" y="3363401"/>
            <a:ext cx="174928" cy="238539"/>
          </a:xfrm>
          <a:prstGeom prst="triangle">
            <a:avLst/>
          </a:prstGeom>
          <a:solidFill>
            <a:srgbClr val="344447"/>
          </a:solid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3252084" y="3124863"/>
            <a:ext cx="1995777" cy="307777"/>
          </a:xfrm>
          <a:prstGeom prst="rect">
            <a:avLst/>
          </a:prstGeom>
          <a:noFill/>
        </p:spPr>
        <p:txBody>
          <a:bodyPr wrap="square" rtlCol="0">
            <a:spAutoFit/>
          </a:bodyPr>
          <a:lstStyle/>
          <a:p>
            <a:r>
              <a:rPr lang="fr-FR" sz="1400" dirty="0" smtClean="0">
                <a:solidFill>
                  <a:srgbClr val="344447"/>
                </a:solidFill>
                <a:latin typeface="Arial" pitchFamily="34" charset="0"/>
                <a:cs typeface="Arial" pitchFamily="34" charset="0"/>
              </a:rPr>
              <a:t>&lt;&lt; </a:t>
            </a:r>
            <a:r>
              <a:rPr lang="fr-FR" sz="1400" dirty="0" err="1" smtClean="0">
                <a:solidFill>
                  <a:srgbClr val="344447"/>
                </a:solidFill>
                <a:latin typeface="Arial" pitchFamily="34" charset="0"/>
                <a:cs typeface="Arial" pitchFamily="34" charset="0"/>
              </a:rPr>
              <a:t>generalize</a:t>
            </a:r>
            <a:r>
              <a:rPr lang="fr-FR" sz="1400" dirty="0" smtClean="0">
                <a:solidFill>
                  <a:srgbClr val="344447"/>
                </a:solidFill>
                <a:latin typeface="Arial" pitchFamily="34" charset="0"/>
                <a:cs typeface="Arial" pitchFamily="34" charset="0"/>
              </a:rPr>
              <a:t> &gt;&gt;</a:t>
            </a:r>
            <a:endParaRPr lang="fr-FR" sz="1400" dirty="0">
              <a:solidFill>
                <a:srgbClr val="344447"/>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RELATION INCLUDE :</a:t>
            </a:r>
            <a:endParaRPr lang="fr-FR" b="1" dirty="0">
              <a:latin typeface="Arial" pitchFamily="34" charset="0"/>
              <a:cs typeface="Arial" pitchFamily="34" charset="0"/>
            </a:endParaRPr>
          </a:p>
        </p:txBody>
      </p:sp>
      <p:pic>
        <p:nvPicPr>
          <p:cNvPr id="7" name="Image 6"/>
          <p:cNvPicPr>
            <a:picLocks noChangeAspect="1"/>
          </p:cNvPicPr>
          <p:nvPr/>
        </p:nvPicPr>
        <p:blipFill>
          <a:blip r:embed="rId2"/>
          <a:stretch>
            <a:fillRect/>
          </a:stretch>
        </p:blipFill>
        <p:spPr>
          <a:xfrm>
            <a:off x="1410540" y="2027144"/>
            <a:ext cx="6448425" cy="305584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RELATION EXTEND :</a:t>
            </a:r>
            <a:endParaRPr lang="fr-FR" b="1" dirty="0">
              <a:latin typeface="Arial" pitchFamily="34" charset="0"/>
              <a:cs typeface="Arial" pitchFamily="34" charset="0"/>
            </a:endParaRPr>
          </a:p>
        </p:txBody>
      </p:sp>
      <p:pic>
        <p:nvPicPr>
          <p:cNvPr id="7" name="Image 6"/>
          <p:cNvPicPr>
            <a:picLocks noChangeAspect="1"/>
          </p:cNvPicPr>
          <p:nvPr/>
        </p:nvPicPr>
        <p:blipFill>
          <a:blip r:embed="rId2"/>
          <a:stretch>
            <a:fillRect/>
          </a:stretch>
        </p:blipFill>
        <p:spPr>
          <a:xfrm>
            <a:off x="3325906" y="1790701"/>
            <a:ext cx="5264688" cy="990600"/>
          </a:xfrm>
          <a:prstGeom prst="rect">
            <a:avLst/>
          </a:prstGeom>
        </p:spPr>
      </p:pic>
      <p:sp>
        <p:nvSpPr>
          <p:cNvPr id="9" name="Rectangle 8"/>
          <p:cNvSpPr/>
          <p:nvPr/>
        </p:nvSpPr>
        <p:spPr>
          <a:xfrm>
            <a:off x="3325906" y="3054356"/>
            <a:ext cx="5264688" cy="1754326"/>
          </a:xfrm>
          <a:prstGeom prst="rect">
            <a:avLst/>
          </a:prstGeom>
        </p:spPr>
        <p:txBody>
          <a:bodyPr wrap="square">
            <a:spAutoFit/>
          </a:bodyPr>
          <a:lstStyle/>
          <a:p>
            <a:pPr algn="just">
              <a:lnSpc>
                <a:spcPct val="150000"/>
              </a:lnSpc>
            </a:pPr>
            <a:r>
              <a:rPr lang="fr-FR" dirty="0"/>
              <a:t>Le cas d'utilisation de </a:t>
            </a:r>
            <a:r>
              <a:rPr lang="fr-FR" b="1" dirty="0"/>
              <a:t>l'enregistrement</a:t>
            </a:r>
            <a:r>
              <a:rPr lang="fr-FR" dirty="0"/>
              <a:t> est complet et significatif en soi.</a:t>
            </a:r>
          </a:p>
          <a:p>
            <a:pPr algn="just">
              <a:lnSpc>
                <a:spcPct val="150000"/>
              </a:lnSpc>
            </a:pPr>
            <a:r>
              <a:rPr lang="fr-FR" dirty="0"/>
              <a:t>Il pourrait être étendu avec le cas d'utilisation facultatif </a:t>
            </a:r>
            <a:r>
              <a:rPr lang="fr-FR" b="1" dirty="0" err="1"/>
              <a:t>Get</a:t>
            </a:r>
            <a:r>
              <a:rPr lang="fr-FR" b="1" dirty="0"/>
              <a:t> Help On Registration</a:t>
            </a:r>
            <a:r>
              <a:rPr lang="fr-FR"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normAutofit/>
          </a:bodyPr>
          <a:lstStyle/>
          <a:p>
            <a:r>
              <a:rPr lang="fr-FR" b="1" dirty="0" smtClean="0">
                <a:latin typeface="Arial" pitchFamily="34" charset="0"/>
                <a:cs typeface="Arial" pitchFamily="34" charset="0"/>
              </a:rPr>
              <a:t>EN RESUME : </a:t>
            </a:r>
          </a:p>
          <a:p>
            <a:pPr lvl="1">
              <a:buFont typeface="Arial" pitchFamily="34" charset="0"/>
              <a:buChar char="•"/>
            </a:pPr>
            <a:r>
              <a:rPr lang="fr-FR" b="1" dirty="0" smtClean="0">
                <a:latin typeface="Arial" pitchFamily="34" charset="0"/>
                <a:cs typeface="Arial" pitchFamily="34" charset="0"/>
              </a:rPr>
              <a:t> </a:t>
            </a:r>
            <a:r>
              <a:rPr lang="fr-FR" sz="1800" dirty="0" smtClean="0">
                <a:latin typeface="Arial" pitchFamily="34" charset="0"/>
                <a:cs typeface="Arial" pitchFamily="34" charset="0"/>
              </a:rPr>
              <a:t>Système = ensemble de cas d’utilisation</a:t>
            </a:r>
          </a:p>
          <a:p>
            <a:pPr lvl="1">
              <a:buFont typeface="Arial" pitchFamily="34" charset="0"/>
              <a:buChar char="•"/>
            </a:pPr>
            <a:r>
              <a:rPr lang="fr-FR" sz="1800" b="1" dirty="0" smtClean="0">
                <a:latin typeface="Arial" pitchFamily="34" charset="0"/>
                <a:cs typeface="Arial" pitchFamily="34" charset="0"/>
              </a:rPr>
              <a:t> </a:t>
            </a:r>
            <a:r>
              <a:rPr lang="fr-FR" sz="1800" dirty="0" smtClean="0">
                <a:latin typeface="Arial" pitchFamily="34" charset="0"/>
                <a:cs typeface="Arial" pitchFamily="34" charset="0"/>
              </a:rPr>
              <a:t>Le système possède les cas d’utilisation mais pas les acteurs</a:t>
            </a:r>
          </a:p>
          <a:p>
            <a:pPr lvl="1">
              <a:buFont typeface="Arial" pitchFamily="34" charset="0"/>
              <a:buChar char="•"/>
            </a:pPr>
            <a:endParaRPr lang="fr-FR" sz="1800" b="1" dirty="0" smtClean="0">
              <a:latin typeface="Arial" pitchFamily="34" charset="0"/>
              <a:cs typeface="Arial" pitchFamily="34" charset="0"/>
            </a:endParaRPr>
          </a:p>
          <a:p>
            <a:pPr lvl="1">
              <a:buFont typeface="Arial" pitchFamily="34" charset="0"/>
              <a:buChar char="•"/>
            </a:pPr>
            <a:r>
              <a:rPr lang="fr-FR" sz="1800" b="1" dirty="0" smtClean="0">
                <a:latin typeface="Arial" pitchFamily="34" charset="0"/>
                <a:cs typeface="Arial" pitchFamily="34" charset="0"/>
              </a:rPr>
              <a:t> </a:t>
            </a:r>
            <a:r>
              <a:rPr lang="fr-FR" sz="1800" dirty="0" smtClean="0">
                <a:latin typeface="Arial" pitchFamily="34" charset="0"/>
                <a:cs typeface="Arial" pitchFamily="34" charset="0"/>
              </a:rPr>
              <a:t>Un cas d’utilisation = ensemble de « chemins d’exécution » possibles</a:t>
            </a:r>
          </a:p>
          <a:p>
            <a:pPr lvl="1">
              <a:buFont typeface="Arial" pitchFamily="34" charset="0"/>
              <a:buChar char="•"/>
            </a:pPr>
            <a:endParaRPr lang="fr-FR" sz="1800" dirty="0" smtClean="0">
              <a:latin typeface="Arial" pitchFamily="34" charset="0"/>
              <a:cs typeface="Arial" pitchFamily="34" charset="0"/>
            </a:endParaRPr>
          </a:p>
          <a:p>
            <a:pPr lvl="1">
              <a:buFont typeface="Arial" pitchFamily="34" charset="0"/>
              <a:buChar char="•"/>
            </a:pPr>
            <a:r>
              <a:rPr lang="fr-FR" sz="1800" dirty="0" smtClean="0">
                <a:latin typeface="Arial" pitchFamily="34" charset="0"/>
                <a:cs typeface="Arial" pitchFamily="34" charset="0"/>
              </a:rPr>
              <a:t> Un scénario = un chemin particulier d’exécution</a:t>
            </a:r>
          </a:p>
          <a:p>
            <a:pPr lvl="1">
              <a:buFont typeface="Arial" pitchFamily="34" charset="0"/>
              <a:buChar char="•"/>
            </a:pPr>
            <a:r>
              <a:rPr lang="fr-FR" sz="1800" dirty="0" smtClean="0">
                <a:latin typeface="Arial" pitchFamily="34" charset="0"/>
                <a:cs typeface="Arial" pitchFamily="34" charset="0"/>
              </a:rPr>
              <a:t> Un scénario = Instance de cas d’utilisation</a:t>
            </a:r>
          </a:p>
          <a:p>
            <a:pPr lvl="1">
              <a:buFont typeface="Arial" pitchFamily="34" charset="0"/>
              <a:buChar char="•"/>
            </a:pPr>
            <a:endParaRPr lang="fr-FR" sz="1800" dirty="0" smtClean="0">
              <a:latin typeface="Arial" pitchFamily="34" charset="0"/>
              <a:cs typeface="Arial" pitchFamily="34" charset="0"/>
            </a:endParaRPr>
          </a:p>
          <a:p>
            <a:pPr lvl="1">
              <a:buFont typeface="Arial" pitchFamily="34" charset="0"/>
              <a:buChar char="•"/>
            </a:pPr>
            <a:r>
              <a:rPr lang="fr-FR" sz="1800" dirty="0" smtClean="0">
                <a:latin typeface="Arial" pitchFamily="34" charset="0"/>
                <a:cs typeface="Arial" pitchFamily="34" charset="0"/>
              </a:rPr>
              <a:t> Une instance d’acteur crée un scénario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normAutofit/>
          </a:bodyPr>
          <a:lstStyle/>
          <a:p>
            <a:r>
              <a:rPr lang="fr-FR" b="1" dirty="0" smtClean="0">
                <a:latin typeface="Arial" pitchFamily="34" charset="0"/>
                <a:cs typeface="Arial" pitchFamily="34" charset="0"/>
              </a:rPr>
              <a:t>EN RESUME : </a:t>
            </a:r>
          </a:p>
          <a:p>
            <a:pPr lvl="1"/>
            <a:endParaRPr lang="fr-FR" sz="1800" dirty="0" smtClean="0">
              <a:latin typeface="Arial" pitchFamily="34" charset="0"/>
              <a:cs typeface="Arial" pitchFamily="34" charset="0"/>
            </a:endParaRPr>
          </a:p>
        </p:txBody>
      </p:sp>
      <p:pic>
        <p:nvPicPr>
          <p:cNvPr id="4" name="Image 3"/>
          <p:cNvPicPr>
            <a:picLocks noChangeAspect="1"/>
          </p:cNvPicPr>
          <p:nvPr/>
        </p:nvPicPr>
        <p:blipFill>
          <a:blip r:embed="rId2"/>
          <a:stretch>
            <a:fillRect/>
          </a:stretch>
        </p:blipFill>
        <p:spPr>
          <a:xfrm>
            <a:off x="3491338" y="1518766"/>
            <a:ext cx="1354500" cy="1010033"/>
          </a:xfrm>
          <a:prstGeom prst="rect">
            <a:avLst/>
          </a:prstGeom>
        </p:spPr>
      </p:pic>
      <p:pic>
        <p:nvPicPr>
          <p:cNvPr id="5" name="Image 4"/>
          <p:cNvPicPr>
            <a:picLocks noChangeAspect="1"/>
          </p:cNvPicPr>
          <p:nvPr/>
        </p:nvPicPr>
        <p:blipFill>
          <a:blip r:embed="rId3"/>
          <a:stretch>
            <a:fillRect/>
          </a:stretch>
        </p:blipFill>
        <p:spPr>
          <a:xfrm>
            <a:off x="5607647" y="1518766"/>
            <a:ext cx="963482" cy="1010033"/>
          </a:xfrm>
          <a:prstGeom prst="rect">
            <a:avLst/>
          </a:prstGeom>
        </p:spPr>
      </p:pic>
      <p:pic>
        <p:nvPicPr>
          <p:cNvPr id="6" name="Image 5"/>
          <p:cNvPicPr>
            <a:picLocks noChangeAspect="1"/>
          </p:cNvPicPr>
          <p:nvPr/>
        </p:nvPicPr>
        <p:blipFill>
          <a:blip r:embed="rId4"/>
          <a:stretch>
            <a:fillRect/>
          </a:stretch>
        </p:blipFill>
        <p:spPr>
          <a:xfrm>
            <a:off x="7050607" y="1460865"/>
            <a:ext cx="1851150" cy="1125833"/>
          </a:xfrm>
          <a:prstGeom prst="rect">
            <a:avLst/>
          </a:prstGeom>
        </p:spPr>
      </p:pic>
      <p:pic>
        <p:nvPicPr>
          <p:cNvPr id="7" name="Image 6"/>
          <p:cNvPicPr>
            <a:picLocks noChangeAspect="1"/>
          </p:cNvPicPr>
          <p:nvPr/>
        </p:nvPicPr>
        <p:blipFill>
          <a:blip r:embed="rId5"/>
          <a:stretch>
            <a:fillRect/>
          </a:stretch>
        </p:blipFill>
        <p:spPr>
          <a:xfrm>
            <a:off x="4168588" y="2784704"/>
            <a:ext cx="3999000" cy="2386767"/>
          </a:xfrm>
          <a:prstGeom prst="rect">
            <a:avLst/>
          </a:prstGeom>
        </p:spPr>
      </p:pic>
    </p:spTree>
    <p:extLst>
      <p:ext uri="{BB962C8B-B14F-4D97-AF65-F5344CB8AC3E}">
        <p14:creationId xmlns:p14="http://schemas.microsoft.com/office/powerpoint/2010/main" val="3247090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a:xfrm>
            <a:off x="360994" y="1333501"/>
            <a:ext cx="8229600" cy="4208558"/>
          </a:xfrm>
        </p:spPr>
        <p:txBody>
          <a:bodyPr>
            <a:normAutofit/>
          </a:bodyPr>
          <a:lstStyle/>
          <a:p>
            <a:r>
              <a:rPr lang="fr-FR" b="1" dirty="0" smtClean="0">
                <a:latin typeface="Arial" pitchFamily="34" charset="0"/>
                <a:cs typeface="Arial" pitchFamily="34" charset="0"/>
              </a:rPr>
              <a:t>QUAND L’UTILISER ?</a:t>
            </a:r>
            <a:r>
              <a:rPr lang="fr-FR" sz="1800" dirty="0" smtClean="0">
                <a:latin typeface="Arial" pitchFamily="34" charset="0"/>
                <a:cs typeface="Arial" pitchFamily="34" charset="0"/>
              </a:rPr>
              <a:t> </a:t>
            </a:r>
          </a:p>
          <a:p>
            <a:pPr lvl="1">
              <a:buFont typeface="Arial" pitchFamily="34" charset="0"/>
              <a:buChar char="•"/>
            </a:pPr>
            <a:r>
              <a:rPr lang="fr-FR" sz="1800" dirty="0" smtClean="0">
                <a:latin typeface="Arial" pitchFamily="34" charset="0"/>
                <a:cs typeface="Arial" pitchFamily="34" charset="0"/>
              </a:rPr>
              <a:t> Outil appréciable pour aider à comprendre les requis fonctionnels d’un système.</a:t>
            </a:r>
          </a:p>
          <a:p>
            <a:pPr lvl="1">
              <a:buFont typeface="Arial" pitchFamily="34" charset="0"/>
              <a:buChar char="•"/>
            </a:pPr>
            <a:r>
              <a:rPr lang="fr-FR" sz="1800" dirty="0" smtClean="0">
                <a:latin typeface="Arial" pitchFamily="34" charset="0"/>
                <a:cs typeface="Arial" pitchFamily="34" charset="0"/>
              </a:rPr>
              <a:t> Utile dans les premières phases d’un projet</a:t>
            </a:r>
          </a:p>
          <a:p>
            <a:pPr lvl="1">
              <a:buFont typeface="Arial" pitchFamily="34" charset="0"/>
              <a:buChar char="•"/>
            </a:pPr>
            <a:r>
              <a:rPr lang="fr-FR" sz="1800" dirty="0" smtClean="0">
                <a:latin typeface="Arial" pitchFamily="34" charset="0"/>
                <a:cs typeface="Arial" pitchFamily="34" charset="0"/>
              </a:rPr>
              <a:t> Précède les spécifications détaillées</a:t>
            </a:r>
          </a:p>
          <a:p>
            <a:pPr lvl="1">
              <a:buFont typeface="Arial" pitchFamily="34" charset="0"/>
              <a:buChar char="•"/>
            </a:pPr>
            <a:endParaRPr lang="fr-FR" dirty="0" smtClean="0">
              <a:latin typeface="Arial" pitchFamily="34" charset="0"/>
              <a:cs typeface="Arial" pitchFamily="34" charset="0"/>
            </a:endParaRPr>
          </a:p>
          <a:p>
            <a:r>
              <a:rPr lang="fr-FR" b="1" dirty="0" smtClean="0">
                <a:latin typeface="Arial" pitchFamily="34" charset="0"/>
                <a:cs typeface="Arial" pitchFamily="34" charset="0"/>
              </a:rPr>
              <a:t>ASTUCES :</a:t>
            </a:r>
          </a:p>
          <a:p>
            <a:pPr lvl="1">
              <a:buFont typeface="Arial" pitchFamily="34" charset="0"/>
              <a:buChar char="•"/>
            </a:pPr>
            <a:r>
              <a:rPr lang="fr-FR" dirty="0" smtClean="0">
                <a:latin typeface="Arial" pitchFamily="34" charset="0"/>
                <a:cs typeface="Arial" pitchFamily="34" charset="0"/>
              </a:rPr>
              <a:t> </a:t>
            </a:r>
            <a:r>
              <a:rPr lang="fr-FR" sz="1800" dirty="0" smtClean="0">
                <a:latin typeface="Arial" pitchFamily="34" charset="0"/>
                <a:cs typeface="Arial" pitchFamily="34" charset="0"/>
              </a:rPr>
              <a:t>S’aider des flux &amp; des acteurs identifiés dans le diagramme de communication</a:t>
            </a:r>
          </a:p>
          <a:p>
            <a:pPr lvl="1">
              <a:buFont typeface="Arial" pitchFamily="34" charset="0"/>
              <a:buChar char="•"/>
            </a:pPr>
            <a:r>
              <a:rPr lang="fr-FR" sz="1800" dirty="0" smtClean="0">
                <a:latin typeface="Arial" pitchFamily="34" charset="0"/>
                <a:cs typeface="Arial" pitchFamily="34" charset="0"/>
              </a:rPr>
              <a:t> Regrouper ces flux identifiés</a:t>
            </a:r>
          </a:p>
          <a:p>
            <a:pPr lvl="1">
              <a:buFont typeface="Arial" pitchFamily="34" charset="0"/>
              <a:buChar char="•"/>
            </a:pPr>
            <a:r>
              <a:rPr lang="fr-FR" sz="1800" dirty="0" smtClean="0">
                <a:latin typeface="Arial" pitchFamily="34" charset="0"/>
                <a:cs typeface="Arial" pitchFamily="34" charset="0"/>
              </a:rPr>
              <a:t> Ne pas descendre trop bas dans la description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ASTUCES : </a:t>
            </a:r>
          </a:p>
          <a:p>
            <a:pPr lvl="1">
              <a:buFont typeface="Arial" pitchFamily="34" charset="0"/>
              <a:buChar char="•"/>
            </a:pPr>
            <a:r>
              <a:rPr lang="fr-FR" sz="1800" dirty="0" smtClean="0">
                <a:latin typeface="Arial" pitchFamily="34" charset="0"/>
                <a:cs typeface="Arial" pitchFamily="34" charset="0"/>
              </a:rPr>
              <a:t> Impossible de décrire tous les scénarios</a:t>
            </a:r>
          </a:p>
          <a:p>
            <a:pPr lvl="2">
              <a:buFont typeface="Arial" pitchFamily="34" charset="0"/>
              <a:buChar char="•"/>
            </a:pPr>
            <a:r>
              <a:rPr lang="fr-FR" sz="1800" dirty="0" smtClean="0">
                <a:latin typeface="Arial" pitchFamily="34" charset="0"/>
                <a:cs typeface="Arial" pitchFamily="34" charset="0"/>
              </a:rPr>
              <a:t> Sélection des scénarios optimaux : interaction la plus fréquente</a:t>
            </a:r>
          </a:p>
          <a:p>
            <a:pPr lvl="2">
              <a:buFont typeface="Arial" pitchFamily="34" charset="0"/>
              <a:buChar char="•"/>
            </a:pPr>
            <a:r>
              <a:rPr lang="fr-FR" sz="1800" dirty="0" smtClean="0">
                <a:latin typeface="Arial" pitchFamily="34" charset="0"/>
                <a:cs typeface="Arial" pitchFamily="34" charset="0"/>
              </a:rPr>
              <a:t> Sélection des scénarios dérivés : certaines alternatives intéressantes</a:t>
            </a:r>
          </a:p>
          <a:p>
            <a:pPr lvl="2">
              <a:buFont typeface="Arial" pitchFamily="34" charset="0"/>
              <a:buChar char="•"/>
            </a:pPr>
            <a:endParaRPr lang="fr-FR" sz="1800" dirty="0" smtClean="0">
              <a:latin typeface="Arial" pitchFamily="34" charset="0"/>
              <a:cs typeface="Arial" pitchFamily="34" charset="0"/>
            </a:endParaRPr>
          </a:p>
          <a:p>
            <a:pPr lvl="1">
              <a:buFont typeface="Arial" pitchFamily="34" charset="0"/>
              <a:buChar char="•"/>
            </a:pPr>
            <a:r>
              <a:rPr lang="fr-FR" sz="1800" dirty="0" smtClean="0">
                <a:latin typeface="Arial" pitchFamily="34" charset="0"/>
                <a:cs typeface="Arial" pitchFamily="34" charset="0"/>
              </a:rPr>
              <a:t> Commencer par les diagrammes CU qui présentent :</a:t>
            </a:r>
          </a:p>
          <a:p>
            <a:pPr lvl="2">
              <a:buFont typeface="Arial" pitchFamily="34" charset="0"/>
              <a:buChar char="•"/>
            </a:pPr>
            <a:r>
              <a:rPr lang="fr-FR" sz="1800" dirty="0" smtClean="0">
                <a:latin typeface="Arial" pitchFamily="34" charset="0"/>
                <a:cs typeface="Arial" pitchFamily="34" charset="0"/>
              </a:rPr>
              <a:t> Le plus d’enjeux / risque</a:t>
            </a:r>
          </a:p>
          <a:p>
            <a:pPr lvl="2">
              <a:buFont typeface="Arial" pitchFamily="34" charset="0"/>
              <a:buChar char="•"/>
            </a:pPr>
            <a:r>
              <a:rPr lang="fr-FR" sz="1800" dirty="0" smtClean="0">
                <a:latin typeface="Arial" pitchFamily="34" charset="0"/>
                <a:cs typeface="Arial" pitchFamily="34" charset="0"/>
              </a:rPr>
              <a:t> Les plus importants</a:t>
            </a:r>
            <a:endParaRPr lang="fr-FR"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UML : DIAGRAMME DE CAS d’UTILISATION</a:t>
            </a:r>
            <a:br>
              <a:rPr lang="fr-FR" dirty="0" smtClean="0"/>
            </a:br>
            <a:r>
              <a:rPr lang="fr-FR" dirty="0" smtClean="0"/>
              <a:t>Exercice1</a:t>
            </a:r>
            <a:endParaRPr lang="fr-FR" dirty="0"/>
          </a:p>
        </p:txBody>
      </p:sp>
      <p:sp>
        <p:nvSpPr>
          <p:cNvPr id="5" name="Rectangle 4"/>
          <p:cNvSpPr/>
          <p:nvPr/>
        </p:nvSpPr>
        <p:spPr>
          <a:xfrm>
            <a:off x="753035" y="1547251"/>
            <a:ext cx="7987553" cy="3903504"/>
          </a:xfrm>
          <a:prstGeom prst="rect">
            <a:avLst/>
          </a:prstGeom>
        </p:spPr>
        <p:txBody>
          <a:bodyPr wrap="square">
            <a:spAutoFit/>
          </a:bodyPr>
          <a:lstStyle/>
          <a:p>
            <a:pPr algn="just">
              <a:lnSpc>
                <a:spcPct val="150000"/>
              </a:lnSpc>
            </a:pPr>
            <a:r>
              <a:rPr lang="fr-FR" sz="2800" dirty="0"/>
              <a:t>Un comptable s'occupe du traitement des factures d'une société. Lorsqu'il traite chaque facture, il peut être amené à calculer une remise (on considérera que ce calcul est toujours effectué, éventuellement avec une remise de 0%). Les factures étrangères nécessitent un traitement particulier.</a:t>
            </a:r>
          </a:p>
        </p:txBody>
      </p:sp>
    </p:spTree>
    <p:extLst>
      <p:ext uri="{BB962C8B-B14F-4D97-AF65-F5344CB8AC3E}">
        <p14:creationId xmlns:p14="http://schemas.microsoft.com/office/powerpoint/2010/main" val="3322833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Solution Exercice 1</a:t>
            </a:r>
            <a:endParaRPr lang="fr-FR" dirty="0"/>
          </a:p>
        </p:txBody>
      </p:sp>
      <p:pic>
        <p:nvPicPr>
          <p:cNvPr id="3" name="Image 2"/>
          <p:cNvPicPr>
            <a:picLocks noChangeAspect="1"/>
          </p:cNvPicPr>
          <p:nvPr/>
        </p:nvPicPr>
        <p:blipFill>
          <a:blip r:embed="rId2"/>
          <a:stretch>
            <a:fillRect/>
          </a:stretch>
        </p:blipFill>
        <p:spPr>
          <a:xfrm>
            <a:off x="779929" y="1510876"/>
            <a:ext cx="7879977" cy="3285241"/>
          </a:xfrm>
          <a:prstGeom prst="rect">
            <a:avLst/>
          </a:prstGeom>
        </p:spPr>
      </p:pic>
    </p:spTree>
    <p:extLst>
      <p:ext uri="{BB962C8B-B14F-4D97-AF65-F5344CB8AC3E}">
        <p14:creationId xmlns:p14="http://schemas.microsoft.com/office/powerpoint/2010/main" val="64326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GENERALITES :</a:t>
            </a:r>
          </a:p>
          <a:p>
            <a:endParaRPr lang="fr-FR" b="1" dirty="0" smtClean="0">
              <a:latin typeface="Arial" pitchFamily="34" charset="0"/>
              <a:cs typeface="Arial" pitchFamily="34" charset="0"/>
            </a:endParaRPr>
          </a:p>
          <a:p>
            <a:pPr lvl="1">
              <a:buFont typeface="Arial" pitchFamily="34" charset="0"/>
              <a:buChar char="•"/>
            </a:pPr>
            <a:r>
              <a:rPr lang="fr-FR" dirty="0" smtClean="0">
                <a:latin typeface="Arial" pitchFamily="34" charset="0"/>
                <a:cs typeface="Arial" pitchFamily="34" charset="0"/>
              </a:rPr>
              <a:t> Le </a:t>
            </a:r>
            <a:r>
              <a:rPr lang="fr-FR" dirty="0" smtClean="0">
                <a:solidFill>
                  <a:srgbClr val="E31A79"/>
                </a:solidFill>
                <a:latin typeface="Arial" pitchFamily="34" charset="0"/>
                <a:cs typeface="Arial" pitchFamily="34" charset="0"/>
              </a:rPr>
              <a:t>système</a:t>
            </a:r>
            <a:r>
              <a:rPr lang="fr-FR" dirty="0" smtClean="0">
                <a:latin typeface="Arial" pitchFamily="34" charset="0"/>
                <a:cs typeface="Arial" pitchFamily="34" charset="0"/>
              </a:rPr>
              <a:t> existe pour servir ses </a:t>
            </a:r>
            <a:r>
              <a:rPr lang="fr-FR" dirty="0" smtClean="0">
                <a:solidFill>
                  <a:srgbClr val="E31A79"/>
                </a:solidFill>
                <a:latin typeface="Arial" pitchFamily="34" charset="0"/>
                <a:cs typeface="Arial" pitchFamily="34" charset="0"/>
              </a:rPr>
              <a:t>utilisateurs</a:t>
            </a:r>
            <a:endParaRPr lang="fr-FR" dirty="0" smtClean="0">
              <a:latin typeface="Arial" pitchFamily="34" charset="0"/>
              <a:cs typeface="Arial" pitchFamily="34" charset="0"/>
            </a:endParaRPr>
          </a:p>
          <a:p>
            <a:pPr lvl="1">
              <a:buFont typeface="Arial" pitchFamily="34" charset="0"/>
              <a:buChar char="•"/>
            </a:pPr>
            <a:r>
              <a:rPr lang="fr-FR" dirty="0" smtClean="0">
                <a:latin typeface="Arial" pitchFamily="34" charset="0"/>
                <a:cs typeface="Arial" pitchFamily="34" charset="0"/>
              </a:rPr>
              <a:t> Cas d’utilisation = Use cases </a:t>
            </a:r>
          </a:p>
          <a:p>
            <a:pPr lvl="1">
              <a:buFont typeface="Arial" pitchFamily="34" charset="0"/>
              <a:buChar char="•"/>
            </a:pPr>
            <a:r>
              <a:rPr lang="fr-FR" dirty="0" smtClean="0">
                <a:latin typeface="Arial" pitchFamily="34" charset="0"/>
                <a:cs typeface="Arial" pitchFamily="34" charset="0"/>
              </a:rPr>
              <a:t> Idée : description du comportement du système du point de vue de son utilisateur (facilite l’expression des besoins)</a:t>
            </a:r>
          </a:p>
          <a:p>
            <a:pPr lvl="1">
              <a:buFont typeface="Arial" pitchFamily="34" charset="0"/>
              <a:buChar char="•"/>
            </a:pPr>
            <a:endParaRPr lang="fr-FR" dirty="0" smtClean="0">
              <a:latin typeface="Arial" pitchFamily="34" charset="0"/>
              <a:cs typeface="Arial" pitchFamily="34" charset="0"/>
            </a:endParaRPr>
          </a:p>
          <a:p>
            <a:pPr lvl="1">
              <a:buFont typeface="Arial" pitchFamily="34" charset="0"/>
              <a:buChar char="•"/>
            </a:pPr>
            <a:r>
              <a:rPr lang="fr-FR" dirty="0" smtClean="0">
                <a:latin typeface="Arial" pitchFamily="34" charset="0"/>
                <a:cs typeface="Arial" pitchFamily="34" charset="0"/>
              </a:rPr>
              <a:t> Comportement = {Actions} + {Réactions}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UML : DIAGRAMME DE CAS d’UTILISATION</a:t>
            </a:r>
            <a:br>
              <a:rPr lang="fr-FR" dirty="0" smtClean="0"/>
            </a:br>
            <a:r>
              <a:rPr lang="fr-FR" dirty="0" smtClean="0"/>
              <a:t>Exercice 2</a:t>
            </a:r>
            <a:endParaRPr lang="fr-FR" dirty="0"/>
          </a:p>
        </p:txBody>
      </p:sp>
      <p:sp>
        <p:nvSpPr>
          <p:cNvPr id="5" name="Rectangle 4"/>
          <p:cNvSpPr/>
          <p:nvPr/>
        </p:nvSpPr>
        <p:spPr>
          <a:xfrm>
            <a:off x="690282" y="1000404"/>
            <a:ext cx="7987553" cy="4662815"/>
          </a:xfrm>
          <a:prstGeom prst="rect">
            <a:avLst/>
          </a:prstGeom>
        </p:spPr>
        <p:txBody>
          <a:bodyPr wrap="square">
            <a:spAutoFit/>
          </a:bodyPr>
          <a:lstStyle/>
          <a:p>
            <a:pPr algn="just">
              <a:lnSpc>
                <a:spcPct val="150000"/>
              </a:lnSpc>
            </a:pPr>
            <a:r>
              <a:rPr lang="fr-FR" dirty="0"/>
              <a:t>Soient les cas d'utilisation suivants :</a:t>
            </a:r>
          </a:p>
          <a:p>
            <a:pPr marL="285750" indent="-285750" algn="just">
              <a:lnSpc>
                <a:spcPct val="150000"/>
              </a:lnSpc>
              <a:buFont typeface="Arial" panose="020B0604020202020204" pitchFamily="34" charset="0"/>
              <a:buChar char="•"/>
            </a:pPr>
            <a:r>
              <a:rPr lang="fr-FR" dirty="0" smtClean="0"/>
              <a:t>Passer </a:t>
            </a:r>
            <a:r>
              <a:rPr lang="fr-FR" dirty="0"/>
              <a:t>une commande</a:t>
            </a:r>
          </a:p>
          <a:p>
            <a:pPr marL="285750" indent="-285750" algn="just">
              <a:lnSpc>
                <a:spcPct val="150000"/>
              </a:lnSpc>
              <a:buFont typeface="Arial" panose="020B0604020202020204" pitchFamily="34" charset="0"/>
              <a:buChar char="•"/>
            </a:pPr>
            <a:r>
              <a:rPr lang="fr-FR" dirty="0" smtClean="0"/>
              <a:t>Passer </a:t>
            </a:r>
            <a:r>
              <a:rPr lang="fr-FR" dirty="0"/>
              <a:t>une commande urgente</a:t>
            </a:r>
          </a:p>
          <a:p>
            <a:pPr marL="285750" indent="-285750" algn="just">
              <a:lnSpc>
                <a:spcPct val="150000"/>
              </a:lnSpc>
              <a:buFont typeface="Arial" panose="020B0604020202020204" pitchFamily="34" charset="0"/>
              <a:buChar char="•"/>
            </a:pPr>
            <a:r>
              <a:rPr lang="fr-FR" dirty="0" smtClean="0"/>
              <a:t>Suivre </a:t>
            </a:r>
            <a:r>
              <a:rPr lang="fr-FR" dirty="0"/>
              <a:t>une commande</a:t>
            </a:r>
          </a:p>
          <a:p>
            <a:pPr marL="285750" indent="-285750" algn="just">
              <a:lnSpc>
                <a:spcPct val="150000"/>
              </a:lnSpc>
              <a:buFont typeface="Arial" panose="020B0604020202020204" pitchFamily="34" charset="0"/>
              <a:buChar char="•"/>
            </a:pPr>
            <a:r>
              <a:rPr lang="fr-FR" dirty="0" smtClean="0"/>
              <a:t>Valider </a:t>
            </a:r>
            <a:r>
              <a:rPr lang="fr-FR" dirty="0"/>
              <a:t>l'utilisateur</a:t>
            </a:r>
          </a:p>
          <a:p>
            <a:pPr marL="285750" indent="-285750" algn="just">
              <a:lnSpc>
                <a:spcPct val="150000"/>
              </a:lnSpc>
              <a:buFont typeface="Arial" panose="020B0604020202020204" pitchFamily="34" charset="0"/>
              <a:buChar char="•"/>
            </a:pPr>
            <a:r>
              <a:rPr lang="fr-FR" dirty="0" smtClean="0"/>
              <a:t>Expédier </a:t>
            </a:r>
            <a:r>
              <a:rPr lang="fr-FR" dirty="0"/>
              <a:t>commande totale ou </a:t>
            </a:r>
            <a:r>
              <a:rPr lang="fr-FR" dirty="0" smtClean="0"/>
              <a:t>partielle</a:t>
            </a:r>
          </a:p>
          <a:p>
            <a:pPr algn="just">
              <a:lnSpc>
                <a:spcPct val="150000"/>
              </a:lnSpc>
            </a:pPr>
            <a:r>
              <a:rPr lang="fr-FR" dirty="0"/>
              <a:t>Le suivi de la commande désigne le processus complet, du passage à l'expédition. Il peut toutefois arriver qu'une commande passée ne soit pas envoyée. Passer une commande urgente est un cas particulier de passer une commande. Pour passer une commande, il faut nécessairement valider l'utilisateur</a:t>
            </a:r>
            <a:r>
              <a:rPr lang="fr-FR" dirty="0" smtClean="0"/>
              <a:t>.</a:t>
            </a:r>
          </a:p>
          <a:p>
            <a:pPr marL="285750" indent="-285750" algn="just">
              <a:lnSpc>
                <a:spcPct val="150000"/>
              </a:lnSpc>
              <a:buFont typeface="Arial" panose="020B0604020202020204" pitchFamily="34" charset="0"/>
              <a:buChar char="•"/>
            </a:pPr>
            <a:r>
              <a:rPr lang="fr-FR" dirty="0"/>
              <a:t>Donner le diagramme de cas d'utilisation sans représenter les acteurs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Solution Exercice 2</a:t>
            </a:r>
            <a:endParaRPr lang="fr-FR" dirty="0"/>
          </a:p>
        </p:txBody>
      </p:sp>
      <p:pic>
        <p:nvPicPr>
          <p:cNvPr id="4" name="Image 3"/>
          <p:cNvPicPr>
            <a:picLocks noChangeAspect="1"/>
          </p:cNvPicPr>
          <p:nvPr/>
        </p:nvPicPr>
        <p:blipFill>
          <a:blip r:embed="rId2"/>
          <a:stretch>
            <a:fillRect/>
          </a:stretch>
        </p:blipFill>
        <p:spPr>
          <a:xfrm>
            <a:off x="361615" y="936531"/>
            <a:ext cx="8524875" cy="44602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1179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UML : DIAGRAMME DE CAS d’UTILISATION</a:t>
            </a:r>
            <a:br>
              <a:rPr lang="fr-FR" dirty="0" smtClean="0"/>
            </a:br>
            <a:r>
              <a:rPr lang="fr-FR" dirty="0" smtClean="0"/>
              <a:t>Exercice 3</a:t>
            </a:r>
            <a:endParaRPr lang="fr-FR" dirty="0"/>
          </a:p>
        </p:txBody>
      </p:sp>
      <p:sp>
        <p:nvSpPr>
          <p:cNvPr id="5" name="Rectangle 4"/>
          <p:cNvSpPr/>
          <p:nvPr/>
        </p:nvSpPr>
        <p:spPr>
          <a:xfrm>
            <a:off x="699246" y="1502427"/>
            <a:ext cx="7987553" cy="4199611"/>
          </a:xfrm>
          <a:prstGeom prst="rect">
            <a:avLst/>
          </a:prstGeom>
        </p:spPr>
        <p:txBody>
          <a:bodyPr wrap="square">
            <a:spAutoFit/>
          </a:bodyPr>
          <a:lstStyle/>
          <a:p>
            <a:pPr algn="just">
              <a:lnSpc>
                <a:spcPct val="150000"/>
              </a:lnSpc>
            </a:pPr>
            <a:r>
              <a:rPr lang="fr-FR" sz="2000" dirty="0"/>
              <a:t>On souhaite gérer la réservation des salles de cours et les matériaux pédagogiques (ordinateur portable ou/et Vidéo projecteur) dans une école privée. Dans cette école on peut trouver des enseignant et des étudiants, la réservation peut se faire uniquement par des enseignants selon la disponibilité des la salle ou du matériel. L'école affiche un planning des salles qui peut être consulté par les enseignants et les étudiants. Le récapitulatif horaire par enseignant, édité par un professeur responsable, n'est consulté que par les professeurs.</a:t>
            </a:r>
            <a:br>
              <a:rPr lang="fr-FR" sz="2000" dirty="0"/>
            </a:br>
            <a:r>
              <a:rPr lang="fr-FR" sz="2000" dirty="0"/>
              <a:t>Modélisez cette situation par un diagramme de cas d'utilisation?</a:t>
            </a:r>
          </a:p>
        </p:txBody>
      </p:sp>
    </p:spTree>
    <p:extLst>
      <p:ext uri="{BB962C8B-B14F-4D97-AF65-F5344CB8AC3E}">
        <p14:creationId xmlns:p14="http://schemas.microsoft.com/office/powerpoint/2010/main" val="2055047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a:xfrm>
            <a:off x="360994" y="1333501"/>
            <a:ext cx="8229600" cy="4208558"/>
          </a:xfrm>
        </p:spPr>
        <p:txBody>
          <a:bodyPr>
            <a:normAutofit/>
          </a:bodyPr>
          <a:lstStyle/>
          <a:p>
            <a:r>
              <a:rPr lang="fr-FR" b="1" dirty="0" smtClean="0">
                <a:latin typeface="Arial" pitchFamily="34" charset="0"/>
                <a:cs typeface="Arial" pitchFamily="34" charset="0"/>
              </a:rPr>
              <a:t>GENERALITES :</a:t>
            </a:r>
          </a:p>
          <a:p>
            <a:pPr>
              <a:buFont typeface="Arial" pitchFamily="34" charset="0"/>
              <a:buChar char="•"/>
            </a:pPr>
            <a:r>
              <a:rPr lang="fr-FR" sz="1800" dirty="0" smtClean="0">
                <a:latin typeface="Arial" pitchFamily="34" charset="0"/>
                <a:cs typeface="Arial" pitchFamily="34" charset="0"/>
              </a:rPr>
              <a:t> On part d’un </a:t>
            </a:r>
            <a:r>
              <a:rPr lang="fr-FR" sz="1800" dirty="0" smtClean="0">
                <a:solidFill>
                  <a:srgbClr val="E31A79"/>
                </a:solidFill>
                <a:latin typeface="Arial" pitchFamily="34" charset="0"/>
                <a:cs typeface="Arial" pitchFamily="34" charset="0"/>
              </a:rPr>
              <a:t>scénario</a:t>
            </a:r>
            <a:r>
              <a:rPr lang="fr-FR" sz="1800" dirty="0" smtClean="0">
                <a:latin typeface="Arial" pitchFamily="34" charset="0"/>
                <a:cs typeface="Arial" pitchFamily="34" charset="0"/>
              </a:rPr>
              <a:t> </a:t>
            </a:r>
            <a:r>
              <a:rPr lang="fr-FR" sz="1800" i="1" dirty="0" smtClean="0">
                <a:latin typeface="Arial" pitchFamily="34" charset="0"/>
                <a:cs typeface="Arial" pitchFamily="34" charset="0"/>
              </a:rPr>
              <a:t>(ex : un client achète un objet et paie sur internet)</a:t>
            </a:r>
          </a:p>
          <a:p>
            <a:pPr>
              <a:buFont typeface="Arial" pitchFamily="34" charset="0"/>
              <a:buChar char="•"/>
            </a:pPr>
            <a:r>
              <a:rPr lang="fr-FR" sz="1800" dirty="0" smtClean="0">
                <a:latin typeface="Arial" pitchFamily="34" charset="0"/>
                <a:cs typeface="Arial" pitchFamily="34" charset="0"/>
              </a:rPr>
              <a:t> Mais il peut y avoir des scénarios liés </a:t>
            </a:r>
            <a:r>
              <a:rPr lang="fr-FR" sz="1800" i="1" dirty="0" smtClean="0">
                <a:latin typeface="Arial" pitchFamily="34" charset="0"/>
                <a:cs typeface="Arial" pitchFamily="34" charset="0"/>
              </a:rPr>
              <a:t>ex</a:t>
            </a:r>
          </a:p>
          <a:p>
            <a:pPr lvl="2">
              <a:buFont typeface="Arial" pitchFamily="34" charset="0"/>
              <a:buChar char="•"/>
            </a:pPr>
            <a:r>
              <a:rPr lang="fr-FR" sz="1800" i="1" dirty="0" smtClean="0">
                <a:latin typeface="Arial" pitchFamily="34" charset="0"/>
                <a:cs typeface="Arial" pitchFamily="34" charset="0"/>
              </a:rPr>
              <a:t> échec lors du paiement</a:t>
            </a:r>
          </a:p>
          <a:p>
            <a:pPr lvl="2">
              <a:buFont typeface="Arial" pitchFamily="34" charset="0"/>
              <a:buChar char="•"/>
            </a:pPr>
            <a:r>
              <a:rPr lang="fr-FR" sz="1800" i="1" dirty="0" smtClean="0">
                <a:latin typeface="Arial" pitchFamily="34" charset="0"/>
                <a:cs typeface="Arial" pitchFamily="34" charset="0"/>
              </a:rPr>
              <a:t> Il s’agit d’un client régulier</a:t>
            </a:r>
          </a:p>
          <a:p>
            <a:pPr>
              <a:buFont typeface="Arial" pitchFamily="34" charset="0"/>
              <a:buChar char="•"/>
            </a:pPr>
            <a:r>
              <a:rPr lang="fr-FR" sz="1800" dirty="0" smtClean="0">
                <a:latin typeface="Arial" pitchFamily="34" charset="0"/>
                <a:cs typeface="Arial" pitchFamily="34" charset="0"/>
              </a:rPr>
              <a:t> Mais ces scénarios ont le même </a:t>
            </a:r>
            <a:r>
              <a:rPr lang="fr-FR" sz="1800" dirty="0" smtClean="0">
                <a:solidFill>
                  <a:srgbClr val="E31A79"/>
                </a:solidFill>
                <a:latin typeface="Arial" pitchFamily="34" charset="0"/>
                <a:cs typeface="Arial" pitchFamily="34" charset="0"/>
              </a:rPr>
              <a:t>but</a:t>
            </a:r>
            <a:r>
              <a:rPr lang="fr-FR" sz="1800" dirty="0" smtClean="0">
                <a:latin typeface="Arial" pitchFamily="34" charset="0"/>
                <a:cs typeface="Arial" pitchFamily="34" charset="0"/>
              </a:rPr>
              <a:t> : acheter un objet</a:t>
            </a:r>
          </a:p>
          <a:p>
            <a:pPr>
              <a:buFont typeface="Arial" pitchFamily="34" charset="0"/>
              <a:buChar char="•"/>
            </a:pPr>
            <a:endParaRPr lang="fr-FR" sz="1800" dirty="0" smtClean="0">
              <a:latin typeface="Arial" pitchFamily="34" charset="0"/>
              <a:cs typeface="Arial" pitchFamily="34" charset="0"/>
            </a:endParaRPr>
          </a:p>
          <a:p>
            <a:pPr lvl="3"/>
            <a:r>
              <a:rPr lang="fr-FR" sz="1800" dirty="0" smtClean="0">
                <a:latin typeface="Arial" pitchFamily="34" charset="0"/>
                <a:cs typeface="Arial" pitchFamily="34" charset="0"/>
              </a:rPr>
              <a:t>Un cas d’utilisation est un ensemble de scénarios liés ensemble par un but commun d’un utilisateur.</a:t>
            </a:r>
          </a:p>
          <a:p>
            <a:pPr lvl="3"/>
            <a:endParaRPr lang="fr-FR" sz="1800" dirty="0" smtClean="0">
              <a:latin typeface="Arial" pitchFamily="34" charset="0"/>
              <a:cs typeface="Arial" pitchFamily="34" charset="0"/>
            </a:endParaRPr>
          </a:p>
          <a:p>
            <a:pPr>
              <a:buFont typeface="Arial" pitchFamily="34" charset="0"/>
              <a:buChar char="•"/>
            </a:pPr>
            <a:r>
              <a:rPr lang="fr-FR" dirty="0" smtClean="0">
                <a:latin typeface="Arial" pitchFamily="34" charset="0"/>
                <a:cs typeface="Arial" pitchFamily="34" charset="0"/>
              </a:rPr>
              <a:t> Acteur = entité externe qui agit sur le système</a:t>
            </a:r>
            <a:endParaRPr lang="fr-FR" dirty="0">
              <a:latin typeface="Arial" pitchFamily="34" charset="0"/>
              <a:cs typeface="Arial" pitchFamily="34" charset="0"/>
            </a:endParaRPr>
          </a:p>
        </p:txBody>
      </p:sp>
      <p:sp>
        <p:nvSpPr>
          <p:cNvPr id="4" name="Flèche droite 3"/>
          <p:cNvSpPr/>
          <p:nvPr/>
        </p:nvSpPr>
        <p:spPr>
          <a:xfrm>
            <a:off x="1382063" y="3758120"/>
            <a:ext cx="363415" cy="211016"/>
          </a:xfrm>
          <a:prstGeom prst="rightArrow">
            <a:avLst/>
          </a:prstGeom>
          <a:solidFill>
            <a:srgbClr val="E31A7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t>REPRESENTATION :</a:t>
            </a:r>
          </a:p>
          <a:p>
            <a:endParaRPr lang="fr-FR" b="1" dirty="0" smtClean="0"/>
          </a:p>
          <a:p>
            <a:endParaRPr lang="fr-FR" b="1" dirty="0"/>
          </a:p>
        </p:txBody>
      </p:sp>
      <p:sp>
        <p:nvSpPr>
          <p:cNvPr id="4" name="Ellipse 3"/>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p:cNvCxnSpPr>
            <a:stCxn id="4"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sp>
        <p:nvSpPr>
          <p:cNvPr id="15" name="Ellipse 14"/>
          <p:cNvSpPr/>
          <p:nvPr/>
        </p:nvSpPr>
        <p:spPr>
          <a:xfrm>
            <a:off x="4027848" y="2277585"/>
            <a:ext cx="3220034" cy="1654896"/>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344447"/>
                </a:solidFill>
                <a:latin typeface="Arial" pitchFamily="34" charset="0"/>
                <a:cs typeface="Arial" pitchFamily="34" charset="0"/>
              </a:rPr>
              <a:t>Cas d’utilisation</a:t>
            </a:r>
            <a:endParaRPr lang="fr-FR" dirty="0">
              <a:solidFill>
                <a:srgbClr val="344447"/>
              </a:solidFill>
              <a:latin typeface="Arial" pitchFamily="34" charset="0"/>
              <a:cs typeface="Arial" pitchFamily="34" charset="0"/>
            </a:endParaRPr>
          </a:p>
        </p:txBody>
      </p:sp>
      <p:cxnSp>
        <p:nvCxnSpPr>
          <p:cNvPr id="17" name="Connecteur droit avec flèche 16"/>
          <p:cNvCxnSpPr/>
          <p:nvPr/>
        </p:nvCxnSpPr>
        <p:spPr>
          <a:xfrm>
            <a:off x="2703931" y="3023691"/>
            <a:ext cx="1234160" cy="0"/>
          </a:xfrm>
          <a:prstGeom prst="straightConnector1">
            <a:avLst/>
          </a:prstGeom>
          <a:ln w="28575">
            <a:solidFill>
              <a:srgbClr val="344447"/>
            </a:solidFill>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272209" y="3999506"/>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Acteur</a:t>
            </a:r>
            <a:endParaRPr lang="fr-FR" dirty="0">
              <a:solidFill>
                <a:srgbClr val="344447"/>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b="1" dirty="0" smtClean="0">
                <a:latin typeface="Arial" pitchFamily="34" charset="0"/>
                <a:cs typeface="Arial" pitchFamily="34" charset="0"/>
              </a:rPr>
              <a:t>ACTEURS vs UTILISATEURS :</a:t>
            </a:r>
          </a:p>
          <a:p>
            <a:endParaRPr lang="fr-FR" b="1" dirty="0" smtClean="0">
              <a:latin typeface="Arial" pitchFamily="34" charset="0"/>
              <a:cs typeface="Arial" pitchFamily="34" charset="0"/>
            </a:endParaRPr>
          </a:p>
          <a:p>
            <a:r>
              <a:rPr lang="fr-FR" sz="1800" dirty="0" smtClean="0">
                <a:latin typeface="Arial" pitchFamily="34" charset="0"/>
                <a:cs typeface="Arial" pitchFamily="34" charset="0"/>
              </a:rPr>
              <a:t>Ne pas confondre </a:t>
            </a:r>
            <a:r>
              <a:rPr lang="fr-FR" sz="1800" dirty="0" smtClean="0">
                <a:solidFill>
                  <a:srgbClr val="E31A79"/>
                </a:solidFill>
                <a:latin typeface="Arial" pitchFamily="34" charset="0"/>
                <a:cs typeface="Arial" pitchFamily="34" charset="0"/>
              </a:rPr>
              <a:t>acteur</a:t>
            </a:r>
            <a:r>
              <a:rPr lang="fr-FR" sz="1800" dirty="0" smtClean="0">
                <a:latin typeface="Arial" pitchFamily="34" charset="0"/>
                <a:cs typeface="Arial" pitchFamily="34" charset="0"/>
              </a:rPr>
              <a:t> et </a:t>
            </a:r>
            <a:r>
              <a:rPr lang="fr-FR" sz="1800" dirty="0" smtClean="0">
                <a:solidFill>
                  <a:srgbClr val="E31A79"/>
                </a:solidFill>
                <a:latin typeface="Arial" pitchFamily="34" charset="0"/>
                <a:cs typeface="Arial" pitchFamily="34" charset="0"/>
              </a:rPr>
              <a:t>personne</a:t>
            </a:r>
            <a:r>
              <a:rPr lang="fr-FR" sz="1800" dirty="0" smtClean="0">
                <a:latin typeface="Arial" pitchFamily="34" charset="0"/>
                <a:cs typeface="Arial" pitchFamily="34" charset="0"/>
              </a:rPr>
              <a:t> utilisant le système :</a:t>
            </a:r>
          </a:p>
          <a:p>
            <a:pPr lvl="1">
              <a:buFont typeface="Arial" pitchFamily="34" charset="0"/>
              <a:buChar char="•"/>
            </a:pPr>
            <a:r>
              <a:rPr lang="fr-FR" sz="1800" dirty="0" smtClean="0">
                <a:latin typeface="Arial" pitchFamily="34" charset="0"/>
                <a:cs typeface="Arial" pitchFamily="34" charset="0"/>
              </a:rPr>
              <a:t> Une même personne peut jouer plusieurs rôles</a:t>
            </a:r>
          </a:p>
          <a:p>
            <a:pPr lvl="1">
              <a:buFont typeface="Arial" pitchFamily="34" charset="0"/>
              <a:buChar char="•"/>
            </a:pPr>
            <a:r>
              <a:rPr lang="fr-FR" sz="1800" dirty="0" smtClean="0">
                <a:latin typeface="Arial" pitchFamily="34" charset="0"/>
                <a:cs typeface="Arial" pitchFamily="34" charset="0"/>
              </a:rPr>
              <a:t> Plusieurs personne peuvent jouer un même rôle</a:t>
            </a:r>
          </a:p>
          <a:p>
            <a:pPr lvl="1">
              <a:buFont typeface="Arial" pitchFamily="34" charset="0"/>
              <a:buChar char="•"/>
            </a:pPr>
            <a:r>
              <a:rPr lang="fr-FR" sz="1800" dirty="0" smtClean="0">
                <a:latin typeface="Arial" pitchFamily="34" charset="0"/>
                <a:cs typeface="Arial" pitchFamily="34" charset="0"/>
              </a:rPr>
              <a:t> Un acteur n’est pas forcément une personne physique.</a:t>
            </a:r>
          </a:p>
          <a:p>
            <a:pPr lvl="1">
              <a:buFont typeface="Arial" pitchFamily="34" charset="0"/>
              <a:buChar char="•"/>
            </a:pPr>
            <a:endParaRPr lang="fr-FR" sz="1800" dirty="0" smtClean="0">
              <a:latin typeface="Arial" pitchFamily="34" charset="0"/>
              <a:cs typeface="Arial" pitchFamily="34" charset="0"/>
            </a:endParaRPr>
          </a:p>
          <a:p>
            <a:r>
              <a:rPr lang="fr-FR" sz="1800" dirty="0" smtClean="0">
                <a:solidFill>
                  <a:srgbClr val="E31A79"/>
                </a:solidFill>
                <a:latin typeface="Arial" pitchFamily="34" charset="0"/>
                <a:cs typeface="Arial" pitchFamily="34" charset="0"/>
              </a:rPr>
              <a:t>Types</a:t>
            </a:r>
            <a:r>
              <a:rPr lang="fr-FR" sz="1800" dirty="0" smtClean="0">
                <a:latin typeface="Arial" pitchFamily="34" charset="0"/>
                <a:cs typeface="Arial" pitchFamily="34" charset="0"/>
              </a:rPr>
              <a:t> d’acteurs :</a:t>
            </a:r>
          </a:p>
          <a:p>
            <a:pPr lvl="1">
              <a:buFont typeface="Arial" pitchFamily="34" charset="0"/>
              <a:buChar char="•"/>
            </a:pPr>
            <a:r>
              <a:rPr lang="fr-FR" sz="1800" dirty="0" smtClean="0">
                <a:latin typeface="Arial" pitchFamily="34" charset="0"/>
                <a:cs typeface="Arial" pitchFamily="34" charset="0"/>
              </a:rPr>
              <a:t> Utilisateurs principaux</a:t>
            </a:r>
          </a:p>
          <a:p>
            <a:pPr lvl="1">
              <a:buFont typeface="Arial" pitchFamily="34" charset="0"/>
              <a:buChar char="•"/>
            </a:pPr>
            <a:r>
              <a:rPr lang="fr-FR" sz="1800" dirty="0" smtClean="0">
                <a:latin typeface="Arial" pitchFamily="34" charset="0"/>
                <a:cs typeface="Arial" pitchFamily="34" charset="0"/>
              </a:rPr>
              <a:t> Utilisateurs secondaires</a:t>
            </a:r>
          </a:p>
          <a:p>
            <a:pPr lvl="1">
              <a:buFont typeface="Arial" pitchFamily="34" charset="0"/>
              <a:buChar char="•"/>
            </a:pPr>
            <a:r>
              <a:rPr lang="fr-FR" sz="1800" dirty="0" smtClean="0">
                <a:latin typeface="Arial" pitchFamily="34" charset="0"/>
                <a:cs typeface="Arial" pitchFamily="34" charset="0"/>
              </a:rPr>
              <a:t> Périphériques externes</a:t>
            </a:r>
          </a:p>
          <a:p>
            <a:pPr lvl="1">
              <a:buFont typeface="Arial" pitchFamily="34" charset="0"/>
              <a:buChar char="•"/>
            </a:pPr>
            <a:r>
              <a:rPr lang="fr-FR" sz="1800" dirty="0" smtClean="0">
                <a:latin typeface="Arial" pitchFamily="34" charset="0"/>
                <a:cs typeface="Arial" pitchFamily="34" charset="0"/>
              </a:rPr>
              <a:t> Systèmes externes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a:xfrm>
            <a:off x="3593990" y="1333501"/>
            <a:ext cx="4996603" cy="3612231"/>
          </a:xfrm>
        </p:spPr>
        <p:txBody>
          <a:bodyPr>
            <a:normAutofit/>
          </a:bodyPr>
          <a:lstStyle/>
          <a:p>
            <a:r>
              <a:rPr lang="fr-FR" b="1" dirty="0" smtClean="0">
                <a:latin typeface="Arial" pitchFamily="34" charset="0"/>
                <a:cs typeface="Arial" pitchFamily="34" charset="0"/>
              </a:rPr>
              <a:t>DEFINITION DES ACTEURS :</a:t>
            </a:r>
          </a:p>
          <a:p>
            <a:endParaRPr lang="fr-FR" b="1" dirty="0" smtClean="0">
              <a:latin typeface="Arial" pitchFamily="34" charset="0"/>
              <a:cs typeface="Arial" pitchFamily="34" charset="0"/>
            </a:endParaRPr>
          </a:p>
          <a:p>
            <a:r>
              <a:rPr lang="fr-FR" sz="1800" dirty="0" smtClean="0">
                <a:latin typeface="Arial" pitchFamily="34" charset="0"/>
                <a:cs typeface="Arial" pitchFamily="34" charset="0"/>
              </a:rPr>
              <a:t>Pour chaque acteur :</a:t>
            </a:r>
          </a:p>
          <a:p>
            <a:pPr>
              <a:buFont typeface="Arial" pitchFamily="34" charset="0"/>
              <a:buChar char="•"/>
            </a:pPr>
            <a:r>
              <a:rPr lang="fr-FR" sz="1800" dirty="0" smtClean="0">
                <a:latin typeface="Arial" pitchFamily="34" charset="0"/>
                <a:cs typeface="Arial" pitchFamily="34" charset="0"/>
              </a:rPr>
              <a:t> choix d’un </a:t>
            </a:r>
            <a:r>
              <a:rPr lang="fr-FR" sz="1800" dirty="0" smtClean="0">
                <a:solidFill>
                  <a:srgbClr val="E31A79"/>
                </a:solidFill>
                <a:latin typeface="Arial" pitchFamily="34" charset="0"/>
                <a:cs typeface="Arial" pitchFamily="34" charset="0"/>
              </a:rPr>
              <a:t>identificateur</a:t>
            </a:r>
          </a:p>
          <a:p>
            <a:pPr>
              <a:buFont typeface="Arial" pitchFamily="34" charset="0"/>
              <a:buChar char="•"/>
            </a:pPr>
            <a:r>
              <a:rPr lang="fr-FR" sz="1800" dirty="0" smtClean="0">
                <a:latin typeface="Arial" pitchFamily="34" charset="0"/>
                <a:cs typeface="Arial" pitchFamily="34" charset="0"/>
              </a:rPr>
              <a:t> </a:t>
            </a:r>
            <a:r>
              <a:rPr lang="fr-FR" sz="1800" dirty="0" err="1" smtClean="0">
                <a:latin typeface="Arial" pitchFamily="34" charset="0"/>
                <a:cs typeface="Arial" pitchFamily="34" charset="0"/>
              </a:rPr>
              <a:t>brêve</a:t>
            </a:r>
            <a:r>
              <a:rPr lang="fr-FR" sz="1800" dirty="0" smtClean="0">
                <a:latin typeface="Arial" pitchFamily="34" charset="0"/>
                <a:cs typeface="Arial" pitchFamily="34" charset="0"/>
              </a:rPr>
              <a:t> </a:t>
            </a:r>
            <a:r>
              <a:rPr lang="fr-FR" sz="1800" dirty="0" smtClean="0">
                <a:solidFill>
                  <a:srgbClr val="E31A79"/>
                </a:solidFill>
                <a:latin typeface="Arial" pitchFamily="34" charset="0"/>
                <a:cs typeface="Arial" pitchFamily="34" charset="0"/>
              </a:rPr>
              <a:t>description</a:t>
            </a:r>
            <a:r>
              <a:rPr lang="fr-FR" sz="1800" dirty="0" smtClean="0">
                <a:latin typeface="Arial" pitchFamily="34" charset="0"/>
                <a:cs typeface="Arial" pitchFamily="34" charset="0"/>
              </a:rPr>
              <a:t> (facultatif)</a:t>
            </a:r>
          </a:p>
          <a:p>
            <a:pPr>
              <a:buFont typeface="Arial" pitchFamily="34" charset="0"/>
              <a:buChar char="•"/>
            </a:pPr>
            <a:endParaRPr lang="fr-FR" sz="1800" dirty="0" smtClean="0">
              <a:latin typeface="Arial" pitchFamily="34" charset="0"/>
              <a:cs typeface="Arial" pitchFamily="34" charset="0"/>
            </a:endParaRPr>
          </a:p>
          <a:p>
            <a:pPr>
              <a:buFont typeface="Arial" pitchFamily="34" charset="0"/>
              <a:buChar char="•"/>
            </a:pPr>
            <a:r>
              <a:rPr lang="fr-FR" sz="1800" dirty="0" smtClean="0">
                <a:latin typeface="Arial" pitchFamily="34" charset="0"/>
                <a:cs typeface="Arial" pitchFamily="34" charset="0"/>
              </a:rPr>
              <a:t> Acteur </a:t>
            </a:r>
            <a:r>
              <a:rPr lang="fr-FR" sz="1800" dirty="0" smtClean="0">
                <a:solidFill>
                  <a:srgbClr val="E31A79"/>
                </a:solidFill>
                <a:latin typeface="Arial" pitchFamily="34" charset="0"/>
                <a:cs typeface="Arial" pitchFamily="34" charset="0"/>
              </a:rPr>
              <a:t>principaux</a:t>
            </a:r>
            <a:r>
              <a:rPr lang="fr-FR" sz="1800" dirty="0" smtClean="0">
                <a:latin typeface="Arial" pitchFamily="34" charset="0"/>
                <a:cs typeface="Arial" pitchFamily="34" charset="0"/>
              </a:rPr>
              <a:t> : utilisent le système </a:t>
            </a:r>
          </a:p>
          <a:p>
            <a:pPr>
              <a:buFont typeface="Arial" pitchFamily="34" charset="0"/>
              <a:buChar char="•"/>
            </a:pPr>
            <a:r>
              <a:rPr lang="fr-FR" sz="1800" dirty="0" smtClean="0">
                <a:latin typeface="Arial" pitchFamily="34" charset="0"/>
                <a:cs typeface="Arial" pitchFamily="34" charset="0"/>
              </a:rPr>
              <a:t> Acteur </a:t>
            </a:r>
            <a:r>
              <a:rPr lang="fr-FR" sz="1800" dirty="0" smtClean="0">
                <a:solidFill>
                  <a:srgbClr val="E31A79"/>
                </a:solidFill>
                <a:latin typeface="Arial" pitchFamily="34" charset="0"/>
                <a:cs typeface="Arial" pitchFamily="34" charset="0"/>
              </a:rPr>
              <a:t>secondaires</a:t>
            </a:r>
            <a:r>
              <a:rPr lang="fr-FR" sz="1800" dirty="0" smtClean="0">
                <a:latin typeface="Arial" pitchFamily="34" charset="0"/>
                <a:cs typeface="Arial" pitchFamily="34" charset="0"/>
              </a:rPr>
              <a:t> : administrent le système</a:t>
            </a:r>
          </a:p>
        </p:txBody>
      </p:sp>
      <p:grpSp>
        <p:nvGrpSpPr>
          <p:cNvPr id="9" name="Groupe 8"/>
          <p:cNvGrpSpPr/>
          <p:nvPr/>
        </p:nvGrpSpPr>
        <p:grpSpPr>
          <a:xfrm>
            <a:off x="411465" y="1808738"/>
            <a:ext cx="655674" cy="1637348"/>
            <a:chOff x="1747284" y="2222205"/>
            <a:chExt cx="655674" cy="1637348"/>
          </a:xfrm>
        </p:grpSpPr>
        <p:sp>
          <p:nvSpPr>
            <p:cNvPr id="4" name="Ellipse 3"/>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droit 4"/>
            <p:cNvCxnSpPr>
              <a:stCxn id="4"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grpSp>
      <p:sp>
        <p:nvSpPr>
          <p:cNvPr id="10" name="ZoneTexte 9"/>
          <p:cNvSpPr txBox="1"/>
          <p:nvPr/>
        </p:nvSpPr>
        <p:spPr>
          <a:xfrm>
            <a:off x="0" y="3570135"/>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Guichetier</a:t>
            </a:r>
            <a:endParaRPr lang="fr-FR" dirty="0">
              <a:solidFill>
                <a:srgbClr val="344447"/>
              </a:solidFill>
              <a:latin typeface="Arial" pitchFamily="34" charset="0"/>
              <a:cs typeface="Arial" pitchFamily="34" charset="0"/>
            </a:endParaRPr>
          </a:p>
        </p:txBody>
      </p:sp>
      <p:sp>
        <p:nvSpPr>
          <p:cNvPr id="11" name="Carré corné 10"/>
          <p:cNvSpPr/>
          <p:nvPr/>
        </p:nvSpPr>
        <p:spPr>
          <a:xfrm flipV="1">
            <a:off x="1804946" y="1916264"/>
            <a:ext cx="1757238" cy="2496710"/>
          </a:xfrm>
          <a:prstGeom prst="foldedCorner">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p:cNvCxnSpPr/>
          <p:nvPr/>
        </p:nvCxnSpPr>
        <p:spPr>
          <a:xfrm>
            <a:off x="1137037" y="2743200"/>
            <a:ext cx="675860" cy="262393"/>
          </a:xfrm>
          <a:prstGeom prst="line">
            <a:avLst/>
          </a:prstGeom>
          <a:ln w="28575">
            <a:solidFill>
              <a:srgbClr val="344447"/>
            </a:solidFill>
            <a:prstDash val="dash"/>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852654" y="2297927"/>
            <a:ext cx="1645920" cy="1815882"/>
          </a:xfrm>
          <a:prstGeom prst="rect">
            <a:avLst/>
          </a:prstGeom>
          <a:noFill/>
        </p:spPr>
        <p:txBody>
          <a:bodyPr wrap="square" rtlCol="0">
            <a:spAutoFit/>
          </a:bodyPr>
          <a:lstStyle/>
          <a:p>
            <a:r>
              <a:rPr lang="fr-FR" sz="1400" dirty="0" smtClean="0">
                <a:solidFill>
                  <a:srgbClr val="344447"/>
                </a:solidFill>
                <a:latin typeface="Arial" pitchFamily="34" charset="0"/>
                <a:cs typeface="Arial" pitchFamily="34" charset="0"/>
              </a:rPr>
              <a:t>Un guichetier est un employé de la banque jouant un rôle d’interface entre le  système informatique et les clients qu’il reçoit au comptoir.</a:t>
            </a:r>
            <a:endParaRPr lang="fr-FR" sz="1400" dirty="0">
              <a:solidFill>
                <a:srgbClr val="344447"/>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normAutofit/>
          </a:bodyPr>
          <a:lstStyle/>
          <a:p>
            <a:r>
              <a:rPr lang="fr-FR" b="1" dirty="0" smtClean="0">
                <a:latin typeface="Arial" pitchFamily="34" charset="0"/>
                <a:cs typeface="Arial" pitchFamily="34" charset="0"/>
              </a:rPr>
              <a:t>CAS D’UTILISATION : DEFINITIONS</a:t>
            </a:r>
          </a:p>
          <a:p>
            <a:endParaRPr lang="fr-FR" sz="1800" b="1" dirty="0" smtClean="0">
              <a:latin typeface="Arial" pitchFamily="34" charset="0"/>
              <a:cs typeface="Arial" pitchFamily="34" charset="0"/>
            </a:endParaRPr>
          </a:p>
          <a:p>
            <a:r>
              <a:rPr lang="fr-FR" sz="1800" dirty="0" smtClean="0">
                <a:latin typeface="Arial" pitchFamily="34" charset="0"/>
                <a:cs typeface="Arial" pitchFamily="34" charset="0"/>
              </a:rPr>
              <a:t>Ensemble des </a:t>
            </a:r>
            <a:r>
              <a:rPr lang="fr-FR" sz="1800" dirty="0" smtClean="0">
                <a:solidFill>
                  <a:srgbClr val="E31A79"/>
                </a:solidFill>
                <a:latin typeface="Arial" pitchFamily="34" charset="0"/>
                <a:cs typeface="Arial" pitchFamily="34" charset="0"/>
              </a:rPr>
              <a:t>actions</a:t>
            </a:r>
            <a:r>
              <a:rPr lang="fr-FR" sz="1800" dirty="0" smtClean="0">
                <a:latin typeface="Arial" pitchFamily="34" charset="0"/>
                <a:cs typeface="Arial" pitchFamily="34" charset="0"/>
              </a:rPr>
              <a:t> réalisées par le </a:t>
            </a:r>
            <a:r>
              <a:rPr lang="fr-FR" sz="1800" dirty="0" smtClean="0">
                <a:solidFill>
                  <a:srgbClr val="E31A79"/>
                </a:solidFill>
                <a:latin typeface="Arial" pitchFamily="34" charset="0"/>
                <a:cs typeface="Arial" pitchFamily="34" charset="0"/>
              </a:rPr>
              <a:t>système</a:t>
            </a:r>
            <a:r>
              <a:rPr lang="fr-FR" sz="1800" dirty="0" smtClean="0">
                <a:latin typeface="Arial" pitchFamily="34" charset="0"/>
                <a:cs typeface="Arial" pitchFamily="34" charset="0"/>
              </a:rPr>
              <a:t> en réponse à une action d’un </a:t>
            </a:r>
            <a:r>
              <a:rPr lang="fr-FR" sz="1800" dirty="0" smtClean="0">
                <a:solidFill>
                  <a:srgbClr val="E31A79"/>
                </a:solidFill>
                <a:latin typeface="Arial" pitchFamily="34" charset="0"/>
                <a:cs typeface="Arial" pitchFamily="34" charset="0"/>
              </a:rPr>
              <a:t>acteur</a:t>
            </a:r>
          </a:p>
          <a:p>
            <a:pPr marL="715963"/>
            <a:endParaRPr lang="fr-FR" sz="1800" dirty="0" smtClean="0">
              <a:solidFill>
                <a:srgbClr val="E31A79"/>
              </a:solidFill>
              <a:latin typeface="Arial" pitchFamily="34" charset="0"/>
              <a:cs typeface="Arial" pitchFamily="34" charset="0"/>
            </a:endParaRPr>
          </a:p>
          <a:p>
            <a:r>
              <a:rPr lang="fr-FR" sz="1800" dirty="0" smtClean="0">
                <a:latin typeface="Arial" pitchFamily="34" charset="0"/>
                <a:cs typeface="Arial" pitchFamily="34" charset="0"/>
              </a:rPr>
              <a:t>Les cas d’utilisation ne doivent pas se chevaucher</a:t>
            </a:r>
          </a:p>
        </p:txBody>
      </p:sp>
      <p:grpSp>
        <p:nvGrpSpPr>
          <p:cNvPr id="4" name="Groupe 3"/>
          <p:cNvGrpSpPr/>
          <p:nvPr/>
        </p:nvGrpSpPr>
        <p:grpSpPr>
          <a:xfrm>
            <a:off x="1779090" y="3725002"/>
            <a:ext cx="550643" cy="1284320"/>
            <a:chOff x="1747284" y="2222205"/>
            <a:chExt cx="655674" cy="1637348"/>
          </a:xfrm>
        </p:grpSpPr>
        <p:sp>
          <p:nvSpPr>
            <p:cNvPr id="5" name="Ellipse 4"/>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p:cNvCxnSpPr>
              <a:stCxn id="5"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grpSp>
      <p:sp>
        <p:nvSpPr>
          <p:cNvPr id="10" name="ZoneTexte 9"/>
          <p:cNvSpPr txBox="1"/>
          <p:nvPr/>
        </p:nvSpPr>
        <p:spPr>
          <a:xfrm>
            <a:off x="1288110" y="5049077"/>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Acteur</a:t>
            </a:r>
            <a:endParaRPr lang="fr-FR" dirty="0">
              <a:solidFill>
                <a:srgbClr val="344447"/>
              </a:solidFill>
              <a:latin typeface="Arial" pitchFamily="34" charset="0"/>
              <a:cs typeface="Arial" pitchFamily="34" charset="0"/>
            </a:endParaRPr>
          </a:p>
        </p:txBody>
      </p:sp>
      <p:sp>
        <p:nvSpPr>
          <p:cNvPr id="11" name="Rectangle 10"/>
          <p:cNvSpPr/>
          <p:nvPr/>
        </p:nvSpPr>
        <p:spPr>
          <a:xfrm>
            <a:off x="3896139" y="3355450"/>
            <a:ext cx="3888188" cy="2027583"/>
          </a:xfrm>
          <a:prstGeom prst="rect">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489024" y="3677015"/>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344447"/>
                </a:solidFill>
                <a:latin typeface="Arial" pitchFamily="34" charset="0"/>
                <a:cs typeface="Arial" pitchFamily="34" charset="0"/>
              </a:rPr>
              <a:t>CU1</a:t>
            </a:r>
            <a:endParaRPr lang="fr-FR" dirty="0">
              <a:solidFill>
                <a:srgbClr val="344447"/>
              </a:solidFill>
              <a:latin typeface="Arial" pitchFamily="34" charset="0"/>
              <a:cs typeface="Arial" pitchFamily="34" charset="0"/>
            </a:endParaRPr>
          </a:p>
        </p:txBody>
      </p:sp>
      <p:sp>
        <p:nvSpPr>
          <p:cNvPr id="13" name="Ellipse 12"/>
          <p:cNvSpPr/>
          <p:nvPr/>
        </p:nvSpPr>
        <p:spPr>
          <a:xfrm>
            <a:off x="4577814" y="4529130"/>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344447"/>
                </a:solidFill>
                <a:latin typeface="Arial" pitchFamily="34" charset="0"/>
                <a:cs typeface="Arial" pitchFamily="34" charset="0"/>
              </a:rPr>
              <a:t>CU2</a:t>
            </a:r>
          </a:p>
        </p:txBody>
      </p:sp>
      <p:sp>
        <p:nvSpPr>
          <p:cNvPr id="14" name="Ellipse 13"/>
          <p:cNvSpPr/>
          <p:nvPr/>
        </p:nvSpPr>
        <p:spPr>
          <a:xfrm>
            <a:off x="6239636" y="4091808"/>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rgbClr val="344447"/>
                </a:solidFill>
                <a:latin typeface="Arial" pitchFamily="34" charset="0"/>
                <a:cs typeface="Arial" pitchFamily="34" charset="0"/>
              </a:rPr>
              <a:t>CUn</a:t>
            </a:r>
            <a:endParaRPr lang="fr-FR" dirty="0">
              <a:solidFill>
                <a:srgbClr val="344447"/>
              </a:solidFill>
              <a:latin typeface="Arial" pitchFamily="34" charset="0"/>
              <a:cs typeface="Arial" pitchFamily="34" charset="0"/>
            </a:endParaRPr>
          </a:p>
        </p:txBody>
      </p:sp>
      <p:cxnSp>
        <p:nvCxnSpPr>
          <p:cNvPr id="17" name="Connecteur droit 16"/>
          <p:cNvCxnSpPr>
            <a:endCxn id="12" idx="2"/>
          </p:cNvCxnSpPr>
          <p:nvPr/>
        </p:nvCxnSpPr>
        <p:spPr>
          <a:xfrm flipV="1">
            <a:off x="2536467" y="4001262"/>
            <a:ext cx="1952557" cy="435567"/>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CAS D’UTILISATION </a:t>
            </a:r>
            <a:endParaRPr lang="fr-FR" b="1" dirty="0">
              <a:latin typeface="Arial" pitchFamily="34" charset="0"/>
              <a:cs typeface="Arial" pitchFamily="34" charset="0"/>
            </a:endParaRPr>
          </a:p>
        </p:txBody>
      </p:sp>
      <p:grpSp>
        <p:nvGrpSpPr>
          <p:cNvPr id="4" name="Groupe 3"/>
          <p:cNvGrpSpPr/>
          <p:nvPr/>
        </p:nvGrpSpPr>
        <p:grpSpPr>
          <a:xfrm>
            <a:off x="1286109" y="2802651"/>
            <a:ext cx="550643" cy="1284320"/>
            <a:chOff x="1747284" y="2222205"/>
            <a:chExt cx="655674" cy="1637348"/>
          </a:xfrm>
        </p:grpSpPr>
        <p:sp>
          <p:nvSpPr>
            <p:cNvPr id="5" name="Ellipse 4"/>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p:cNvCxnSpPr>
              <a:stCxn id="5"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grpSp>
      <p:sp>
        <p:nvSpPr>
          <p:cNvPr id="10" name="ZoneTexte 9"/>
          <p:cNvSpPr txBox="1"/>
          <p:nvPr/>
        </p:nvSpPr>
        <p:spPr>
          <a:xfrm>
            <a:off x="795129" y="4126726"/>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Acteur</a:t>
            </a:r>
            <a:endParaRPr lang="fr-FR" dirty="0">
              <a:solidFill>
                <a:srgbClr val="344447"/>
              </a:solidFill>
              <a:latin typeface="Arial" pitchFamily="34" charset="0"/>
              <a:cs typeface="Arial" pitchFamily="34" charset="0"/>
            </a:endParaRPr>
          </a:p>
        </p:txBody>
      </p:sp>
      <p:sp>
        <p:nvSpPr>
          <p:cNvPr id="11" name="Rectangle 10"/>
          <p:cNvSpPr/>
          <p:nvPr/>
        </p:nvSpPr>
        <p:spPr>
          <a:xfrm>
            <a:off x="3403158" y="2433099"/>
            <a:ext cx="3888188" cy="2027583"/>
          </a:xfrm>
          <a:prstGeom prst="rect">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996043" y="2754664"/>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344447"/>
                </a:solidFill>
                <a:latin typeface="Arial" pitchFamily="34" charset="0"/>
                <a:cs typeface="Arial" pitchFamily="34" charset="0"/>
              </a:rPr>
              <a:t>CU1</a:t>
            </a:r>
            <a:endParaRPr lang="fr-FR" dirty="0">
              <a:solidFill>
                <a:srgbClr val="344447"/>
              </a:solidFill>
              <a:latin typeface="Arial" pitchFamily="34" charset="0"/>
              <a:cs typeface="Arial" pitchFamily="34" charset="0"/>
            </a:endParaRPr>
          </a:p>
        </p:txBody>
      </p:sp>
      <p:sp>
        <p:nvSpPr>
          <p:cNvPr id="13" name="Ellipse 12"/>
          <p:cNvSpPr/>
          <p:nvPr/>
        </p:nvSpPr>
        <p:spPr>
          <a:xfrm>
            <a:off x="4084833" y="3606779"/>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344447"/>
                </a:solidFill>
                <a:latin typeface="Arial" pitchFamily="34" charset="0"/>
                <a:cs typeface="Arial" pitchFamily="34" charset="0"/>
              </a:rPr>
              <a:t>CU2</a:t>
            </a:r>
          </a:p>
        </p:txBody>
      </p:sp>
      <p:sp>
        <p:nvSpPr>
          <p:cNvPr id="14" name="Ellipse 13"/>
          <p:cNvSpPr/>
          <p:nvPr/>
        </p:nvSpPr>
        <p:spPr>
          <a:xfrm>
            <a:off x="5746655" y="3169457"/>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rgbClr val="344447"/>
                </a:solidFill>
                <a:latin typeface="Arial" pitchFamily="34" charset="0"/>
                <a:cs typeface="Arial" pitchFamily="34" charset="0"/>
              </a:rPr>
              <a:t>CUn</a:t>
            </a:r>
            <a:endParaRPr lang="fr-FR" dirty="0">
              <a:solidFill>
                <a:srgbClr val="344447"/>
              </a:solidFill>
              <a:latin typeface="Arial" pitchFamily="34" charset="0"/>
              <a:cs typeface="Arial" pitchFamily="34" charset="0"/>
            </a:endParaRPr>
          </a:p>
        </p:txBody>
      </p:sp>
      <p:cxnSp>
        <p:nvCxnSpPr>
          <p:cNvPr id="17" name="Connecteur droit avec flèche 16"/>
          <p:cNvCxnSpPr/>
          <p:nvPr/>
        </p:nvCxnSpPr>
        <p:spPr>
          <a:xfrm>
            <a:off x="3554233" y="1812897"/>
            <a:ext cx="580445" cy="628153"/>
          </a:xfrm>
          <a:prstGeom prst="straightConnector1">
            <a:avLst/>
          </a:prstGeom>
          <a:ln>
            <a:solidFill>
              <a:srgbClr val="E31A79"/>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764651" y="2227690"/>
            <a:ext cx="580445" cy="628153"/>
          </a:xfrm>
          <a:prstGeom prst="straightConnector1">
            <a:avLst/>
          </a:prstGeom>
          <a:ln>
            <a:solidFill>
              <a:srgbClr val="E31A79"/>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2569596" y="2609353"/>
            <a:ext cx="580445" cy="628153"/>
          </a:xfrm>
          <a:prstGeom prst="straightConnector1">
            <a:avLst/>
          </a:prstGeom>
          <a:ln>
            <a:solidFill>
              <a:srgbClr val="E31A79"/>
            </a:solidFill>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492981" y="1852654"/>
            <a:ext cx="1606163" cy="307777"/>
          </a:xfrm>
          <a:prstGeom prst="rect">
            <a:avLst/>
          </a:prstGeom>
          <a:noFill/>
        </p:spPr>
        <p:txBody>
          <a:bodyPr wrap="square" rtlCol="0">
            <a:spAutoFit/>
          </a:bodyPr>
          <a:lstStyle/>
          <a:p>
            <a:r>
              <a:rPr lang="fr-FR" sz="1400" i="1" dirty="0" smtClean="0">
                <a:solidFill>
                  <a:srgbClr val="E31A79"/>
                </a:solidFill>
                <a:latin typeface="Arial" pitchFamily="34" charset="0"/>
                <a:cs typeface="Arial" pitchFamily="34" charset="0"/>
              </a:rPr>
              <a:t>Acteur Principal</a:t>
            </a:r>
            <a:endParaRPr lang="fr-FR" sz="1400" i="1" dirty="0">
              <a:solidFill>
                <a:srgbClr val="E31A79"/>
              </a:solidFill>
              <a:latin typeface="Arial" pitchFamily="34" charset="0"/>
              <a:cs typeface="Arial" pitchFamily="34" charset="0"/>
            </a:endParaRPr>
          </a:p>
        </p:txBody>
      </p:sp>
      <p:sp>
        <p:nvSpPr>
          <p:cNvPr id="21" name="ZoneTexte 20"/>
          <p:cNvSpPr txBox="1"/>
          <p:nvPr/>
        </p:nvSpPr>
        <p:spPr>
          <a:xfrm>
            <a:off x="1917591" y="2283350"/>
            <a:ext cx="1606163" cy="307777"/>
          </a:xfrm>
          <a:prstGeom prst="rect">
            <a:avLst/>
          </a:prstGeom>
          <a:noFill/>
        </p:spPr>
        <p:txBody>
          <a:bodyPr wrap="square" rtlCol="0">
            <a:spAutoFit/>
          </a:bodyPr>
          <a:lstStyle/>
          <a:p>
            <a:r>
              <a:rPr lang="fr-FR" sz="1400" i="1" dirty="0" smtClean="0">
                <a:solidFill>
                  <a:srgbClr val="E31A79"/>
                </a:solidFill>
                <a:latin typeface="Arial" pitchFamily="34" charset="0"/>
                <a:cs typeface="Arial" pitchFamily="34" charset="0"/>
              </a:rPr>
              <a:t>Association</a:t>
            </a:r>
            <a:endParaRPr lang="fr-FR" sz="1400" i="1" dirty="0">
              <a:solidFill>
                <a:srgbClr val="E31A79"/>
              </a:solidFill>
              <a:latin typeface="Arial" pitchFamily="34" charset="0"/>
              <a:cs typeface="Arial" pitchFamily="34" charset="0"/>
            </a:endParaRPr>
          </a:p>
        </p:txBody>
      </p:sp>
      <p:sp>
        <p:nvSpPr>
          <p:cNvPr id="22" name="ZoneTexte 21"/>
          <p:cNvSpPr txBox="1"/>
          <p:nvPr/>
        </p:nvSpPr>
        <p:spPr>
          <a:xfrm>
            <a:off x="2959211" y="1432560"/>
            <a:ext cx="1606163" cy="307777"/>
          </a:xfrm>
          <a:prstGeom prst="rect">
            <a:avLst/>
          </a:prstGeom>
          <a:noFill/>
        </p:spPr>
        <p:txBody>
          <a:bodyPr wrap="square" rtlCol="0">
            <a:spAutoFit/>
          </a:bodyPr>
          <a:lstStyle/>
          <a:p>
            <a:r>
              <a:rPr lang="fr-FR" sz="1400" i="1" dirty="0" smtClean="0">
                <a:solidFill>
                  <a:srgbClr val="E31A79"/>
                </a:solidFill>
                <a:latin typeface="Arial" pitchFamily="34" charset="0"/>
                <a:cs typeface="Arial" pitchFamily="34" charset="0"/>
              </a:rPr>
              <a:t>Système</a:t>
            </a:r>
            <a:endParaRPr lang="fr-FR" sz="1400" i="1" dirty="0">
              <a:solidFill>
                <a:srgbClr val="E31A79"/>
              </a:solidFill>
              <a:latin typeface="Arial" pitchFamily="34" charset="0"/>
              <a:cs typeface="Arial" pitchFamily="34" charset="0"/>
            </a:endParaRPr>
          </a:p>
        </p:txBody>
      </p:sp>
      <p:cxnSp>
        <p:nvCxnSpPr>
          <p:cNvPr id="23" name="Connecteur droit avec flèche 22"/>
          <p:cNvCxnSpPr/>
          <p:nvPr/>
        </p:nvCxnSpPr>
        <p:spPr>
          <a:xfrm flipH="1">
            <a:off x="4899328" y="1979875"/>
            <a:ext cx="579121" cy="804406"/>
          </a:xfrm>
          <a:prstGeom prst="straightConnector1">
            <a:avLst/>
          </a:prstGeom>
          <a:ln>
            <a:solidFill>
              <a:srgbClr val="E31A79"/>
            </a:solidFill>
            <a:tailEnd type="arrow"/>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4972217" y="1505448"/>
            <a:ext cx="1606163" cy="307777"/>
          </a:xfrm>
          <a:prstGeom prst="rect">
            <a:avLst/>
          </a:prstGeom>
          <a:noFill/>
        </p:spPr>
        <p:txBody>
          <a:bodyPr wrap="square" rtlCol="0">
            <a:spAutoFit/>
          </a:bodyPr>
          <a:lstStyle/>
          <a:p>
            <a:r>
              <a:rPr lang="fr-FR" sz="1400" i="1" dirty="0" smtClean="0">
                <a:solidFill>
                  <a:srgbClr val="E31A79"/>
                </a:solidFill>
                <a:latin typeface="Arial" pitchFamily="34" charset="0"/>
                <a:cs typeface="Arial" pitchFamily="34" charset="0"/>
              </a:rPr>
              <a:t>Cas d’utilisation</a:t>
            </a:r>
            <a:endParaRPr lang="fr-FR" sz="1400" i="1" dirty="0">
              <a:solidFill>
                <a:srgbClr val="E31A79"/>
              </a:solidFill>
              <a:latin typeface="Arial" pitchFamily="34" charset="0"/>
              <a:cs typeface="Arial" pitchFamily="34" charset="0"/>
            </a:endParaRPr>
          </a:p>
        </p:txBody>
      </p:sp>
      <p:cxnSp>
        <p:nvCxnSpPr>
          <p:cNvPr id="26" name="Connecteur droit 25"/>
          <p:cNvCxnSpPr>
            <a:endCxn id="12" idx="2"/>
          </p:cNvCxnSpPr>
          <p:nvPr/>
        </p:nvCxnSpPr>
        <p:spPr>
          <a:xfrm flipV="1">
            <a:off x="1979875" y="3078911"/>
            <a:ext cx="2016168" cy="562788"/>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 DIAGRAMME DE CAS d’UTILISATION</a:t>
            </a:r>
            <a:endParaRPr lang="fr-FR" dirty="0"/>
          </a:p>
        </p:txBody>
      </p:sp>
      <p:sp>
        <p:nvSpPr>
          <p:cNvPr id="3" name="Espace réservé du contenu 2"/>
          <p:cNvSpPr>
            <a:spLocks noGrp="1"/>
          </p:cNvSpPr>
          <p:nvPr>
            <p:ph idx="1"/>
          </p:nvPr>
        </p:nvSpPr>
        <p:spPr/>
        <p:txBody>
          <a:bodyPr/>
          <a:lstStyle/>
          <a:p>
            <a:r>
              <a:rPr lang="fr-FR" b="1" dirty="0" smtClean="0">
                <a:latin typeface="Arial" pitchFamily="34" charset="0"/>
                <a:cs typeface="Arial" pitchFamily="34" charset="0"/>
              </a:rPr>
              <a:t>EXEMPLE </a:t>
            </a:r>
            <a:endParaRPr lang="fr-FR" b="1" dirty="0">
              <a:latin typeface="Arial" pitchFamily="34" charset="0"/>
              <a:cs typeface="Arial" pitchFamily="34" charset="0"/>
            </a:endParaRPr>
          </a:p>
        </p:txBody>
      </p:sp>
      <p:grpSp>
        <p:nvGrpSpPr>
          <p:cNvPr id="4" name="Groupe 3"/>
          <p:cNvGrpSpPr/>
          <p:nvPr/>
        </p:nvGrpSpPr>
        <p:grpSpPr>
          <a:xfrm>
            <a:off x="801080" y="2635674"/>
            <a:ext cx="550643" cy="1284320"/>
            <a:chOff x="1747284" y="2222205"/>
            <a:chExt cx="655674" cy="1637348"/>
          </a:xfrm>
        </p:grpSpPr>
        <p:sp>
          <p:nvSpPr>
            <p:cNvPr id="5" name="Ellipse 4"/>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p:cNvCxnSpPr>
              <a:stCxn id="5"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grpSp>
      <p:sp>
        <p:nvSpPr>
          <p:cNvPr id="10" name="ZoneTexte 9"/>
          <p:cNvSpPr txBox="1"/>
          <p:nvPr/>
        </p:nvSpPr>
        <p:spPr>
          <a:xfrm>
            <a:off x="310100" y="3959749"/>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Guichetier</a:t>
            </a:r>
            <a:endParaRPr lang="fr-FR" dirty="0">
              <a:solidFill>
                <a:srgbClr val="344447"/>
              </a:solidFill>
              <a:latin typeface="Arial" pitchFamily="34" charset="0"/>
              <a:cs typeface="Arial" pitchFamily="34" charset="0"/>
            </a:endParaRPr>
          </a:p>
        </p:txBody>
      </p:sp>
      <p:sp>
        <p:nvSpPr>
          <p:cNvPr id="11" name="Rectangle 10"/>
          <p:cNvSpPr/>
          <p:nvPr/>
        </p:nvSpPr>
        <p:spPr>
          <a:xfrm>
            <a:off x="1820849" y="1622066"/>
            <a:ext cx="5398935" cy="3601941"/>
          </a:xfrm>
          <a:prstGeom prst="rect">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2144715" y="1746175"/>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Créer un compte</a:t>
            </a:r>
          </a:p>
        </p:txBody>
      </p:sp>
      <p:sp>
        <p:nvSpPr>
          <p:cNvPr id="14" name="Ellipse 13"/>
          <p:cNvSpPr/>
          <p:nvPr/>
        </p:nvSpPr>
        <p:spPr>
          <a:xfrm>
            <a:off x="2519751" y="3194638"/>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Déposer de l’argent</a:t>
            </a:r>
          </a:p>
        </p:txBody>
      </p:sp>
      <p:sp>
        <p:nvSpPr>
          <p:cNvPr id="15" name="Ellipse 14"/>
          <p:cNvSpPr/>
          <p:nvPr/>
        </p:nvSpPr>
        <p:spPr>
          <a:xfrm>
            <a:off x="2401806" y="4277340"/>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Retirer de l’argent</a:t>
            </a:r>
          </a:p>
        </p:txBody>
      </p:sp>
      <p:sp>
        <p:nvSpPr>
          <p:cNvPr id="16" name="Ellipse 15"/>
          <p:cNvSpPr/>
          <p:nvPr/>
        </p:nvSpPr>
        <p:spPr>
          <a:xfrm>
            <a:off x="4587903" y="2003268"/>
            <a:ext cx="1403404"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Consulter un compte</a:t>
            </a:r>
          </a:p>
        </p:txBody>
      </p:sp>
      <p:sp>
        <p:nvSpPr>
          <p:cNvPr id="17" name="Ellipse 16"/>
          <p:cNvSpPr/>
          <p:nvPr/>
        </p:nvSpPr>
        <p:spPr>
          <a:xfrm>
            <a:off x="4675880" y="3060790"/>
            <a:ext cx="1557943" cy="922813"/>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Retirer de l’argent au distributeur</a:t>
            </a:r>
          </a:p>
        </p:txBody>
      </p:sp>
      <p:sp>
        <p:nvSpPr>
          <p:cNvPr id="18" name="Ellipse 17"/>
          <p:cNvSpPr/>
          <p:nvPr/>
        </p:nvSpPr>
        <p:spPr>
          <a:xfrm>
            <a:off x="5017786" y="4261438"/>
            <a:ext cx="1220012" cy="648494"/>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344447"/>
                </a:solidFill>
                <a:latin typeface="Arial" pitchFamily="34" charset="0"/>
                <a:cs typeface="Arial" pitchFamily="34" charset="0"/>
              </a:rPr>
              <a:t>Gérer les prêts</a:t>
            </a:r>
          </a:p>
        </p:txBody>
      </p:sp>
      <p:cxnSp>
        <p:nvCxnSpPr>
          <p:cNvPr id="21" name="Connecteur droit 20"/>
          <p:cNvCxnSpPr>
            <a:endCxn id="12" idx="3"/>
          </p:cNvCxnSpPr>
          <p:nvPr/>
        </p:nvCxnSpPr>
        <p:spPr>
          <a:xfrm flipV="1">
            <a:off x="1558456" y="2299699"/>
            <a:ext cx="764926" cy="721797"/>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a:endCxn id="16" idx="3"/>
          </p:cNvCxnSpPr>
          <p:nvPr/>
        </p:nvCxnSpPr>
        <p:spPr>
          <a:xfrm flipV="1">
            <a:off x="1710856" y="2556792"/>
            <a:ext cx="3082571" cy="617105"/>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a:endCxn id="14" idx="2"/>
          </p:cNvCxnSpPr>
          <p:nvPr/>
        </p:nvCxnSpPr>
        <p:spPr>
          <a:xfrm>
            <a:off x="1486894" y="3403158"/>
            <a:ext cx="1032857" cy="115727"/>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a:off x="1494845" y="3792772"/>
            <a:ext cx="938254" cy="675861"/>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a:stCxn id="16" idx="6"/>
          </p:cNvCxnSpPr>
          <p:nvPr/>
        </p:nvCxnSpPr>
        <p:spPr>
          <a:xfrm flipV="1">
            <a:off x="5991307" y="2122999"/>
            <a:ext cx="1673750" cy="204516"/>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flipV="1">
            <a:off x="6194066" y="2464905"/>
            <a:ext cx="1542553" cy="906448"/>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V="1">
            <a:off x="6235148" y="4357315"/>
            <a:ext cx="1501471" cy="239865"/>
          </a:xfrm>
          <a:prstGeom prst="line">
            <a:avLst/>
          </a:prstGeom>
          <a:ln w="28575">
            <a:solidFill>
              <a:srgbClr val="344447"/>
            </a:solidFill>
          </a:ln>
        </p:spPr>
        <p:style>
          <a:lnRef idx="1">
            <a:schemeClr val="accent1"/>
          </a:lnRef>
          <a:fillRef idx="0">
            <a:schemeClr val="accent1"/>
          </a:fillRef>
          <a:effectRef idx="0">
            <a:schemeClr val="accent1"/>
          </a:effectRef>
          <a:fontRef idx="minor">
            <a:schemeClr val="tx1"/>
          </a:fontRef>
        </p:style>
      </p:cxnSp>
      <p:grpSp>
        <p:nvGrpSpPr>
          <p:cNvPr id="38" name="Groupe 37"/>
          <p:cNvGrpSpPr/>
          <p:nvPr/>
        </p:nvGrpSpPr>
        <p:grpSpPr>
          <a:xfrm>
            <a:off x="7839309" y="1499963"/>
            <a:ext cx="550643" cy="1284320"/>
            <a:chOff x="1747284" y="2222205"/>
            <a:chExt cx="655674" cy="1637348"/>
          </a:xfrm>
        </p:grpSpPr>
        <p:sp>
          <p:nvSpPr>
            <p:cNvPr id="39" name="Ellipse 38"/>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 name="Connecteur droit 39"/>
            <p:cNvCxnSpPr>
              <a:stCxn id="39"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grpSp>
      <p:sp>
        <p:nvSpPr>
          <p:cNvPr id="44" name="ZoneTexte 43"/>
          <p:cNvSpPr txBox="1"/>
          <p:nvPr/>
        </p:nvSpPr>
        <p:spPr>
          <a:xfrm>
            <a:off x="7348329" y="2824038"/>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Client</a:t>
            </a:r>
            <a:endParaRPr lang="fr-FR" dirty="0">
              <a:solidFill>
                <a:srgbClr val="344447"/>
              </a:solidFill>
              <a:latin typeface="Arial" pitchFamily="34" charset="0"/>
              <a:cs typeface="Arial" pitchFamily="34" charset="0"/>
            </a:endParaRPr>
          </a:p>
        </p:txBody>
      </p:sp>
      <p:grpSp>
        <p:nvGrpSpPr>
          <p:cNvPr id="45" name="Groupe 44"/>
          <p:cNvGrpSpPr/>
          <p:nvPr/>
        </p:nvGrpSpPr>
        <p:grpSpPr>
          <a:xfrm>
            <a:off x="7815456" y="3638864"/>
            <a:ext cx="550643" cy="1284320"/>
            <a:chOff x="1747284" y="2222205"/>
            <a:chExt cx="655674" cy="1637348"/>
          </a:xfrm>
        </p:grpSpPr>
        <p:sp>
          <p:nvSpPr>
            <p:cNvPr id="46" name="Ellipse 45"/>
            <p:cNvSpPr/>
            <p:nvPr/>
          </p:nvSpPr>
          <p:spPr>
            <a:xfrm>
              <a:off x="1796902" y="2222205"/>
              <a:ext cx="552893" cy="499730"/>
            </a:xfrm>
            <a:prstGeom prst="ellipse">
              <a:avLst/>
            </a:prstGeom>
            <a:noFill/>
            <a:ln>
              <a:solidFill>
                <a:srgbClr val="3444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46"/>
            <p:cNvCxnSpPr>
              <a:stCxn id="46" idx="4"/>
            </p:cNvCxnSpPr>
            <p:nvPr/>
          </p:nvCxnSpPr>
          <p:spPr>
            <a:xfrm>
              <a:off x="2073349" y="2721935"/>
              <a:ext cx="10632" cy="733646"/>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V="1">
              <a:off x="1747284" y="2913321"/>
              <a:ext cx="655674" cy="3544"/>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flipH="1">
              <a:off x="1828800" y="3459125"/>
              <a:ext cx="258726" cy="389860"/>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a:off x="2081330" y="3452341"/>
              <a:ext cx="252353" cy="407212"/>
            </a:xfrm>
            <a:prstGeom prst="line">
              <a:avLst/>
            </a:prstGeom>
            <a:ln w="19050">
              <a:solidFill>
                <a:srgbClr val="344447"/>
              </a:solidFill>
            </a:ln>
          </p:spPr>
          <p:style>
            <a:lnRef idx="1">
              <a:schemeClr val="accent1"/>
            </a:lnRef>
            <a:fillRef idx="0">
              <a:schemeClr val="accent1"/>
            </a:fillRef>
            <a:effectRef idx="0">
              <a:schemeClr val="accent1"/>
            </a:effectRef>
            <a:fontRef idx="minor">
              <a:schemeClr val="tx1"/>
            </a:fontRef>
          </p:style>
        </p:cxnSp>
      </p:grpSp>
      <p:sp>
        <p:nvSpPr>
          <p:cNvPr id="51" name="ZoneTexte 50"/>
          <p:cNvSpPr txBox="1"/>
          <p:nvPr/>
        </p:nvSpPr>
        <p:spPr>
          <a:xfrm>
            <a:off x="7324476" y="4962939"/>
            <a:ext cx="1677725" cy="369332"/>
          </a:xfrm>
          <a:prstGeom prst="rect">
            <a:avLst/>
          </a:prstGeom>
          <a:noFill/>
        </p:spPr>
        <p:txBody>
          <a:bodyPr wrap="square" rtlCol="0">
            <a:spAutoFit/>
          </a:bodyPr>
          <a:lstStyle/>
          <a:p>
            <a:pPr algn="ctr"/>
            <a:r>
              <a:rPr lang="fr-FR" dirty="0" smtClean="0">
                <a:solidFill>
                  <a:srgbClr val="344447"/>
                </a:solidFill>
                <a:latin typeface="Arial" pitchFamily="34" charset="0"/>
                <a:cs typeface="Arial" pitchFamily="34" charset="0"/>
              </a:rPr>
              <a:t>Directeur</a:t>
            </a:r>
            <a:endParaRPr lang="fr-FR" dirty="0">
              <a:solidFill>
                <a:srgbClr val="344447"/>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2641</TotalTime>
  <Words>858</Words>
  <Application>Microsoft Office PowerPoint</Application>
  <PresentationFormat>Affichage à l'écran (16:10)</PresentationFormat>
  <Paragraphs>145</Paragraphs>
  <Slides>22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Helvetica Neue</vt:lpstr>
      <vt:lpstr>Office Theme</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vt:lpstr>
      <vt:lpstr>UML : DIAGRAMME DE CAS d’UTILISATION Exercice1</vt:lpstr>
      <vt:lpstr>Solution Exercice 1</vt:lpstr>
      <vt:lpstr>UML : DIAGRAMME DE CAS d’UTILISATION Exercice 2</vt:lpstr>
      <vt:lpstr>Solution Exercice 2</vt:lpstr>
      <vt:lpstr>UML : DIAGRAMME DE CAS d’UTILISATION Exercice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admin</cp:lastModifiedBy>
  <cp:revision>399</cp:revision>
  <dcterms:created xsi:type="dcterms:W3CDTF">2010-10-03T18:33:51Z</dcterms:created>
  <dcterms:modified xsi:type="dcterms:W3CDTF">2024-10-19T15:22:17Z</dcterms:modified>
</cp:coreProperties>
</file>