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Default Extension="png" ContentType="image/png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6908" y="0"/>
            <a:ext cx="827989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29001" y="1315923"/>
            <a:ext cx="4285996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04414" y="2819857"/>
            <a:ext cx="453517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8204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82046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8204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55565" y="1481708"/>
            <a:ext cx="3672204" cy="2858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82046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8204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9416" y="2361133"/>
            <a:ext cx="4265167" cy="1072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08204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0646" y="1517395"/>
            <a:ext cx="4902707" cy="1247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82046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hyperlink" Target="http://www.primaresearch.org/dataset/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hyperlink" Target="http://www.ais.uni-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hyperlink" Target="http://arxiv.org/abs/2112.03603" TargetMode="Externa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jp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jp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hyperlink" Target="http://www.visionaustralia.org/services/print-accessibility/what-is-print-" TargetMode="External"/><Relationship Id="rId4" Type="http://schemas.openxmlformats.org/officeDocument/2006/relationships/hyperlink" Target="http://www.who.int/news-room/fact-sheets/detail/blindness-and-visual-" TargetMode="Externa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324" y="840740"/>
            <a:ext cx="4879975" cy="2113280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5"/>
              </a:spcBef>
              <a:tabLst>
                <a:tab pos="967740" algn="l"/>
                <a:tab pos="1457325" algn="l"/>
                <a:tab pos="2435860" algn="l"/>
                <a:tab pos="4237355" algn="l"/>
              </a:tabLst>
            </a:pPr>
            <a:r>
              <a:rPr dirty="0" spc="215"/>
              <a:t>Digital</a:t>
            </a:r>
            <a:r>
              <a:rPr dirty="0" spc="555"/>
              <a:t> </a:t>
            </a:r>
            <a:r>
              <a:rPr dirty="0" spc="225"/>
              <a:t>assistant	</a:t>
            </a:r>
            <a:r>
              <a:rPr dirty="0" spc="160"/>
              <a:t>to  </a:t>
            </a:r>
            <a:r>
              <a:rPr dirty="0" spc="200"/>
              <a:t>aid	</a:t>
            </a:r>
            <a:r>
              <a:rPr dirty="0" spc="265"/>
              <a:t>individuals</a:t>
            </a:r>
            <a:r>
              <a:rPr dirty="0" spc="5"/>
              <a:t> </a:t>
            </a:r>
            <a:r>
              <a:rPr dirty="0" spc="290"/>
              <a:t>with  </a:t>
            </a:r>
            <a:r>
              <a:rPr dirty="0" spc="280"/>
              <a:t>print	</a:t>
            </a:r>
            <a:r>
              <a:rPr dirty="0" spc="260"/>
              <a:t>disabilities </a:t>
            </a:r>
            <a:r>
              <a:rPr dirty="0" spc="160"/>
              <a:t>to  </a:t>
            </a:r>
            <a:r>
              <a:rPr dirty="0" spc="260"/>
              <a:t>interpret	</a:t>
            </a:r>
            <a:r>
              <a:rPr dirty="0" spc="280"/>
              <a:t>printed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5324" y="2933826"/>
            <a:ext cx="2315210" cy="1179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260">
                <a:solidFill>
                  <a:srgbClr val="082046"/>
                </a:solidFill>
                <a:latin typeface="Verdana"/>
                <a:cs typeface="Verdana"/>
              </a:rPr>
              <a:t>m</a:t>
            </a:r>
            <a:r>
              <a:rPr dirty="0" sz="3400" spc="265">
                <a:solidFill>
                  <a:srgbClr val="082046"/>
                </a:solidFill>
                <a:latin typeface="Verdana"/>
                <a:cs typeface="Verdana"/>
              </a:rPr>
              <a:t>a</a:t>
            </a:r>
            <a:r>
              <a:rPr dirty="0" sz="3400" spc="270">
                <a:solidFill>
                  <a:srgbClr val="082046"/>
                </a:solidFill>
                <a:latin typeface="Verdana"/>
                <a:cs typeface="Verdana"/>
              </a:rPr>
              <a:t>teri</a:t>
            </a:r>
            <a:r>
              <a:rPr dirty="0" sz="3400" spc="265">
                <a:solidFill>
                  <a:srgbClr val="082046"/>
                </a:solidFill>
                <a:latin typeface="Verdana"/>
                <a:cs typeface="Verdana"/>
              </a:rPr>
              <a:t>a</a:t>
            </a:r>
            <a:r>
              <a:rPr dirty="0" sz="3400" spc="270">
                <a:solidFill>
                  <a:srgbClr val="082046"/>
                </a:solidFill>
                <a:latin typeface="Verdana"/>
                <a:cs typeface="Verdana"/>
              </a:rPr>
              <a:t>l</a:t>
            </a:r>
            <a:r>
              <a:rPr dirty="0" sz="3400" spc="-5">
                <a:solidFill>
                  <a:srgbClr val="082046"/>
                </a:solidFill>
                <a:latin typeface="Verdana"/>
                <a:cs typeface="Verdana"/>
              </a:rPr>
              <a:t>s</a:t>
            </a:r>
            <a:endParaRPr sz="3400">
              <a:latin typeface="Verdana"/>
              <a:cs typeface="Verdana"/>
            </a:endParaRPr>
          </a:p>
          <a:p>
            <a:pPr marL="12700" marR="354330">
              <a:lnSpc>
                <a:spcPct val="102099"/>
              </a:lnSpc>
              <a:spcBef>
                <a:spcPts val="1575"/>
              </a:spcBef>
            </a:pP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Progress</a:t>
            </a:r>
            <a:r>
              <a:rPr dirty="0" sz="1400" spc="-3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PresentationI 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Project </a:t>
            </a: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ID:</a:t>
            </a:r>
            <a:r>
              <a:rPr dirty="0" sz="1400" spc="-409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2022-024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486"/>
            <a:ext cx="9143999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37465" marR="5080">
              <a:lnSpc>
                <a:spcPts val="3240"/>
              </a:lnSpc>
              <a:spcBef>
                <a:spcPts val="110"/>
              </a:spcBef>
            </a:pPr>
            <a:r>
              <a:rPr dirty="0" spc="-190"/>
              <a:t>Document</a:t>
            </a:r>
            <a:r>
              <a:rPr dirty="0" spc="-515"/>
              <a:t> </a:t>
            </a:r>
            <a:r>
              <a:rPr dirty="0" spc="-155"/>
              <a:t>zone</a:t>
            </a:r>
            <a:r>
              <a:rPr dirty="0" spc="-430"/>
              <a:t> </a:t>
            </a:r>
            <a:r>
              <a:rPr dirty="0" spc="-220"/>
              <a:t>segmentation,  </a:t>
            </a:r>
            <a:r>
              <a:rPr dirty="0" spc="-254"/>
              <a:t>classification </a:t>
            </a:r>
            <a:r>
              <a:rPr dirty="0" spc="-125"/>
              <a:t>and</a:t>
            </a:r>
            <a:r>
              <a:rPr dirty="0" spc="-655"/>
              <a:t> </a:t>
            </a:r>
            <a:r>
              <a:rPr dirty="0" spc="-204"/>
              <a:t>chart</a:t>
            </a:r>
          </a:p>
          <a:p>
            <a:pPr algn="ctr" marL="25400">
              <a:lnSpc>
                <a:spcPct val="100000"/>
              </a:lnSpc>
              <a:spcBef>
                <a:spcPts val="5"/>
              </a:spcBef>
            </a:pPr>
            <a:r>
              <a:rPr dirty="0" spc="-185"/>
              <a:t>interpretation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6407" y="3326235"/>
            <a:ext cx="3606800" cy="7499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580"/>
              </a:spcBef>
            </a:pPr>
            <a:r>
              <a:rPr dirty="0" sz="2500" spc="-30">
                <a:solidFill>
                  <a:srgbClr val="082046"/>
                </a:solidFill>
                <a:latin typeface="Verdana"/>
                <a:cs typeface="Verdana"/>
              </a:rPr>
              <a:t>IT19187242</a:t>
            </a:r>
            <a:endParaRPr sz="2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600" spc="105">
                <a:solidFill>
                  <a:srgbClr val="082046"/>
                </a:solidFill>
                <a:latin typeface="Verdana"/>
                <a:cs typeface="Verdana"/>
              </a:rPr>
              <a:t>Priyashan </a:t>
            </a:r>
            <a:r>
              <a:rPr dirty="0" sz="1600" spc="120">
                <a:solidFill>
                  <a:srgbClr val="082046"/>
                </a:solidFill>
                <a:latin typeface="Verdana"/>
                <a:cs typeface="Verdana"/>
              </a:rPr>
              <a:t>Sandunhetti </a:t>
            </a:r>
            <a:r>
              <a:rPr dirty="0" sz="1600" spc="20">
                <a:solidFill>
                  <a:srgbClr val="082046"/>
                </a:solidFill>
                <a:latin typeface="Verdana"/>
                <a:cs typeface="Verdana"/>
              </a:rPr>
              <a:t>S. </a:t>
            </a:r>
            <a:r>
              <a:rPr dirty="0" sz="1600" spc="50">
                <a:solidFill>
                  <a:srgbClr val="082046"/>
                </a:solidFill>
                <a:latin typeface="Verdana"/>
                <a:cs typeface="Verdana"/>
              </a:rPr>
              <a:t>H.</a:t>
            </a:r>
            <a:r>
              <a:rPr dirty="0" sz="1600" spc="34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082046"/>
                </a:solidFill>
                <a:latin typeface="Verdana"/>
                <a:cs typeface="Verdana"/>
              </a:rPr>
              <a:t>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8120" y="564642"/>
            <a:ext cx="35820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20"/>
              <a:t>Research</a:t>
            </a:r>
            <a:r>
              <a:rPr dirty="0" sz="2800" spc="85"/>
              <a:t> </a:t>
            </a:r>
            <a:r>
              <a:rPr dirty="0" sz="2800" spc="215"/>
              <a:t>Problem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875789" y="1504380"/>
            <a:ext cx="2338070" cy="748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dirty="0" sz="1400" spc="-114">
                <a:latin typeface="Arial Black"/>
                <a:cs typeface="Arial Black"/>
              </a:rPr>
              <a:t>How </a:t>
            </a:r>
            <a:r>
              <a:rPr dirty="0" sz="1400" spc="-110">
                <a:latin typeface="Arial Black"/>
                <a:cs typeface="Arial Black"/>
              </a:rPr>
              <a:t>will </a:t>
            </a:r>
            <a:r>
              <a:rPr dirty="0" sz="1400" spc="-80">
                <a:latin typeface="Arial Black"/>
                <a:cs typeface="Arial Black"/>
              </a:rPr>
              <a:t>the </a:t>
            </a:r>
            <a:r>
              <a:rPr dirty="0" sz="1400" spc="-105">
                <a:latin typeface="Arial Black"/>
                <a:cs typeface="Arial Black"/>
              </a:rPr>
              <a:t>disabled </a:t>
            </a:r>
            <a:r>
              <a:rPr dirty="0" sz="1400" spc="-95">
                <a:latin typeface="Arial Black"/>
                <a:cs typeface="Arial Black"/>
              </a:rPr>
              <a:t>user  </a:t>
            </a:r>
            <a:r>
              <a:rPr dirty="0" sz="1400" spc="-130">
                <a:latin typeface="Arial Black"/>
                <a:cs typeface="Arial Black"/>
              </a:rPr>
              <a:t>scan</a:t>
            </a:r>
            <a:r>
              <a:rPr dirty="0" sz="1400" spc="-355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the</a:t>
            </a:r>
            <a:r>
              <a:rPr dirty="0" sz="1400" spc="-229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document</a:t>
            </a:r>
            <a:r>
              <a:rPr dirty="0" sz="1400" spc="-254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with</a:t>
            </a:r>
            <a:r>
              <a:rPr dirty="0" sz="1400" spc="-300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the  </a:t>
            </a:r>
            <a:r>
              <a:rPr dirty="0" sz="1400" spc="-140">
                <a:latin typeface="Arial Black"/>
                <a:cs typeface="Arial Black"/>
              </a:rPr>
              <a:t>camera?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3633" y="1504380"/>
            <a:ext cx="2338070" cy="748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dirty="0" sz="1400" spc="-114">
                <a:latin typeface="Arial Black"/>
                <a:cs typeface="Arial Black"/>
              </a:rPr>
              <a:t>How </a:t>
            </a:r>
            <a:r>
              <a:rPr dirty="0" sz="1400" spc="-110">
                <a:latin typeface="Arial Black"/>
                <a:cs typeface="Arial Black"/>
              </a:rPr>
              <a:t>will </a:t>
            </a:r>
            <a:r>
              <a:rPr dirty="0" sz="1400" spc="-80">
                <a:latin typeface="Arial Black"/>
                <a:cs typeface="Arial Black"/>
              </a:rPr>
              <a:t>the </a:t>
            </a:r>
            <a:r>
              <a:rPr dirty="0" sz="1400" spc="-105">
                <a:latin typeface="Arial Black"/>
                <a:cs typeface="Arial Black"/>
              </a:rPr>
              <a:t>disabled </a:t>
            </a:r>
            <a:r>
              <a:rPr dirty="0" sz="1400" spc="-95">
                <a:latin typeface="Arial Black"/>
                <a:cs typeface="Arial Black"/>
              </a:rPr>
              <a:t>user  </a:t>
            </a:r>
            <a:r>
              <a:rPr dirty="0" sz="1400" spc="-130">
                <a:latin typeface="Arial Black"/>
                <a:cs typeface="Arial Black"/>
              </a:rPr>
              <a:t>scan</a:t>
            </a:r>
            <a:r>
              <a:rPr dirty="0" sz="1400" spc="-360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the</a:t>
            </a:r>
            <a:r>
              <a:rPr dirty="0" sz="1400" spc="-229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document</a:t>
            </a:r>
            <a:r>
              <a:rPr dirty="0" sz="1400" spc="-250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with</a:t>
            </a:r>
            <a:r>
              <a:rPr dirty="0" sz="1400" spc="-300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the  </a:t>
            </a:r>
            <a:r>
              <a:rPr dirty="0" sz="1400" spc="-140">
                <a:latin typeface="Arial Black"/>
                <a:cs typeface="Arial Black"/>
              </a:rPr>
              <a:t>camera?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9985" y="2869793"/>
            <a:ext cx="2338070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dirty="0" sz="1400" spc="-114">
                <a:latin typeface="Arial Black"/>
                <a:cs typeface="Arial Black"/>
              </a:rPr>
              <a:t>How </a:t>
            </a:r>
            <a:r>
              <a:rPr dirty="0" sz="1400" spc="-110">
                <a:latin typeface="Arial Black"/>
                <a:cs typeface="Arial Black"/>
              </a:rPr>
              <a:t>will </a:t>
            </a:r>
            <a:r>
              <a:rPr dirty="0" sz="1400" spc="-80">
                <a:latin typeface="Arial Black"/>
                <a:cs typeface="Arial Black"/>
              </a:rPr>
              <a:t>the </a:t>
            </a:r>
            <a:r>
              <a:rPr dirty="0" sz="1400" spc="-105">
                <a:latin typeface="Arial Black"/>
                <a:cs typeface="Arial Black"/>
              </a:rPr>
              <a:t>disabled </a:t>
            </a:r>
            <a:r>
              <a:rPr dirty="0" sz="1400" spc="-95">
                <a:latin typeface="Arial Black"/>
                <a:cs typeface="Arial Black"/>
              </a:rPr>
              <a:t>user  </a:t>
            </a:r>
            <a:r>
              <a:rPr dirty="0" sz="1400" spc="-130">
                <a:latin typeface="Arial Black"/>
                <a:cs typeface="Arial Black"/>
              </a:rPr>
              <a:t>scan</a:t>
            </a:r>
            <a:r>
              <a:rPr dirty="0" sz="1400" spc="-355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the</a:t>
            </a:r>
            <a:r>
              <a:rPr dirty="0" sz="1400" spc="-229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document</a:t>
            </a:r>
            <a:r>
              <a:rPr dirty="0" sz="1400" spc="-254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with</a:t>
            </a:r>
            <a:r>
              <a:rPr dirty="0" sz="1400" spc="-300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the  </a:t>
            </a:r>
            <a:r>
              <a:rPr dirty="0" sz="1400" spc="-145">
                <a:latin typeface="Arial Black"/>
                <a:cs typeface="Arial Black"/>
              </a:rPr>
              <a:t>camera?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3633" y="2869793"/>
            <a:ext cx="2338070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dirty="0" sz="1400" spc="-114">
                <a:latin typeface="Arial Black"/>
                <a:cs typeface="Arial Black"/>
              </a:rPr>
              <a:t>How </a:t>
            </a:r>
            <a:r>
              <a:rPr dirty="0" sz="1400" spc="-110">
                <a:latin typeface="Arial Black"/>
                <a:cs typeface="Arial Black"/>
              </a:rPr>
              <a:t>will </a:t>
            </a:r>
            <a:r>
              <a:rPr dirty="0" sz="1400" spc="-80">
                <a:latin typeface="Arial Black"/>
                <a:cs typeface="Arial Black"/>
              </a:rPr>
              <a:t>the </a:t>
            </a:r>
            <a:r>
              <a:rPr dirty="0" sz="1400" spc="-105">
                <a:latin typeface="Arial Black"/>
                <a:cs typeface="Arial Black"/>
              </a:rPr>
              <a:t>disabled </a:t>
            </a:r>
            <a:r>
              <a:rPr dirty="0" sz="1400" spc="-95">
                <a:latin typeface="Arial Black"/>
                <a:cs typeface="Arial Black"/>
              </a:rPr>
              <a:t>user  </a:t>
            </a:r>
            <a:r>
              <a:rPr dirty="0" sz="1400" spc="-130">
                <a:latin typeface="Arial Black"/>
                <a:cs typeface="Arial Black"/>
              </a:rPr>
              <a:t>scan</a:t>
            </a:r>
            <a:r>
              <a:rPr dirty="0" sz="1400" spc="-360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the</a:t>
            </a:r>
            <a:r>
              <a:rPr dirty="0" sz="1400" spc="-229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document</a:t>
            </a:r>
            <a:r>
              <a:rPr dirty="0" sz="1400" spc="-250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with</a:t>
            </a:r>
            <a:r>
              <a:rPr dirty="0" sz="1400" spc="-300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the  </a:t>
            </a:r>
            <a:r>
              <a:rPr dirty="0" sz="1400" spc="-145">
                <a:latin typeface="Arial Black"/>
                <a:cs typeface="Arial Black"/>
              </a:rPr>
              <a:t>camera?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7297" y="578611"/>
            <a:ext cx="208216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45"/>
              <a:t>Objectives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97483" y="1449809"/>
            <a:ext cx="3294379" cy="1918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4610">
              <a:lnSpc>
                <a:spcPct val="114999"/>
              </a:lnSpc>
              <a:spcBef>
                <a:spcPts val="95"/>
              </a:spcBef>
              <a:tabLst>
                <a:tab pos="1129665" algn="l"/>
              </a:tabLst>
            </a:pPr>
            <a:r>
              <a:rPr dirty="0" sz="1800" spc="-100">
                <a:solidFill>
                  <a:srgbClr val="082046"/>
                </a:solidFill>
                <a:latin typeface="Verdana"/>
                <a:cs typeface="Verdana"/>
              </a:rPr>
              <a:t>To </a:t>
            </a:r>
            <a:r>
              <a:rPr dirty="0" sz="1800" spc="105">
                <a:solidFill>
                  <a:srgbClr val="082046"/>
                </a:solidFill>
                <a:latin typeface="Verdana"/>
                <a:cs typeface="Verdana"/>
              </a:rPr>
              <a:t>develop </a:t>
            </a:r>
            <a:r>
              <a:rPr dirty="0" sz="1800" spc="90">
                <a:solidFill>
                  <a:srgbClr val="082046"/>
                </a:solidFill>
                <a:latin typeface="Verdana"/>
                <a:cs typeface="Verdana"/>
              </a:rPr>
              <a:t>the </a:t>
            </a:r>
            <a:r>
              <a:rPr dirty="0" sz="1800" spc="150">
                <a:solidFill>
                  <a:srgbClr val="082046"/>
                </a:solidFill>
                <a:latin typeface="Verdana"/>
                <a:cs typeface="Verdana"/>
              </a:rPr>
              <a:t>document  </a:t>
            </a:r>
            <a:r>
              <a:rPr dirty="0" sz="1800" spc="135">
                <a:solidFill>
                  <a:srgbClr val="082046"/>
                </a:solidFill>
                <a:latin typeface="Verdana"/>
                <a:cs typeface="Verdana"/>
              </a:rPr>
              <a:t>content	segmentation,  classification</a:t>
            </a:r>
            <a:r>
              <a:rPr dirty="0" sz="1800" spc="27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082046"/>
                </a:solidFill>
                <a:latin typeface="Verdana"/>
                <a:cs typeface="Verdana"/>
              </a:rPr>
              <a:t>methods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tabLst>
                <a:tab pos="611505" algn="l"/>
                <a:tab pos="1922145" algn="l"/>
              </a:tabLst>
            </a:pPr>
            <a:r>
              <a:rPr dirty="0" sz="1800" spc="114">
                <a:solidFill>
                  <a:srgbClr val="082046"/>
                </a:solidFill>
                <a:latin typeface="Verdana"/>
                <a:cs typeface="Verdana"/>
              </a:rPr>
              <a:t>and	</a:t>
            </a:r>
            <a:r>
              <a:rPr dirty="0" sz="1800" spc="90">
                <a:solidFill>
                  <a:srgbClr val="082046"/>
                </a:solidFill>
                <a:latin typeface="Verdana"/>
                <a:cs typeface="Verdana"/>
              </a:rPr>
              <a:t>the </a:t>
            </a:r>
            <a:r>
              <a:rPr dirty="0" sz="1800" spc="150">
                <a:solidFill>
                  <a:srgbClr val="082046"/>
                </a:solidFill>
                <a:latin typeface="Verdana"/>
                <a:cs typeface="Verdana"/>
              </a:rPr>
              <a:t>interpretation</a:t>
            </a:r>
            <a:r>
              <a:rPr dirty="0" sz="1800" spc="-2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082046"/>
                </a:solidFill>
                <a:latin typeface="Verdana"/>
                <a:cs typeface="Verdana"/>
              </a:rPr>
              <a:t>of  </a:t>
            </a:r>
            <a:r>
              <a:rPr dirty="0" sz="1800" spc="90">
                <a:solidFill>
                  <a:srgbClr val="082046"/>
                </a:solidFill>
                <a:latin typeface="Verdana"/>
                <a:cs typeface="Verdana"/>
              </a:rPr>
              <a:t>the</a:t>
            </a:r>
            <a:r>
              <a:rPr dirty="0" sz="1800" spc="30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082046"/>
                </a:solidFill>
                <a:latin typeface="Verdana"/>
                <a:cs typeface="Verdana"/>
              </a:rPr>
              <a:t>identified	</a:t>
            </a:r>
            <a:r>
              <a:rPr dirty="0" sz="1800" spc="105">
                <a:solidFill>
                  <a:srgbClr val="082046"/>
                </a:solidFill>
                <a:latin typeface="Verdana"/>
                <a:cs typeface="Verdana"/>
              </a:rPr>
              <a:t>charts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974090" algn="l"/>
              </a:tabLst>
            </a:pPr>
            <a:r>
              <a:rPr dirty="0" sz="1800" spc="105">
                <a:solidFill>
                  <a:srgbClr val="082046"/>
                </a:solidFill>
                <a:latin typeface="Verdana"/>
                <a:cs typeface="Verdana"/>
              </a:rPr>
              <a:t>wi</a:t>
            </a:r>
            <a:r>
              <a:rPr dirty="0" sz="1800" spc="-409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40">
                <a:solidFill>
                  <a:srgbClr val="082046"/>
                </a:solidFill>
                <a:latin typeface="Verdana"/>
                <a:cs typeface="Verdana"/>
              </a:rPr>
              <a:t>thi</a:t>
            </a:r>
            <a:r>
              <a:rPr dirty="0" sz="1800" spc="-409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82046"/>
                </a:solidFill>
                <a:latin typeface="Verdana"/>
                <a:cs typeface="Verdana"/>
              </a:rPr>
              <a:t>n	</a:t>
            </a:r>
            <a:r>
              <a:rPr dirty="0" sz="1800" spc="90">
                <a:solidFill>
                  <a:srgbClr val="082046"/>
                </a:solidFill>
                <a:latin typeface="Verdana"/>
                <a:cs typeface="Verdana"/>
              </a:rPr>
              <a:t>the</a:t>
            </a:r>
            <a:r>
              <a:rPr dirty="0" sz="1800" spc="-11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55">
                <a:solidFill>
                  <a:srgbClr val="082046"/>
                </a:solidFill>
                <a:latin typeface="Verdana"/>
                <a:cs typeface="Verdana"/>
              </a:rPr>
              <a:t>document.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61595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To</a:t>
            </a:r>
            <a:r>
              <a:rPr dirty="0" spc="-335"/>
              <a:t> </a:t>
            </a:r>
            <a:r>
              <a:rPr dirty="0" spc="-135"/>
              <a:t>assist</a:t>
            </a:r>
            <a:r>
              <a:rPr dirty="0" spc="-360"/>
              <a:t> </a:t>
            </a:r>
            <a:r>
              <a:rPr dirty="0" spc="-80"/>
              <a:t>the</a:t>
            </a:r>
            <a:r>
              <a:rPr dirty="0" spc="-229"/>
              <a:t> </a:t>
            </a:r>
            <a:r>
              <a:rPr dirty="0" spc="-95"/>
              <a:t>user</a:t>
            </a:r>
            <a:r>
              <a:rPr dirty="0" spc="-225"/>
              <a:t> </a:t>
            </a:r>
            <a:r>
              <a:rPr dirty="0" spc="-110"/>
              <a:t>with</a:t>
            </a:r>
            <a:r>
              <a:rPr dirty="0" spc="-270"/>
              <a:t> </a:t>
            </a:r>
            <a:r>
              <a:rPr dirty="0" spc="-80"/>
              <a:t>the</a:t>
            </a:r>
            <a:r>
              <a:rPr dirty="0" spc="-225"/>
              <a:t> </a:t>
            </a:r>
            <a:r>
              <a:rPr dirty="0" spc="-120"/>
              <a:t>document  </a:t>
            </a:r>
            <a:r>
              <a:rPr dirty="0" spc="-105"/>
              <a:t>capturing</a:t>
            </a:r>
            <a:r>
              <a:rPr dirty="0" spc="-270"/>
              <a:t> </a:t>
            </a:r>
            <a:r>
              <a:rPr dirty="0" spc="-125"/>
              <a:t>process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/>
          </a:p>
          <a:p>
            <a:pPr marL="12700" marR="168275">
              <a:lnSpc>
                <a:spcPct val="102099"/>
              </a:lnSpc>
            </a:pPr>
            <a:r>
              <a:rPr dirty="0" spc="-85"/>
              <a:t>To</a:t>
            </a:r>
            <a:r>
              <a:rPr dirty="0" spc="-330"/>
              <a:t> </a:t>
            </a:r>
            <a:r>
              <a:rPr dirty="0" spc="-114"/>
              <a:t>segment</a:t>
            </a:r>
            <a:r>
              <a:rPr dirty="0" spc="-310"/>
              <a:t> </a:t>
            </a:r>
            <a:r>
              <a:rPr dirty="0" spc="-65"/>
              <a:t>and</a:t>
            </a:r>
            <a:r>
              <a:rPr dirty="0" spc="-215"/>
              <a:t> </a:t>
            </a:r>
            <a:r>
              <a:rPr dirty="0" spc="-140"/>
              <a:t>classify</a:t>
            </a:r>
            <a:r>
              <a:rPr dirty="0" spc="-335"/>
              <a:t> </a:t>
            </a:r>
            <a:r>
              <a:rPr dirty="0" spc="-80"/>
              <a:t>the</a:t>
            </a:r>
            <a:r>
              <a:rPr dirty="0" spc="-225"/>
              <a:t> </a:t>
            </a:r>
            <a:r>
              <a:rPr dirty="0" spc="-105"/>
              <a:t>regions</a:t>
            </a:r>
            <a:r>
              <a:rPr dirty="0" spc="-265"/>
              <a:t> </a:t>
            </a:r>
            <a:r>
              <a:rPr dirty="0" spc="-45"/>
              <a:t>of</a:t>
            </a:r>
            <a:r>
              <a:rPr dirty="0" spc="-175"/>
              <a:t> </a:t>
            </a:r>
            <a:r>
              <a:rPr dirty="0" spc="-80"/>
              <a:t>the  </a:t>
            </a:r>
            <a:r>
              <a:rPr dirty="0" spc="-120"/>
              <a:t>document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/>
          </a:p>
          <a:p>
            <a:pPr marL="12700">
              <a:lnSpc>
                <a:spcPct val="100000"/>
              </a:lnSpc>
            </a:pPr>
            <a:r>
              <a:rPr dirty="0" spc="-85"/>
              <a:t>To</a:t>
            </a:r>
            <a:r>
              <a:rPr dirty="0" spc="-330"/>
              <a:t> </a:t>
            </a:r>
            <a:r>
              <a:rPr dirty="0" spc="-140"/>
              <a:t>classify</a:t>
            </a:r>
            <a:r>
              <a:rPr dirty="0" spc="-335"/>
              <a:t> </a:t>
            </a:r>
            <a:r>
              <a:rPr dirty="0" spc="-80"/>
              <a:t>the</a:t>
            </a:r>
            <a:r>
              <a:rPr dirty="0" spc="-225"/>
              <a:t> </a:t>
            </a:r>
            <a:r>
              <a:rPr dirty="0" spc="-125"/>
              <a:t>detected</a:t>
            </a:r>
            <a:r>
              <a:rPr dirty="0" spc="-254"/>
              <a:t> </a:t>
            </a:r>
            <a:r>
              <a:rPr dirty="0" spc="-120"/>
              <a:t>charts</a:t>
            </a:r>
            <a:r>
              <a:rPr dirty="0" spc="-310"/>
              <a:t> </a:t>
            </a:r>
            <a:r>
              <a:rPr dirty="0" spc="-90"/>
              <a:t>furthermore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75"/>
              <a:t>into</a:t>
            </a:r>
            <a:r>
              <a:rPr dirty="0" spc="-225"/>
              <a:t> </a:t>
            </a:r>
            <a:r>
              <a:rPr dirty="0" spc="-85"/>
              <a:t>different</a:t>
            </a:r>
            <a:r>
              <a:rPr dirty="0" spc="-260"/>
              <a:t> </a:t>
            </a:r>
            <a:r>
              <a:rPr dirty="0" spc="-110"/>
              <a:t>types</a:t>
            </a:r>
            <a:r>
              <a:rPr dirty="0" spc="-300"/>
              <a:t> </a:t>
            </a:r>
            <a:r>
              <a:rPr dirty="0" spc="-45"/>
              <a:t>of</a:t>
            </a:r>
            <a:r>
              <a:rPr dirty="0" spc="-250"/>
              <a:t> </a:t>
            </a:r>
            <a:r>
              <a:rPr dirty="0" spc="-120"/>
              <a:t>charts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/>
          </a:p>
          <a:p>
            <a:pPr marL="12700" marR="5080">
              <a:lnSpc>
                <a:spcPct val="101800"/>
              </a:lnSpc>
            </a:pPr>
            <a:r>
              <a:rPr dirty="0" spc="-85"/>
              <a:t>To</a:t>
            </a:r>
            <a:r>
              <a:rPr dirty="0" spc="-330"/>
              <a:t> </a:t>
            </a:r>
            <a:r>
              <a:rPr dirty="0" spc="-135"/>
              <a:t>extract</a:t>
            </a:r>
            <a:r>
              <a:rPr dirty="0" spc="-305"/>
              <a:t> </a:t>
            </a:r>
            <a:r>
              <a:rPr dirty="0" spc="-80"/>
              <a:t>the</a:t>
            </a:r>
            <a:r>
              <a:rPr dirty="0" spc="-225"/>
              <a:t> </a:t>
            </a:r>
            <a:r>
              <a:rPr dirty="0" spc="-95"/>
              <a:t>data</a:t>
            </a:r>
            <a:r>
              <a:rPr dirty="0" spc="-270"/>
              <a:t> </a:t>
            </a:r>
            <a:r>
              <a:rPr dirty="0" spc="-60"/>
              <a:t>from</a:t>
            </a:r>
            <a:r>
              <a:rPr dirty="0" spc="-200"/>
              <a:t> </a:t>
            </a:r>
            <a:r>
              <a:rPr dirty="0" spc="-80"/>
              <a:t>the</a:t>
            </a:r>
            <a:r>
              <a:rPr dirty="0" spc="-229"/>
              <a:t> </a:t>
            </a:r>
            <a:r>
              <a:rPr dirty="0" spc="-120"/>
              <a:t>charts</a:t>
            </a:r>
            <a:r>
              <a:rPr dirty="0" spc="-295"/>
              <a:t> </a:t>
            </a:r>
            <a:r>
              <a:rPr dirty="0" spc="-65"/>
              <a:t>and</a:t>
            </a:r>
            <a:r>
              <a:rPr dirty="0" spc="-229"/>
              <a:t> </a:t>
            </a:r>
            <a:r>
              <a:rPr dirty="0" spc="-65"/>
              <a:t>turn  </a:t>
            </a:r>
            <a:r>
              <a:rPr dirty="0" spc="-80"/>
              <a:t>the </a:t>
            </a:r>
            <a:r>
              <a:rPr dirty="0" spc="-130"/>
              <a:t>extracted </a:t>
            </a:r>
            <a:r>
              <a:rPr dirty="0" spc="-95"/>
              <a:t>data </a:t>
            </a:r>
            <a:r>
              <a:rPr dirty="0" spc="-75"/>
              <a:t>into </a:t>
            </a:r>
            <a:r>
              <a:rPr dirty="0" spc="-90"/>
              <a:t>plain </a:t>
            </a:r>
            <a:r>
              <a:rPr dirty="0" spc="-125"/>
              <a:t>English  </a:t>
            </a:r>
            <a:r>
              <a:rPr dirty="0" spc="-140"/>
              <a:t>sentences</a:t>
            </a:r>
            <a:r>
              <a:rPr dirty="0" spc="-275"/>
              <a:t> </a:t>
            </a:r>
            <a:r>
              <a:rPr dirty="0" spc="-50"/>
              <a:t>in</a:t>
            </a:r>
            <a:r>
              <a:rPr dirty="0" spc="-204"/>
              <a:t> </a:t>
            </a:r>
            <a:r>
              <a:rPr dirty="0"/>
              <a:t>a</a:t>
            </a:r>
            <a:r>
              <a:rPr dirty="0" spc="-315"/>
              <a:t> </a:t>
            </a:r>
            <a:r>
              <a:rPr dirty="0" spc="-100"/>
              <a:t>meaningful</a:t>
            </a:r>
            <a:r>
              <a:rPr dirty="0" spc="-235"/>
              <a:t> </a:t>
            </a:r>
            <a:r>
              <a:rPr dirty="0" spc="-125"/>
              <a:t>way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07" y="0"/>
            <a:ext cx="904189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3739" y="1849069"/>
            <a:ext cx="510413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430">
                <a:solidFill>
                  <a:srgbClr val="FFFFFF"/>
                </a:solidFill>
              </a:rPr>
              <a:t>Methodology</a:t>
            </a:r>
            <a:endParaRPr sz="5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8175" y="410083"/>
            <a:ext cx="52724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60"/>
              <a:t>System </a:t>
            </a:r>
            <a:r>
              <a:rPr dirty="0" sz="2800" spc="135"/>
              <a:t>Overview</a:t>
            </a:r>
            <a:r>
              <a:rPr dirty="0" sz="2800" spc="254"/>
              <a:t> </a:t>
            </a:r>
            <a:r>
              <a:rPr dirty="0" sz="2800" spc="165"/>
              <a:t>Diagram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01395"/>
            <a:ext cx="8235696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324" y="1709419"/>
            <a:ext cx="25844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55"/>
              <a:t>Technologies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34923" y="2456764"/>
            <a:ext cx="1917700" cy="8807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Flutter/</a:t>
            </a:r>
            <a:r>
              <a:rPr dirty="0" sz="1400" spc="-1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Dart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Python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Tensorflow</a:t>
            </a:r>
            <a:r>
              <a:rPr dirty="0" sz="1400" spc="-3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+</a:t>
            </a:r>
            <a:r>
              <a:rPr dirty="0" sz="1400" spc="-27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082046"/>
                </a:solidFill>
                <a:latin typeface="Arial Black"/>
                <a:cs typeface="Arial Black"/>
              </a:rPr>
              <a:t>Keras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OpenCV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715010" marR="5080" indent="-702945">
              <a:lnSpc>
                <a:spcPct val="102099"/>
              </a:lnSpc>
              <a:spcBef>
                <a:spcPts val="10"/>
              </a:spcBef>
            </a:pPr>
            <a:r>
              <a:rPr dirty="0" spc="185"/>
              <a:t>Evidences </a:t>
            </a:r>
            <a:r>
              <a:rPr dirty="0" spc="200"/>
              <a:t>for </a:t>
            </a:r>
            <a:r>
              <a:rPr dirty="0" spc="175"/>
              <a:t>the  </a:t>
            </a:r>
            <a:r>
              <a:rPr dirty="0" spc="260"/>
              <a:t>Completion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9502" y="1660550"/>
            <a:ext cx="3051175" cy="7639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dirty="0" sz="2200" spc="100"/>
              <a:t>Assistive</a:t>
            </a:r>
            <a:r>
              <a:rPr dirty="0" sz="2200" spc="-50"/>
              <a:t> </a:t>
            </a:r>
            <a:r>
              <a:rPr dirty="0" sz="2200" spc="185"/>
              <a:t>document  </a:t>
            </a:r>
            <a:r>
              <a:rPr dirty="0" sz="2200" spc="175"/>
              <a:t>capturing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5222875" y="2605786"/>
            <a:ext cx="3124200" cy="15341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329565" marR="429895" indent="-317500">
              <a:lnSpc>
                <a:spcPct val="102099"/>
              </a:lnSpc>
              <a:spcBef>
                <a:spcPts val="65"/>
              </a:spcBef>
              <a:buFont typeface="Arial"/>
              <a:buChar char="●"/>
              <a:tabLst>
                <a:tab pos="330200" algn="l"/>
              </a:tabLst>
            </a:pP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Developed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using </a:t>
            </a: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flutter </a:t>
            </a: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and 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OpenCV</a:t>
            </a:r>
            <a:r>
              <a:rPr dirty="0" sz="1400" spc="-2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native</a:t>
            </a:r>
            <a:r>
              <a:rPr dirty="0" sz="1400" spc="-1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90">
                <a:solidFill>
                  <a:srgbClr val="082046"/>
                </a:solidFill>
                <a:latin typeface="Arial Black"/>
                <a:cs typeface="Arial Black"/>
              </a:rPr>
              <a:t>JNI</a:t>
            </a:r>
            <a:r>
              <a:rPr dirty="0" sz="1400" spc="-3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libs[1]</a:t>
            </a:r>
            <a:r>
              <a:rPr dirty="0" sz="1400" spc="-1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for 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android</a:t>
            </a:r>
            <a:endParaRPr sz="1400">
              <a:latin typeface="Arial Black"/>
              <a:cs typeface="Arial Black"/>
            </a:endParaRPr>
          </a:p>
          <a:p>
            <a:pPr algn="just" marL="329565" marR="12065" indent="-317500">
              <a:lnSpc>
                <a:spcPct val="100000"/>
              </a:lnSpc>
              <a:spcBef>
                <a:spcPts val="65"/>
              </a:spcBef>
              <a:buFont typeface="Arial"/>
              <a:buChar char="●"/>
              <a:tabLst>
                <a:tab pos="330200" algn="l"/>
              </a:tabLst>
            </a:pP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Edge</a:t>
            </a:r>
            <a:r>
              <a:rPr dirty="0" sz="1400" spc="-3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detection</a:t>
            </a:r>
            <a:r>
              <a:rPr dirty="0" sz="1400" spc="-26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method</a:t>
            </a:r>
            <a:r>
              <a:rPr dirty="0" sz="1400" spc="-204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is</a:t>
            </a:r>
            <a:r>
              <a:rPr dirty="0" sz="1400" spc="-3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0">
                <a:solidFill>
                  <a:srgbClr val="082046"/>
                </a:solidFill>
                <a:latin typeface="Arial Black"/>
                <a:cs typeface="Arial Black"/>
              </a:rPr>
              <a:t>in</a:t>
            </a:r>
            <a:r>
              <a:rPr dirty="0" sz="1400" spc="-2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60">
                <a:solidFill>
                  <a:srgbClr val="082046"/>
                </a:solidFill>
                <a:latin typeface="Arial Black"/>
                <a:cs typeface="Arial Black"/>
              </a:rPr>
              <a:t>place 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400" spc="-3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detect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documents.</a:t>
            </a:r>
            <a:endParaRPr sz="1400">
              <a:latin typeface="Arial Black"/>
              <a:cs typeface="Arial Black"/>
            </a:endParaRPr>
          </a:p>
          <a:p>
            <a:pPr algn="just" marL="12700">
              <a:lnSpc>
                <a:spcPts val="1630"/>
              </a:lnSpc>
            </a:pPr>
            <a:r>
              <a:rPr dirty="0" sz="1400" spc="-235">
                <a:solidFill>
                  <a:srgbClr val="082046"/>
                </a:solidFill>
                <a:latin typeface="UKIJ CJK"/>
                <a:cs typeface="UKIJ CJK"/>
              </a:rPr>
              <a:t>★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Needs </a:t>
            </a: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further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improvements</a:t>
            </a:r>
            <a:r>
              <a:rPr dirty="0" sz="1400" spc="2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endParaRPr sz="1400">
              <a:latin typeface="Arial Black"/>
              <a:cs typeface="Arial Black"/>
            </a:endParaRPr>
          </a:p>
          <a:p>
            <a:pPr marL="329565">
              <a:lnSpc>
                <a:spcPct val="100000"/>
              </a:lnSpc>
              <a:spcBef>
                <a:spcPts val="25"/>
              </a:spcBef>
            </a:pP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identify</a:t>
            </a:r>
            <a:r>
              <a:rPr dirty="0" sz="1400" spc="-26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only</a:t>
            </a:r>
            <a:r>
              <a:rPr dirty="0" sz="1400" spc="-2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documents.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" y="202692"/>
            <a:ext cx="8749284" cy="4680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2147" y="583184"/>
            <a:ext cx="7447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8175" algn="l"/>
                <a:tab pos="4469130" algn="l"/>
              </a:tabLst>
            </a:pPr>
            <a:r>
              <a:rPr dirty="0" sz="2400" spc="160"/>
              <a:t>Document	</a:t>
            </a:r>
            <a:r>
              <a:rPr dirty="0" sz="2400" spc="190"/>
              <a:t>segmentation	</a:t>
            </a:r>
            <a:r>
              <a:rPr dirty="0" sz="2400" spc="165"/>
              <a:t>and</a:t>
            </a:r>
            <a:r>
              <a:rPr dirty="0" sz="2400" spc="-245"/>
              <a:t> </a:t>
            </a:r>
            <a:r>
              <a:rPr dirty="0" sz="2400" spc="170"/>
              <a:t>classification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943094" y="1591411"/>
            <a:ext cx="3020060" cy="244030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469900" indent="-317500">
              <a:lnSpc>
                <a:spcPct val="100000"/>
              </a:lnSpc>
              <a:spcBef>
                <a:spcPts val="219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Developed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using</a:t>
            </a:r>
            <a:r>
              <a:rPr dirty="0" sz="1400" spc="-3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python</a:t>
            </a:r>
            <a:endParaRPr sz="1400">
              <a:latin typeface="Arial Black"/>
              <a:cs typeface="Arial Black"/>
            </a:endParaRPr>
          </a:p>
          <a:p>
            <a:pPr marL="469900" marR="308610" indent="-318770">
              <a:lnSpc>
                <a:spcPts val="19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Using</a:t>
            </a:r>
            <a:r>
              <a:rPr dirty="0" sz="1400" spc="-2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Layout</a:t>
            </a:r>
            <a:r>
              <a:rPr dirty="0" sz="1400" spc="-30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Parser[2]</a:t>
            </a:r>
            <a:r>
              <a:rPr dirty="0" sz="1400" spc="-27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and 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detectron2[3]</a:t>
            </a:r>
            <a:r>
              <a:rPr dirty="0" sz="1400" spc="-25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library</a:t>
            </a:r>
            <a:endParaRPr sz="1400">
              <a:latin typeface="Arial Black"/>
              <a:cs typeface="Arial Black"/>
            </a:endParaRPr>
          </a:p>
          <a:p>
            <a:pPr marL="469900" indent="-317500">
              <a:lnSpc>
                <a:spcPct val="100000"/>
              </a:lnSpc>
              <a:spcBef>
                <a:spcPts val="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Datasets:</a:t>
            </a:r>
            <a:endParaRPr sz="14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PubLayNet[4]</a:t>
            </a:r>
            <a:endParaRPr sz="14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  <a:spcBef>
                <a:spcPts val="190"/>
              </a:spcBef>
            </a:pPr>
            <a:r>
              <a:rPr dirty="0" sz="1400" spc="-145">
                <a:solidFill>
                  <a:srgbClr val="082046"/>
                </a:solidFill>
                <a:latin typeface="Arial Black"/>
                <a:cs typeface="Arial Black"/>
              </a:rPr>
              <a:t>PRImA</a:t>
            </a:r>
            <a:r>
              <a:rPr dirty="0" sz="1400" spc="-35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Layout</a:t>
            </a:r>
            <a:r>
              <a:rPr dirty="0" sz="1400" spc="-24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082046"/>
                </a:solidFill>
                <a:latin typeface="Arial Black"/>
                <a:cs typeface="Arial Black"/>
              </a:rPr>
              <a:t>Analysis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Dataset[5]</a:t>
            </a:r>
            <a:endParaRPr sz="1400">
              <a:latin typeface="Arial Black"/>
              <a:cs typeface="Arial Black"/>
            </a:endParaRPr>
          </a:p>
          <a:p>
            <a:pPr marL="469900" marR="5080" indent="-318770">
              <a:lnSpc>
                <a:spcPct val="112900"/>
              </a:lnSpc>
              <a:tabLst>
                <a:tab pos="469265" algn="l"/>
              </a:tabLst>
            </a:pPr>
            <a:r>
              <a:rPr dirty="0" sz="1400" spc="-235">
                <a:solidFill>
                  <a:srgbClr val="082046"/>
                </a:solidFill>
                <a:latin typeface="UKIJ CJK"/>
                <a:cs typeface="UKIJ CJK"/>
              </a:rPr>
              <a:t>★	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Needs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to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further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improve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 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algorithm</a:t>
            </a:r>
            <a:r>
              <a:rPr dirty="0" sz="1400" spc="-254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with</a:t>
            </a:r>
            <a:r>
              <a:rPr dirty="0" sz="1400" spc="-27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identificationof 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mathematical</a:t>
            </a:r>
            <a:r>
              <a:rPr dirty="0" sz="1400" spc="-33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expressions.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0489" y="1015832"/>
            <a:ext cx="2787650" cy="1788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6195">
              <a:lnSpc>
                <a:spcPct val="105100"/>
              </a:lnSpc>
              <a:spcBef>
                <a:spcPts val="100"/>
              </a:spcBef>
            </a:pPr>
            <a:r>
              <a:rPr dirty="0" sz="5500" spc="250">
                <a:solidFill>
                  <a:srgbClr val="082046"/>
                </a:solidFill>
                <a:latin typeface="Verdana"/>
                <a:cs typeface="Verdana"/>
              </a:rPr>
              <a:t>Overall  </a:t>
            </a:r>
            <a:r>
              <a:rPr dirty="0" sz="5500" spc="415">
                <a:solidFill>
                  <a:srgbClr val="082046"/>
                </a:solidFill>
                <a:latin typeface="Verdana"/>
                <a:cs typeface="Verdana"/>
              </a:rPr>
              <a:t>P</a:t>
            </a:r>
            <a:r>
              <a:rPr dirty="0" sz="5500" spc="409">
                <a:solidFill>
                  <a:srgbClr val="082046"/>
                </a:solidFill>
                <a:latin typeface="Verdana"/>
                <a:cs typeface="Verdana"/>
              </a:rPr>
              <a:t>r</a:t>
            </a:r>
            <a:r>
              <a:rPr dirty="0" sz="5500" spc="415">
                <a:solidFill>
                  <a:srgbClr val="082046"/>
                </a:solidFill>
                <a:latin typeface="Verdana"/>
                <a:cs typeface="Verdana"/>
              </a:rPr>
              <a:t>o</a:t>
            </a:r>
            <a:r>
              <a:rPr dirty="0" sz="5500" spc="420">
                <a:solidFill>
                  <a:srgbClr val="082046"/>
                </a:solidFill>
                <a:latin typeface="Verdana"/>
                <a:cs typeface="Verdana"/>
              </a:rPr>
              <a:t>jec</a:t>
            </a:r>
            <a:r>
              <a:rPr dirty="0" sz="5500" spc="-5">
                <a:solidFill>
                  <a:srgbClr val="082046"/>
                </a:solidFill>
                <a:latin typeface="Verdana"/>
                <a:cs typeface="Verdana"/>
              </a:rPr>
              <a:t>t</a:t>
            </a:r>
            <a:endParaRPr sz="5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4414" y="2819857"/>
            <a:ext cx="4464050" cy="86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380">
                <a:solidFill>
                  <a:srgbClr val="082046"/>
                </a:solidFill>
                <a:latin typeface="Verdana"/>
                <a:cs typeface="Verdana"/>
              </a:rPr>
              <a:t>D</a:t>
            </a:r>
            <a:r>
              <a:rPr dirty="0" sz="5500" spc="385">
                <a:solidFill>
                  <a:srgbClr val="082046"/>
                </a:solidFill>
                <a:latin typeface="Verdana"/>
                <a:cs typeface="Verdana"/>
              </a:rPr>
              <a:t>e</a:t>
            </a:r>
            <a:r>
              <a:rPr dirty="0" sz="5500" spc="390">
                <a:solidFill>
                  <a:srgbClr val="082046"/>
                </a:solidFill>
                <a:latin typeface="Verdana"/>
                <a:cs typeface="Verdana"/>
              </a:rPr>
              <a:t>sc</a:t>
            </a:r>
            <a:r>
              <a:rPr dirty="0" sz="5500" spc="380">
                <a:solidFill>
                  <a:srgbClr val="082046"/>
                </a:solidFill>
                <a:latin typeface="Verdana"/>
                <a:cs typeface="Verdana"/>
              </a:rPr>
              <a:t>r</a:t>
            </a:r>
            <a:r>
              <a:rPr dirty="0" sz="5500" spc="365">
                <a:solidFill>
                  <a:srgbClr val="082046"/>
                </a:solidFill>
                <a:latin typeface="Verdana"/>
                <a:cs typeface="Verdana"/>
              </a:rPr>
              <a:t>i</a:t>
            </a:r>
            <a:r>
              <a:rPr dirty="0" sz="5500" spc="375">
                <a:solidFill>
                  <a:srgbClr val="082046"/>
                </a:solidFill>
                <a:latin typeface="Verdana"/>
                <a:cs typeface="Verdana"/>
              </a:rPr>
              <a:t>p</a:t>
            </a:r>
            <a:r>
              <a:rPr dirty="0" sz="5500" spc="430">
                <a:solidFill>
                  <a:srgbClr val="082046"/>
                </a:solidFill>
                <a:latin typeface="Verdana"/>
                <a:cs typeface="Verdana"/>
              </a:rPr>
              <a:t>t</a:t>
            </a:r>
            <a:r>
              <a:rPr dirty="0" sz="5500" spc="190">
                <a:solidFill>
                  <a:srgbClr val="082046"/>
                </a:solidFill>
                <a:latin typeface="Verdana"/>
                <a:cs typeface="Verdana"/>
              </a:rPr>
              <a:t>i</a:t>
            </a:r>
            <a:r>
              <a:rPr dirty="0" sz="5500" spc="580">
                <a:solidFill>
                  <a:srgbClr val="082046"/>
                </a:solidFill>
                <a:latin typeface="Verdana"/>
                <a:cs typeface="Verdana"/>
              </a:rPr>
              <a:t>o</a:t>
            </a:r>
            <a:r>
              <a:rPr dirty="0" sz="5500" spc="-5">
                <a:solidFill>
                  <a:srgbClr val="082046"/>
                </a:solidFill>
                <a:latin typeface="Verdana"/>
                <a:cs typeface="Verdana"/>
              </a:rPr>
              <a:t>n</a:t>
            </a:r>
            <a:endParaRPr sz="5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9435" y="574929"/>
            <a:ext cx="39236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45"/>
              <a:t>Chart </a:t>
            </a:r>
            <a:r>
              <a:rPr dirty="0" sz="2800" spc="190"/>
              <a:t>Classification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747005" y="1619859"/>
            <a:ext cx="2454910" cy="2190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marR="443865" indent="-317500">
              <a:lnSpc>
                <a:spcPct val="112900"/>
              </a:lnSpc>
              <a:spcBef>
                <a:spcPts val="9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Model</a:t>
            </a:r>
            <a:r>
              <a:rPr dirty="0" sz="1400" spc="-35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implemented 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using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convolutional  </a:t>
            </a: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neural</a:t>
            </a:r>
            <a:r>
              <a:rPr dirty="0" sz="1400" spc="-24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network</a:t>
            </a:r>
            <a:endParaRPr sz="1400">
              <a:latin typeface="Arial Black"/>
              <a:cs typeface="Arial Black"/>
            </a:endParaRPr>
          </a:p>
          <a:p>
            <a:pPr marL="329565" marR="403860" indent="-317500">
              <a:lnSpc>
                <a:spcPts val="1910"/>
              </a:lnSpc>
              <a:spcBef>
                <a:spcPts val="9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40">
                <a:solidFill>
                  <a:srgbClr val="082046"/>
                </a:solidFill>
                <a:latin typeface="Arial Black"/>
                <a:cs typeface="Arial Black"/>
              </a:rPr>
              <a:t>According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400" spc="-3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VGG-16 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architecture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spcBef>
                <a:spcPts val="20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Trained</a:t>
            </a:r>
            <a:r>
              <a:rPr dirty="0" sz="1400" spc="-36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usingcustom</a:t>
            </a:r>
            <a:endParaRPr sz="1400">
              <a:latin typeface="Arial Black"/>
              <a:cs typeface="Arial Black"/>
            </a:endParaRPr>
          </a:p>
          <a:p>
            <a:pPr marL="329565">
              <a:lnSpc>
                <a:spcPct val="100000"/>
              </a:lnSpc>
              <a:spcBef>
                <a:spcPts val="200"/>
              </a:spcBef>
            </a:pP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dataset</a:t>
            </a:r>
            <a:r>
              <a:rPr dirty="0" sz="1400" spc="-2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with</a:t>
            </a:r>
            <a:r>
              <a:rPr dirty="0" sz="1400" spc="-3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4000</a:t>
            </a:r>
            <a:r>
              <a:rPr dirty="0" sz="1400" spc="-30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images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spcBef>
                <a:spcPts val="11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45">
                <a:solidFill>
                  <a:srgbClr val="082046"/>
                </a:solidFill>
                <a:latin typeface="Arial Black"/>
                <a:cs typeface="Arial Black"/>
              </a:rPr>
              <a:t>Classifies</a:t>
            </a:r>
            <a:r>
              <a:rPr dirty="0" sz="1400" spc="-2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with</a:t>
            </a:r>
            <a:r>
              <a:rPr dirty="0" sz="1400" spc="-3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99%</a:t>
            </a:r>
            <a:endParaRPr sz="1400">
              <a:latin typeface="Arial Black"/>
              <a:cs typeface="Arial Black"/>
            </a:endParaRPr>
          </a:p>
          <a:p>
            <a:pPr marL="329565">
              <a:lnSpc>
                <a:spcPct val="100000"/>
              </a:lnSpc>
              <a:spcBef>
                <a:spcPts val="219"/>
              </a:spcBef>
            </a:pPr>
            <a:r>
              <a:rPr dirty="0" sz="1400" spc="-160">
                <a:solidFill>
                  <a:srgbClr val="082046"/>
                </a:solidFill>
                <a:latin typeface="Arial Black"/>
                <a:cs typeface="Arial Black"/>
              </a:rPr>
              <a:t>accuracy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2735" y="574929"/>
            <a:ext cx="44697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12289" algn="l"/>
              </a:tabLst>
            </a:pPr>
            <a:r>
              <a:rPr dirty="0" sz="2800" spc="70"/>
              <a:t>Tasks</a:t>
            </a:r>
            <a:r>
              <a:rPr dirty="0" sz="2800" spc="220"/>
              <a:t> </a:t>
            </a:r>
            <a:r>
              <a:rPr dirty="0" sz="2800" spc="135"/>
              <a:t>to	</a:t>
            </a:r>
            <a:r>
              <a:rPr dirty="0" sz="2800" spc="100"/>
              <a:t>be</a:t>
            </a:r>
            <a:r>
              <a:rPr dirty="0" sz="2800" spc="-315"/>
              <a:t> </a:t>
            </a:r>
            <a:r>
              <a:rPr dirty="0" sz="2800" spc="204"/>
              <a:t>completed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857745" y="2473579"/>
            <a:ext cx="149288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Comm</a:t>
            </a:r>
            <a:r>
              <a:rPr dirty="0" sz="1400" spc="-37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ercialize 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the</a:t>
            </a:r>
            <a:endParaRPr sz="1400">
              <a:latin typeface="Verdana"/>
              <a:cs typeface="Verdana"/>
            </a:endParaRPr>
          </a:p>
          <a:p>
            <a:pPr algn="ctr" marR="3175">
              <a:lnSpc>
                <a:spcPct val="100000"/>
              </a:lnSpc>
              <a:spcBef>
                <a:spcPts val="5"/>
              </a:spcBef>
            </a:pPr>
            <a:r>
              <a:rPr dirty="0" sz="1400" spc="110">
                <a:solidFill>
                  <a:srgbClr val="082046"/>
                </a:solidFill>
                <a:latin typeface="Verdana"/>
                <a:cs typeface="Verdana"/>
              </a:rPr>
              <a:t>application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145" y="2291334"/>
            <a:ext cx="1220470" cy="15335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16205" marR="122555">
              <a:lnSpc>
                <a:spcPct val="101400"/>
              </a:lnSpc>
              <a:spcBef>
                <a:spcPts val="80"/>
              </a:spcBef>
            </a:pPr>
            <a:r>
              <a:rPr dirty="0" sz="1400" spc="100">
                <a:solidFill>
                  <a:srgbClr val="082046"/>
                </a:solidFill>
                <a:latin typeface="Verdana"/>
                <a:cs typeface="Verdana"/>
              </a:rPr>
              <a:t>I</a:t>
            </a: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ntroduc</a:t>
            </a:r>
            <a:r>
              <a:rPr dirty="0" sz="1400">
                <a:solidFill>
                  <a:srgbClr val="082046"/>
                </a:solidFill>
                <a:latin typeface="Verdana"/>
                <a:cs typeface="Verdana"/>
              </a:rPr>
              <a:t>e 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voice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guidance</a:t>
            </a:r>
            <a:r>
              <a:rPr dirty="0" sz="1400" spc="-7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65">
                <a:solidFill>
                  <a:srgbClr val="082046"/>
                </a:solidFill>
                <a:latin typeface="Verdana"/>
                <a:cs typeface="Verdana"/>
              </a:rPr>
              <a:t>to</a:t>
            </a:r>
            <a:r>
              <a:rPr dirty="0" sz="1400" spc="-36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endParaRPr sz="1400">
              <a:latin typeface="Verdana"/>
              <a:cs typeface="Verdana"/>
            </a:endParaRPr>
          </a:p>
          <a:p>
            <a:pPr algn="ctr" marR="8255">
              <a:lnSpc>
                <a:spcPct val="100000"/>
              </a:lnSpc>
              <a:spcBef>
                <a:spcPts val="15"/>
              </a:spcBef>
            </a:pP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the</a:t>
            </a:r>
            <a:endParaRPr sz="1400">
              <a:latin typeface="Verdana"/>
              <a:cs typeface="Verdana"/>
            </a:endParaRPr>
          </a:p>
          <a:p>
            <a:pPr algn="just" marL="146685" marR="104775" indent="-53340">
              <a:lnSpc>
                <a:spcPct val="101099"/>
              </a:lnSpc>
              <a:spcBef>
                <a:spcPts val="5"/>
              </a:spcBef>
            </a:pPr>
            <a:r>
              <a:rPr dirty="0" sz="1400" spc="140">
                <a:solidFill>
                  <a:srgbClr val="082046"/>
                </a:solidFill>
                <a:latin typeface="Verdana"/>
                <a:cs typeface="Verdana"/>
              </a:rPr>
              <a:t>docu</a:t>
            </a:r>
            <a:r>
              <a:rPr dirty="0" sz="1400" spc="145">
                <a:solidFill>
                  <a:srgbClr val="082046"/>
                </a:solidFill>
                <a:latin typeface="Verdana"/>
                <a:cs typeface="Verdana"/>
              </a:rPr>
              <a:t>m</a:t>
            </a:r>
            <a:r>
              <a:rPr dirty="0" sz="1400" spc="130">
                <a:solidFill>
                  <a:srgbClr val="082046"/>
                </a:solidFill>
                <a:latin typeface="Verdana"/>
                <a:cs typeface="Verdana"/>
              </a:rPr>
              <a:t>e</a:t>
            </a:r>
            <a:r>
              <a:rPr dirty="0" sz="1400" spc="140">
                <a:solidFill>
                  <a:srgbClr val="082046"/>
                </a:solidFill>
                <a:latin typeface="Verdana"/>
                <a:cs typeface="Verdana"/>
              </a:rPr>
              <a:t>n</a:t>
            </a:r>
            <a:r>
              <a:rPr dirty="0" sz="1400">
                <a:solidFill>
                  <a:srgbClr val="082046"/>
                </a:solidFill>
                <a:latin typeface="Verdana"/>
                <a:cs typeface="Verdana"/>
              </a:rPr>
              <a:t>t  </a:t>
            </a:r>
            <a:r>
              <a:rPr dirty="0" sz="1400" spc="110">
                <a:solidFill>
                  <a:srgbClr val="082046"/>
                </a:solidFill>
                <a:latin typeface="Verdana"/>
                <a:cs typeface="Verdana"/>
              </a:rPr>
              <a:t>scanning  </a:t>
            </a: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4153" y="2397379"/>
            <a:ext cx="1231900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208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solidFill>
                  <a:srgbClr val="082046"/>
                </a:solidFill>
                <a:latin typeface="Verdana"/>
                <a:cs typeface="Verdana"/>
              </a:rPr>
              <a:t>Integrate  and </a:t>
            </a: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test</a:t>
            </a:r>
            <a:r>
              <a:rPr dirty="0" sz="1400" spc="-3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the</a:t>
            </a:r>
            <a:endParaRPr sz="1400">
              <a:latin typeface="Verdana"/>
              <a:cs typeface="Verdana"/>
            </a:endParaRPr>
          </a:p>
          <a:p>
            <a:pPr algn="ctr" marL="182245" marR="177165">
              <a:lnSpc>
                <a:spcPct val="100000"/>
              </a:lnSpc>
              <a:spcBef>
                <a:spcPts val="5"/>
              </a:spcBef>
            </a:pP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whole  system  </a:t>
            </a: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tog</a:t>
            </a:r>
            <a:r>
              <a:rPr dirty="0" sz="1400" spc="120">
                <a:solidFill>
                  <a:srgbClr val="082046"/>
                </a:solidFill>
                <a:latin typeface="Verdana"/>
                <a:cs typeface="Verdana"/>
              </a:rPr>
              <a:t>e</a:t>
            </a: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t</a:t>
            </a:r>
            <a:r>
              <a:rPr dirty="0" sz="1400" spc="100">
                <a:solidFill>
                  <a:srgbClr val="082046"/>
                </a:solidFill>
                <a:latin typeface="Verdana"/>
                <a:cs typeface="Verdana"/>
              </a:rPr>
              <a:t>h</a:t>
            </a: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e</a:t>
            </a:r>
            <a:r>
              <a:rPr dirty="0" sz="1400">
                <a:solidFill>
                  <a:srgbClr val="082046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920" y="2426589"/>
            <a:ext cx="1295400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dirty="0" sz="1400" spc="60">
                <a:solidFill>
                  <a:srgbClr val="082046"/>
                </a:solidFill>
                <a:latin typeface="Verdana"/>
                <a:cs typeface="Verdana"/>
              </a:rPr>
              <a:t>Develop </a:t>
            </a:r>
            <a:r>
              <a:rPr dirty="0" sz="1400" spc="65">
                <a:solidFill>
                  <a:srgbClr val="082046"/>
                </a:solidFill>
                <a:latin typeface="Verdana"/>
                <a:cs typeface="Verdana"/>
              </a:rPr>
              <a:t>an  </a:t>
            </a: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algorithm</a:t>
            </a:r>
            <a:r>
              <a:rPr dirty="0" sz="1400" spc="-3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65">
                <a:solidFill>
                  <a:srgbClr val="082046"/>
                </a:solidFill>
                <a:latin typeface="Verdana"/>
                <a:cs typeface="Verdana"/>
              </a:rPr>
              <a:t>to  </a:t>
            </a:r>
            <a:r>
              <a:rPr dirty="0" sz="1400" spc="85">
                <a:solidFill>
                  <a:srgbClr val="082046"/>
                </a:solidFill>
                <a:latin typeface="Verdana"/>
                <a:cs typeface="Verdana"/>
              </a:rPr>
              <a:t>extract</a:t>
            </a:r>
            <a:r>
              <a:rPr dirty="0" sz="1400" spc="-2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85">
                <a:solidFill>
                  <a:srgbClr val="082046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 marL="329565" marR="201930" indent="-137160">
              <a:lnSpc>
                <a:spcPct val="100000"/>
              </a:lnSpc>
              <a:spcBef>
                <a:spcPts val="5"/>
              </a:spcBef>
            </a:pP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from </a:t>
            </a: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the  </a:t>
            </a:r>
            <a:r>
              <a:rPr dirty="0" sz="1400" spc="85">
                <a:solidFill>
                  <a:srgbClr val="082046"/>
                </a:solidFill>
                <a:latin typeface="Verdana"/>
                <a:cs typeface="Verdana"/>
              </a:rPr>
              <a:t>charts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5364" y="574929"/>
            <a:ext cx="35591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40"/>
              <a:t>GitLab</a:t>
            </a:r>
            <a:r>
              <a:rPr dirty="0" sz="2800" spc="85"/>
              <a:t> </a:t>
            </a:r>
            <a:r>
              <a:rPr dirty="0" sz="2800" spc="180"/>
              <a:t>Repository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9503" y="574929"/>
            <a:ext cx="23609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70"/>
              <a:t>Gantt</a:t>
            </a:r>
            <a:r>
              <a:rPr dirty="0" sz="2800" spc="120"/>
              <a:t> </a:t>
            </a:r>
            <a:r>
              <a:rPr dirty="0" sz="2800" spc="155"/>
              <a:t>Chart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6594"/>
            <a:ext cx="9143999" cy="4888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4576" y="574929"/>
            <a:ext cx="54749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30"/>
              <a:t>Work </a:t>
            </a:r>
            <a:r>
              <a:rPr dirty="0" sz="2800" spc="215"/>
              <a:t>Breakdown</a:t>
            </a:r>
            <a:r>
              <a:rPr dirty="0" sz="2800" spc="365"/>
              <a:t> </a:t>
            </a:r>
            <a:r>
              <a:rPr dirty="0" sz="2800" spc="190"/>
              <a:t>Structure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6595"/>
            <a:ext cx="9047987" cy="4946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5957" y="143332"/>
            <a:ext cx="2178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40"/>
              <a:t>References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489452" y="832485"/>
            <a:ext cx="5279390" cy="36017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4925">
              <a:lnSpc>
                <a:spcPct val="102400"/>
              </a:lnSpc>
              <a:spcBef>
                <a:spcPts val="55"/>
              </a:spcBef>
            </a:pPr>
            <a:r>
              <a:rPr dirty="0" sz="1300" spc="-100">
                <a:latin typeface="Arial Black"/>
                <a:cs typeface="Arial Black"/>
              </a:rPr>
              <a:t>1L. </a:t>
            </a:r>
            <a:r>
              <a:rPr dirty="0" sz="1300" spc="-114">
                <a:latin typeface="Arial Black"/>
                <a:cs typeface="Arial Black"/>
              </a:rPr>
              <a:t>Rai, </a:t>
            </a:r>
            <a:r>
              <a:rPr dirty="0" sz="1300" spc="-75">
                <a:latin typeface="Arial Black"/>
                <a:cs typeface="Arial Black"/>
              </a:rPr>
              <a:t>Z. </a:t>
            </a:r>
            <a:r>
              <a:rPr dirty="0" sz="1300" spc="-110">
                <a:latin typeface="Arial Black"/>
                <a:cs typeface="Arial Black"/>
              </a:rPr>
              <a:t>Wang, </a:t>
            </a:r>
            <a:r>
              <a:rPr dirty="0" sz="1300" spc="-75">
                <a:latin typeface="Arial Black"/>
                <a:cs typeface="Arial Black"/>
              </a:rPr>
              <a:t>A. </a:t>
            </a:r>
            <a:r>
              <a:rPr dirty="0" sz="1300" spc="-105">
                <a:latin typeface="Arial Black"/>
                <a:cs typeface="Arial Black"/>
              </a:rPr>
              <a:t>Rodrigo, </a:t>
            </a:r>
            <a:r>
              <a:rPr dirty="0" sz="1300" spc="-75">
                <a:latin typeface="Arial Black"/>
                <a:cs typeface="Arial Black"/>
              </a:rPr>
              <a:t>Z. </a:t>
            </a:r>
            <a:r>
              <a:rPr dirty="0" sz="1300" spc="-95">
                <a:latin typeface="Arial Black"/>
                <a:cs typeface="Arial Black"/>
              </a:rPr>
              <a:t>Deng, </a:t>
            </a:r>
            <a:r>
              <a:rPr dirty="0" sz="1300" spc="-70">
                <a:latin typeface="Arial Black"/>
                <a:cs typeface="Arial Black"/>
              </a:rPr>
              <a:t>and </a:t>
            </a:r>
            <a:r>
              <a:rPr dirty="0" sz="1300" spc="-60">
                <a:latin typeface="Arial Black"/>
                <a:cs typeface="Arial Black"/>
              </a:rPr>
              <a:t>H. </a:t>
            </a:r>
            <a:r>
              <a:rPr dirty="0" sz="1300" spc="-95">
                <a:latin typeface="Arial Black"/>
                <a:cs typeface="Arial Black"/>
              </a:rPr>
              <a:t>Liu, </a:t>
            </a:r>
            <a:r>
              <a:rPr dirty="0" sz="1300" spc="-135">
                <a:latin typeface="Arial Black"/>
                <a:cs typeface="Arial Black"/>
              </a:rPr>
              <a:t>“Software  </a:t>
            </a:r>
            <a:r>
              <a:rPr dirty="0" sz="1300" spc="-114">
                <a:latin typeface="Arial Black"/>
                <a:cs typeface="Arial Black"/>
              </a:rPr>
              <a:t>development</a:t>
            </a:r>
            <a:r>
              <a:rPr dirty="0" sz="1300" spc="-225">
                <a:latin typeface="Arial Black"/>
                <a:cs typeface="Arial Black"/>
              </a:rPr>
              <a:t> </a:t>
            </a:r>
            <a:r>
              <a:rPr dirty="0" sz="1300" spc="-110">
                <a:latin typeface="Arial Black"/>
                <a:cs typeface="Arial Black"/>
              </a:rPr>
              <a:t>framework</a:t>
            </a:r>
            <a:r>
              <a:rPr dirty="0" sz="1300" spc="-240">
                <a:latin typeface="Arial Black"/>
                <a:cs typeface="Arial Black"/>
              </a:rPr>
              <a:t> </a:t>
            </a:r>
            <a:r>
              <a:rPr dirty="0" sz="1300" spc="-60">
                <a:latin typeface="Arial Black"/>
                <a:cs typeface="Arial Black"/>
              </a:rPr>
              <a:t>for</a:t>
            </a:r>
            <a:r>
              <a:rPr dirty="0" sz="1300" spc="-150">
                <a:latin typeface="Arial Black"/>
                <a:cs typeface="Arial Black"/>
              </a:rPr>
              <a:t> </a:t>
            </a:r>
            <a:r>
              <a:rPr dirty="0" sz="1300" spc="-100">
                <a:latin typeface="Arial Black"/>
                <a:cs typeface="Arial Black"/>
              </a:rPr>
              <a:t>real-time</a:t>
            </a:r>
            <a:r>
              <a:rPr dirty="0" sz="1300" spc="-165">
                <a:latin typeface="Arial Black"/>
                <a:cs typeface="Arial Black"/>
              </a:rPr>
              <a:t> </a:t>
            </a:r>
            <a:r>
              <a:rPr dirty="0" sz="1300" spc="-125">
                <a:latin typeface="Arial Black"/>
                <a:cs typeface="Arial Black"/>
              </a:rPr>
              <a:t>face</a:t>
            </a:r>
            <a:r>
              <a:rPr dirty="0" sz="1300" spc="-320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detection</a:t>
            </a:r>
            <a:r>
              <a:rPr dirty="0" sz="1300" spc="-275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and</a:t>
            </a:r>
            <a:r>
              <a:rPr dirty="0" sz="1300" spc="-200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recognition  </a:t>
            </a:r>
            <a:r>
              <a:rPr dirty="0" sz="1300" spc="-55">
                <a:latin typeface="Arial Black"/>
                <a:cs typeface="Arial Black"/>
              </a:rPr>
              <a:t>in</a:t>
            </a:r>
            <a:r>
              <a:rPr dirty="0" sz="1300" spc="-185">
                <a:latin typeface="Arial Black"/>
                <a:cs typeface="Arial Black"/>
              </a:rPr>
              <a:t> </a:t>
            </a:r>
            <a:r>
              <a:rPr dirty="0" sz="1300" spc="-95">
                <a:latin typeface="Arial Black"/>
                <a:cs typeface="Arial Black"/>
              </a:rPr>
              <a:t>mobile</a:t>
            </a:r>
            <a:r>
              <a:rPr dirty="0" sz="1300" spc="-180">
                <a:latin typeface="Arial Black"/>
                <a:cs typeface="Arial Black"/>
              </a:rPr>
              <a:t> </a:t>
            </a:r>
            <a:r>
              <a:rPr dirty="0" sz="1300" spc="-140">
                <a:latin typeface="Arial Black"/>
                <a:cs typeface="Arial Black"/>
              </a:rPr>
              <a:t>devices,”</a:t>
            </a:r>
            <a:r>
              <a:rPr dirty="0" sz="1300" spc="-315">
                <a:latin typeface="Arial Black"/>
                <a:cs typeface="Arial Black"/>
              </a:rPr>
              <a:t> </a:t>
            </a:r>
            <a:r>
              <a:rPr dirty="0" sz="1300" spc="-85">
                <a:latin typeface="Arial Black"/>
                <a:cs typeface="Arial Black"/>
              </a:rPr>
              <a:t>Int.</a:t>
            </a:r>
            <a:r>
              <a:rPr dirty="0" sz="1300" spc="-240">
                <a:latin typeface="Arial Black"/>
                <a:cs typeface="Arial Black"/>
              </a:rPr>
              <a:t> </a:t>
            </a:r>
            <a:r>
              <a:rPr dirty="0" sz="1300" spc="-150">
                <a:latin typeface="Arial Black"/>
                <a:cs typeface="Arial Black"/>
              </a:rPr>
              <a:t>J.Interact.</a:t>
            </a:r>
            <a:r>
              <a:rPr dirty="0" sz="1300" spc="-254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Mob.</a:t>
            </a:r>
            <a:r>
              <a:rPr dirty="0" sz="1300" spc="-155">
                <a:latin typeface="Arial Black"/>
                <a:cs typeface="Arial Black"/>
              </a:rPr>
              <a:t> </a:t>
            </a:r>
            <a:r>
              <a:rPr dirty="0" sz="1300" spc="-130">
                <a:latin typeface="Arial Black"/>
                <a:cs typeface="Arial Black"/>
              </a:rPr>
              <a:t>Technol.,</a:t>
            </a:r>
            <a:r>
              <a:rPr dirty="0" sz="1300" spc="-254">
                <a:latin typeface="Arial Black"/>
                <a:cs typeface="Arial Black"/>
              </a:rPr>
              <a:t> </a:t>
            </a:r>
            <a:r>
              <a:rPr dirty="0" sz="1300" spc="-95">
                <a:latin typeface="Arial Black"/>
                <a:cs typeface="Arial Black"/>
              </a:rPr>
              <a:t>vol.</a:t>
            </a:r>
            <a:r>
              <a:rPr dirty="0" sz="1300" spc="-190">
                <a:latin typeface="Arial Black"/>
                <a:cs typeface="Arial Black"/>
              </a:rPr>
              <a:t> </a:t>
            </a:r>
            <a:r>
              <a:rPr dirty="0" sz="1300" spc="-85">
                <a:latin typeface="Arial Black"/>
                <a:cs typeface="Arial Black"/>
              </a:rPr>
              <a:t>14,</a:t>
            </a:r>
            <a:r>
              <a:rPr dirty="0" sz="1300" spc="-245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no.</a:t>
            </a:r>
            <a:r>
              <a:rPr dirty="0" sz="1300" spc="-180">
                <a:latin typeface="Arial Black"/>
                <a:cs typeface="Arial Black"/>
              </a:rPr>
              <a:t> </a:t>
            </a:r>
            <a:r>
              <a:rPr dirty="0" sz="1300" spc="-85">
                <a:latin typeface="Arial Black"/>
                <a:cs typeface="Arial Black"/>
              </a:rPr>
              <a:t>04,</a:t>
            </a:r>
            <a:r>
              <a:rPr dirty="0" sz="1300" spc="-229">
                <a:latin typeface="Arial Black"/>
                <a:cs typeface="Arial Black"/>
              </a:rPr>
              <a:t> </a:t>
            </a:r>
            <a:r>
              <a:rPr dirty="0" sz="1300" spc="-60">
                <a:latin typeface="Arial Black"/>
                <a:cs typeface="Arial Black"/>
              </a:rPr>
              <a:t>p.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300" spc="-95">
                <a:latin typeface="Arial Black"/>
                <a:cs typeface="Arial Black"/>
              </a:rPr>
              <a:t>103,</a:t>
            </a:r>
            <a:r>
              <a:rPr dirty="0" sz="1300" spc="-240">
                <a:latin typeface="Arial Black"/>
                <a:cs typeface="Arial Black"/>
              </a:rPr>
              <a:t> </a:t>
            </a:r>
            <a:r>
              <a:rPr dirty="0" sz="1300" spc="-125">
                <a:latin typeface="Arial Black"/>
                <a:cs typeface="Arial Black"/>
              </a:rPr>
              <a:t>2020.</a:t>
            </a:r>
            <a:endParaRPr sz="13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buAutoNum type="arabicPlain" startAt="2"/>
              <a:tabLst>
                <a:tab pos="927100" algn="l"/>
                <a:tab pos="927735" algn="l"/>
              </a:tabLst>
            </a:pPr>
            <a:r>
              <a:rPr dirty="0" sz="1300" spc="-75">
                <a:latin typeface="Arial Black"/>
                <a:cs typeface="Arial Black"/>
              </a:rPr>
              <a:t>Z.</a:t>
            </a:r>
            <a:r>
              <a:rPr dirty="0" sz="1300" spc="-290">
                <a:latin typeface="Arial Black"/>
                <a:cs typeface="Arial Black"/>
              </a:rPr>
              <a:t> </a:t>
            </a:r>
            <a:r>
              <a:rPr dirty="0" sz="1300" spc="-105">
                <a:latin typeface="Arial Black"/>
                <a:cs typeface="Arial Black"/>
              </a:rPr>
              <a:t>Shen,</a:t>
            </a:r>
            <a:r>
              <a:rPr dirty="0" sz="1300" spc="-265">
                <a:latin typeface="Arial Black"/>
                <a:cs typeface="Arial Black"/>
              </a:rPr>
              <a:t> </a:t>
            </a:r>
            <a:r>
              <a:rPr dirty="0" sz="1300" spc="-85">
                <a:latin typeface="Arial Black"/>
                <a:cs typeface="Arial Black"/>
              </a:rPr>
              <a:t>R.</a:t>
            </a:r>
            <a:r>
              <a:rPr dirty="0" sz="1300" spc="-305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Zhang,</a:t>
            </a:r>
            <a:r>
              <a:rPr dirty="0" sz="1300" spc="-245">
                <a:latin typeface="Arial Black"/>
                <a:cs typeface="Arial Black"/>
              </a:rPr>
              <a:t> </a:t>
            </a:r>
            <a:r>
              <a:rPr dirty="0" sz="1300" spc="-50">
                <a:latin typeface="Arial Black"/>
                <a:cs typeface="Arial Black"/>
              </a:rPr>
              <a:t>M.</a:t>
            </a:r>
            <a:r>
              <a:rPr dirty="0" sz="1300" spc="-150">
                <a:latin typeface="Arial Black"/>
                <a:cs typeface="Arial Black"/>
              </a:rPr>
              <a:t> </a:t>
            </a:r>
            <a:r>
              <a:rPr dirty="0" sz="1300" spc="-90">
                <a:latin typeface="Arial Black"/>
                <a:cs typeface="Arial Black"/>
              </a:rPr>
              <a:t>Dell,</a:t>
            </a:r>
            <a:r>
              <a:rPr dirty="0" sz="1300" spc="-175">
                <a:latin typeface="Arial Black"/>
                <a:cs typeface="Arial Black"/>
              </a:rPr>
              <a:t> </a:t>
            </a:r>
            <a:r>
              <a:rPr dirty="0" sz="1300" spc="-60">
                <a:latin typeface="Arial Black"/>
                <a:cs typeface="Arial Black"/>
              </a:rPr>
              <a:t>B.</a:t>
            </a:r>
            <a:r>
              <a:rPr dirty="0" sz="1300" spc="-265">
                <a:latin typeface="Arial Black"/>
                <a:cs typeface="Arial Black"/>
              </a:rPr>
              <a:t> </a:t>
            </a:r>
            <a:r>
              <a:rPr dirty="0" sz="1300" spc="-65">
                <a:latin typeface="Arial Black"/>
                <a:cs typeface="Arial Black"/>
              </a:rPr>
              <a:t>C.</a:t>
            </a:r>
            <a:r>
              <a:rPr dirty="0" sz="1300" spc="-280">
                <a:latin typeface="Arial Black"/>
                <a:cs typeface="Arial Black"/>
              </a:rPr>
              <a:t> </a:t>
            </a:r>
            <a:r>
              <a:rPr dirty="0" sz="1300" spc="-60">
                <a:latin typeface="Arial Black"/>
                <a:cs typeface="Arial Black"/>
              </a:rPr>
              <a:t>G.</a:t>
            </a:r>
            <a:r>
              <a:rPr dirty="0" sz="1300" spc="-229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Lee,</a:t>
            </a:r>
            <a:r>
              <a:rPr dirty="0" sz="1300" spc="-295">
                <a:latin typeface="Arial Black"/>
                <a:cs typeface="Arial Black"/>
              </a:rPr>
              <a:t> </a:t>
            </a:r>
            <a:r>
              <a:rPr dirty="0" sz="1300" spc="-140">
                <a:latin typeface="Arial Black"/>
                <a:cs typeface="Arial Black"/>
              </a:rPr>
              <a:t>J.Carlson,</a:t>
            </a:r>
            <a:r>
              <a:rPr dirty="0" sz="1300" spc="-229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and</a:t>
            </a:r>
            <a:r>
              <a:rPr dirty="0" sz="1300" spc="-170">
                <a:latin typeface="Arial Black"/>
                <a:cs typeface="Arial Black"/>
              </a:rPr>
              <a:t> </a:t>
            </a:r>
            <a:r>
              <a:rPr dirty="0" sz="1300" spc="-185">
                <a:latin typeface="Arial Black"/>
                <a:cs typeface="Arial Black"/>
              </a:rPr>
              <a:t>W.  </a:t>
            </a:r>
            <a:r>
              <a:rPr dirty="0" sz="1300" spc="-95">
                <a:latin typeface="Arial Black"/>
                <a:cs typeface="Arial Black"/>
              </a:rPr>
              <a:t>Li,</a:t>
            </a:r>
            <a:r>
              <a:rPr dirty="0" sz="1300" spc="-265">
                <a:latin typeface="Arial Black"/>
                <a:cs typeface="Arial Black"/>
              </a:rPr>
              <a:t> </a:t>
            </a:r>
            <a:r>
              <a:rPr dirty="0" sz="1300" spc="-125">
                <a:latin typeface="Arial Black"/>
                <a:cs typeface="Arial Black"/>
              </a:rPr>
              <a:t>“LayoutParser:</a:t>
            </a:r>
            <a:r>
              <a:rPr dirty="0" sz="1300" spc="-215">
                <a:latin typeface="Arial Black"/>
                <a:cs typeface="Arial Black"/>
              </a:rPr>
              <a:t> </a:t>
            </a:r>
            <a:r>
              <a:rPr dirty="0" sz="1300" spc="-75">
                <a:latin typeface="Arial Black"/>
                <a:cs typeface="Arial Black"/>
              </a:rPr>
              <a:t>Aunified</a:t>
            </a:r>
            <a:r>
              <a:rPr dirty="0" sz="1300" spc="-210">
                <a:latin typeface="Arial Black"/>
                <a:cs typeface="Arial Black"/>
              </a:rPr>
              <a:t> </a:t>
            </a:r>
            <a:r>
              <a:rPr dirty="0" sz="1300" spc="-110">
                <a:latin typeface="Arial Black"/>
                <a:cs typeface="Arial Black"/>
              </a:rPr>
              <a:t>toolkit</a:t>
            </a:r>
            <a:r>
              <a:rPr dirty="0" sz="1300" spc="-225">
                <a:latin typeface="Arial Black"/>
                <a:cs typeface="Arial Black"/>
              </a:rPr>
              <a:t> </a:t>
            </a:r>
            <a:r>
              <a:rPr dirty="0" sz="1300" spc="-65">
                <a:latin typeface="Arial Black"/>
                <a:cs typeface="Arial Black"/>
              </a:rPr>
              <a:t>for</a:t>
            </a:r>
            <a:r>
              <a:rPr dirty="0" sz="1300" spc="-150">
                <a:latin typeface="Arial Black"/>
                <a:cs typeface="Arial Black"/>
              </a:rPr>
              <a:t> </a:t>
            </a:r>
            <a:r>
              <a:rPr dirty="0" sz="1300" spc="-90">
                <a:latin typeface="Arial Black"/>
                <a:cs typeface="Arial Black"/>
              </a:rPr>
              <a:t>deep</a:t>
            </a:r>
            <a:r>
              <a:rPr dirty="0" sz="1300" spc="-220">
                <a:latin typeface="Arial Black"/>
                <a:cs typeface="Arial Black"/>
              </a:rPr>
              <a:t> </a:t>
            </a:r>
            <a:r>
              <a:rPr dirty="0" sz="1300" spc="-95">
                <a:latin typeface="Arial Black"/>
                <a:cs typeface="Arial Black"/>
              </a:rPr>
              <a:t>learning</a:t>
            </a:r>
            <a:r>
              <a:rPr dirty="0" sz="1300" spc="-229">
                <a:latin typeface="Arial Black"/>
                <a:cs typeface="Arial Black"/>
              </a:rPr>
              <a:t> </a:t>
            </a:r>
            <a:r>
              <a:rPr dirty="0" sz="1300" spc="-100">
                <a:latin typeface="Arial Black"/>
                <a:cs typeface="Arial Black"/>
              </a:rPr>
              <a:t>based</a:t>
            </a:r>
            <a:r>
              <a:rPr dirty="0" sz="1300" spc="-90">
                <a:latin typeface="Arial Black"/>
                <a:cs typeface="Arial Black"/>
              </a:rPr>
              <a:t> </a:t>
            </a:r>
            <a:r>
              <a:rPr dirty="0" sz="1300" spc="-105">
                <a:latin typeface="Arial Black"/>
                <a:cs typeface="Arial Black"/>
              </a:rPr>
              <a:t>document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ts val="1530"/>
              </a:lnSpc>
              <a:spcBef>
                <a:spcPts val="35"/>
              </a:spcBef>
            </a:pPr>
            <a:r>
              <a:rPr dirty="0" sz="1300" spc="-120">
                <a:latin typeface="Arial Black"/>
                <a:cs typeface="Arial Black"/>
              </a:rPr>
              <a:t>image</a:t>
            </a:r>
            <a:r>
              <a:rPr dirty="0" sz="1300" spc="-260">
                <a:latin typeface="Arial Black"/>
                <a:cs typeface="Arial Black"/>
              </a:rPr>
              <a:t> </a:t>
            </a:r>
            <a:r>
              <a:rPr dirty="0" sz="1300" spc="-135">
                <a:latin typeface="Arial Black"/>
                <a:cs typeface="Arial Black"/>
              </a:rPr>
              <a:t>analysis,”</a:t>
            </a:r>
            <a:r>
              <a:rPr dirty="0" sz="1300" spc="-270">
                <a:latin typeface="Arial Black"/>
                <a:cs typeface="Arial Black"/>
              </a:rPr>
              <a:t> </a:t>
            </a:r>
            <a:r>
              <a:rPr dirty="0" sz="1300" spc="-120">
                <a:latin typeface="Arial Black"/>
                <a:cs typeface="Arial Black"/>
              </a:rPr>
              <a:t>arXiv</a:t>
            </a:r>
            <a:r>
              <a:rPr dirty="0" sz="1300" spc="-280">
                <a:latin typeface="Arial Black"/>
                <a:cs typeface="Arial Black"/>
              </a:rPr>
              <a:t> </a:t>
            </a:r>
            <a:r>
              <a:rPr dirty="0" sz="1300" spc="-145">
                <a:latin typeface="Arial Black"/>
                <a:cs typeface="Arial Black"/>
              </a:rPr>
              <a:t>[cs.CV],</a:t>
            </a:r>
            <a:r>
              <a:rPr dirty="0" sz="1300" spc="-305">
                <a:latin typeface="Arial Black"/>
                <a:cs typeface="Arial Black"/>
              </a:rPr>
              <a:t> </a:t>
            </a:r>
            <a:r>
              <a:rPr dirty="0" sz="1300" spc="-130">
                <a:latin typeface="Arial Black"/>
                <a:cs typeface="Arial Black"/>
              </a:rPr>
              <a:t>2021.</a:t>
            </a:r>
            <a:endParaRPr sz="1300">
              <a:latin typeface="Arial Black"/>
              <a:cs typeface="Arial Black"/>
            </a:endParaRPr>
          </a:p>
          <a:p>
            <a:pPr marL="927100" indent="-915035">
              <a:lnSpc>
                <a:spcPts val="1530"/>
              </a:lnSpc>
              <a:buAutoNum type="arabicPlain" startAt="3"/>
              <a:tabLst>
                <a:tab pos="927100" algn="l"/>
                <a:tab pos="927735" algn="l"/>
              </a:tabLst>
            </a:pPr>
            <a:r>
              <a:rPr dirty="0" sz="1300" spc="-175">
                <a:latin typeface="Arial Black"/>
                <a:cs typeface="Arial Black"/>
              </a:rPr>
              <a:t>V.</a:t>
            </a:r>
            <a:r>
              <a:rPr dirty="0" sz="1300" spc="-254">
                <a:latin typeface="Arial Black"/>
                <a:cs typeface="Arial Black"/>
              </a:rPr>
              <a:t> </a:t>
            </a:r>
            <a:r>
              <a:rPr dirty="0" sz="1300" spc="-105">
                <a:latin typeface="Arial Black"/>
                <a:cs typeface="Arial Black"/>
              </a:rPr>
              <a:t>Pham,</a:t>
            </a:r>
            <a:r>
              <a:rPr dirty="0" sz="1300" spc="-180">
                <a:latin typeface="Arial Black"/>
                <a:cs typeface="Arial Black"/>
              </a:rPr>
              <a:t> </a:t>
            </a:r>
            <a:r>
              <a:rPr dirty="0" sz="1300" spc="-65">
                <a:latin typeface="Arial Black"/>
                <a:cs typeface="Arial Black"/>
              </a:rPr>
              <a:t>C.</a:t>
            </a:r>
            <a:r>
              <a:rPr dirty="0" sz="1300" spc="-229">
                <a:latin typeface="Arial Black"/>
                <a:cs typeface="Arial Black"/>
              </a:rPr>
              <a:t> </a:t>
            </a:r>
            <a:r>
              <a:rPr dirty="0" sz="1300" spc="-105">
                <a:latin typeface="Arial Black"/>
                <a:cs typeface="Arial Black"/>
              </a:rPr>
              <a:t>Pham,</a:t>
            </a:r>
            <a:r>
              <a:rPr dirty="0" sz="1300" spc="-180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and</a:t>
            </a:r>
            <a:r>
              <a:rPr dirty="0" sz="1300" spc="-195">
                <a:latin typeface="Arial Black"/>
                <a:cs typeface="Arial Black"/>
              </a:rPr>
              <a:t> </a:t>
            </a:r>
            <a:r>
              <a:rPr dirty="0" sz="1300" spc="-190">
                <a:latin typeface="Arial Black"/>
                <a:cs typeface="Arial Black"/>
              </a:rPr>
              <a:t>T.</a:t>
            </a:r>
            <a:r>
              <a:rPr dirty="0" sz="1300" spc="-240">
                <a:latin typeface="Arial Black"/>
                <a:cs typeface="Arial Black"/>
              </a:rPr>
              <a:t> </a:t>
            </a:r>
            <a:r>
              <a:rPr dirty="0" sz="1300" spc="-95">
                <a:latin typeface="Arial Black"/>
                <a:cs typeface="Arial Black"/>
              </a:rPr>
              <a:t>Dang,</a:t>
            </a:r>
            <a:r>
              <a:rPr dirty="0" sz="1300" spc="-220">
                <a:latin typeface="Arial Black"/>
                <a:cs typeface="Arial Black"/>
              </a:rPr>
              <a:t> </a:t>
            </a:r>
            <a:r>
              <a:rPr dirty="0" sz="1300" spc="-130">
                <a:latin typeface="Arial Black"/>
                <a:cs typeface="Arial Black"/>
              </a:rPr>
              <a:t>“Road</a:t>
            </a:r>
            <a:r>
              <a:rPr dirty="0" sz="1300" spc="-229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damage</a:t>
            </a:r>
            <a:r>
              <a:rPr dirty="0" sz="1300" spc="-220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detection</a:t>
            </a:r>
            <a:endParaRPr sz="1300">
              <a:latin typeface="Arial Black"/>
              <a:cs typeface="Arial Black"/>
            </a:endParaRPr>
          </a:p>
          <a:p>
            <a:pPr marL="12700" marR="297180">
              <a:lnSpc>
                <a:spcPts val="1540"/>
              </a:lnSpc>
              <a:spcBef>
                <a:spcPts val="70"/>
              </a:spcBef>
            </a:pPr>
            <a:r>
              <a:rPr dirty="0" sz="1300" spc="-70">
                <a:latin typeface="Arial Black"/>
                <a:cs typeface="Arial Black"/>
              </a:rPr>
              <a:t>and</a:t>
            </a:r>
            <a:r>
              <a:rPr dirty="0" sz="1300" spc="-210">
                <a:latin typeface="Arial Black"/>
                <a:cs typeface="Arial Black"/>
              </a:rPr>
              <a:t> </a:t>
            </a:r>
            <a:r>
              <a:rPr dirty="0" sz="1300" spc="-145">
                <a:latin typeface="Arial Black"/>
                <a:cs typeface="Arial Black"/>
              </a:rPr>
              <a:t>classification</a:t>
            </a:r>
            <a:r>
              <a:rPr dirty="0" sz="1300" spc="-275">
                <a:latin typeface="Arial Black"/>
                <a:cs typeface="Arial Black"/>
              </a:rPr>
              <a:t> </a:t>
            </a:r>
            <a:r>
              <a:rPr dirty="0" sz="1300" spc="-105">
                <a:latin typeface="Arial Black"/>
                <a:cs typeface="Arial Black"/>
              </a:rPr>
              <a:t>with</a:t>
            </a:r>
            <a:r>
              <a:rPr dirty="0" sz="1300" spc="-270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Detectron2</a:t>
            </a:r>
            <a:r>
              <a:rPr dirty="0" sz="1300" spc="-250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and</a:t>
            </a:r>
            <a:r>
              <a:rPr dirty="0" sz="1300" spc="-210">
                <a:latin typeface="Arial Black"/>
                <a:cs typeface="Arial Black"/>
              </a:rPr>
              <a:t> </a:t>
            </a:r>
            <a:r>
              <a:rPr dirty="0" sz="1300" spc="-105">
                <a:latin typeface="Arial Black"/>
                <a:cs typeface="Arial Black"/>
              </a:rPr>
              <a:t>faster</a:t>
            </a:r>
            <a:r>
              <a:rPr dirty="0" sz="1300" spc="-265">
                <a:latin typeface="Arial Black"/>
                <a:cs typeface="Arial Black"/>
              </a:rPr>
              <a:t> </a:t>
            </a:r>
            <a:r>
              <a:rPr dirty="0" sz="1300" spc="-120">
                <a:latin typeface="Arial Black"/>
                <a:cs typeface="Arial Black"/>
              </a:rPr>
              <a:t>R-CNN,”</a:t>
            </a:r>
            <a:r>
              <a:rPr dirty="0" sz="1300" spc="-254">
                <a:latin typeface="Arial Black"/>
                <a:cs typeface="Arial Black"/>
              </a:rPr>
              <a:t> </a:t>
            </a:r>
            <a:r>
              <a:rPr dirty="0" sz="1300" spc="-55">
                <a:latin typeface="Arial Black"/>
                <a:cs typeface="Arial Black"/>
              </a:rPr>
              <a:t>in</a:t>
            </a:r>
            <a:r>
              <a:rPr dirty="0" sz="1300" spc="-180">
                <a:latin typeface="Arial Black"/>
                <a:cs typeface="Arial Black"/>
              </a:rPr>
              <a:t> </a:t>
            </a:r>
            <a:r>
              <a:rPr dirty="0" sz="1300" spc="-105">
                <a:latin typeface="Arial Black"/>
                <a:cs typeface="Arial Black"/>
              </a:rPr>
              <a:t>2020</a:t>
            </a:r>
            <a:r>
              <a:rPr dirty="0" sz="1300" spc="-155">
                <a:latin typeface="Arial Black"/>
                <a:cs typeface="Arial Black"/>
              </a:rPr>
              <a:t> </a:t>
            </a:r>
            <a:r>
              <a:rPr dirty="0" sz="1300" spc="-210">
                <a:latin typeface="Arial Black"/>
                <a:cs typeface="Arial Black"/>
              </a:rPr>
              <a:t>IEEE  </a:t>
            </a:r>
            <a:r>
              <a:rPr dirty="0" sz="1300" spc="-105">
                <a:latin typeface="Arial Black"/>
                <a:cs typeface="Arial Black"/>
              </a:rPr>
              <a:t>International</a:t>
            </a:r>
            <a:r>
              <a:rPr dirty="0" sz="1300" spc="-235">
                <a:latin typeface="Arial Black"/>
                <a:cs typeface="Arial Black"/>
              </a:rPr>
              <a:t> </a:t>
            </a:r>
            <a:r>
              <a:rPr dirty="0" sz="1300" spc="-120">
                <a:latin typeface="Arial Black"/>
                <a:cs typeface="Arial Black"/>
              </a:rPr>
              <a:t>Conference</a:t>
            </a:r>
            <a:r>
              <a:rPr dirty="0" sz="1300" spc="-285">
                <a:latin typeface="Arial Black"/>
                <a:cs typeface="Arial Black"/>
              </a:rPr>
              <a:t> </a:t>
            </a:r>
            <a:r>
              <a:rPr dirty="0" sz="1300" spc="-50">
                <a:latin typeface="Arial Black"/>
                <a:cs typeface="Arial Black"/>
              </a:rPr>
              <a:t>on</a:t>
            </a:r>
            <a:r>
              <a:rPr dirty="0" sz="1300" spc="-155">
                <a:latin typeface="Arial Black"/>
                <a:cs typeface="Arial Black"/>
              </a:rPr>
              <a:t> </a:t>
            </a:r>
            <a:r>
              <a:rPr dirty="0" sz="1300" spc="-100">
                <a:latin typeface="Arial Black"/>
                <a:cs typeface="Arial Black"/>
              </a:rPr>
              <a:t>Big</a:t>
            </a:r>
            <a:r>
              <a:rPr dirty="0" sz="1300" spc="-300">
                <a:latin typeface="Arial Black"/>
                <a:cs typeface="Arial Black"/>
              </a:rPr>
              <a:t> </a:t>
            </a:r>
            <a:r>
              <a:rPr dirty="0" sz="1300" spc="-105">
                <a:latin typeface="Arial Black"/>
                <a:cs typeface="Arial Black"/>
              </a:rPr>
              <a:t>Data</a:t>
            </a:r>
            <a:r>
              <a:rPr dirty="0" sz="1300" spc="-250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(Big</a:t>
            </a:r>
            <a:r>
              <a:rPr dirty="0" sz="1300" spc="-285">
                <a:latin typeface="Arial Black"/>
                <a:cs typeface="Arial Black"/>
              </a:rPr>
              <a:t> </a:t>
            </a:r>
            <a:r>
              <a:rPr dirty="0" sz="1300" spc="-110">
                <a:latin typeface="Arial Black"/>
                <a:cs typeface="Arial Black"/>
              </a:rPr>
              <a:t>Data),</a:t>
            </a:r>
            <a:r>
              <a:rPr dirty="0" sz="1300" spc="-225">
                <a:latin typeface="Arial Black"/>
                <a:cs typeface="Arial Black"/>
              </a:rPr>
              <a:t> </a:t>
            </a:r>
            <a:r>
              <a:rPr dirty="0" sz="1300" spc="-100">
                <a:latin typeface="Arial Black"/>
                <a:cs typeface="Arial Black"/>
              </a:rPr>
              <a:t>2020,</a:t>
            </a:r>
            <a:r>
              <a:rPr dirty="0" sz="1300" spc="-265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pp.</a:t>
            </a:r>
            <a:r>
              <a:rPr dirty="0" sz="1300" spc="-150">
                <a:latin typeface="Arial Black"/>
                <a:cs typeface="Arial Black"/>
              </a:rPr>
              <a:t> </a:t>
            </a:r>
            <a:r>
              <a:rPr dirty="0" sz="1300" spc="-85">
                <a:latin typeface="Arial Black"/>
                <a:cs typeface="Arial Black"/>
              </a:rPr>
              <a:t>5592–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ts val="1540"/>
              </a:lnSpc>
            </a:pPr>
            <a:r>
              <a:rPr dirty="0" sz="1300" spc="-125">
                <a:latin typeface="Arial Black"/>
                <a:cs typeface="Arial Black"/>
              </a:rPr>
              <a:t>5601.</a:t>
            </a:r>
            <a:endParaRPr sz="1300">
              <a:latin typeface="Arial Black"/>
              <a:cs typeface="Arial Black"/>
            </a:endParaRPr>
          </a:p>
          <a:p>
            <a:pPr marL="12700" marR="306070">
              <a:lnSpc>
                <a:spcPts val="1560"/>
              </a:lnSpc>
              <a:spcBef>
                <a:spcPts val="45"/>
              </a:spcBef>
              <a:buAutoNum type="arabicPlain" startAt="4"/>
              <a:tabLst>
                <a:tab pos="927100" algn="l"/>
                <a:tab pos="927735" algn="l"/>
              </a:tabLst>
            </a:pPr>
            <a:r>
              <a:rPr dirty="0" sz="1300" spc="-95">
                <a:latin typeface="Arial Black"/>
                <a:cs typeface="Arial Black"/>
              </a:rPr>
              <a:t>X.Zhong, </a:t>
            </a:r>
            <a:r>
              <a:rPr dirty="0" sz="1300" spc="-170">
                <a:latin typeface="Arial Black"/>
                <a:cs typeface="Arial Black"/>
              </a:rPr>
              <a:t>J.Tang, </a:t>
            </a:r>
            <a:r>
              <a:rPr dirty="0" sz="1300" spc="-70">
                <a:latin typeface="Arial Black"/>
                <a:cs typeface="Arial Black"/>
              </a:rPr>
              <a:t>and </a:t>
            </a:r>
            <a:r>
              <a:rPr dirty="0" sz="1300" spc="-75">
                <a:latin typeface="Arial Black"/>
                <a:cs typeface="Arial Black"/>
              </a:rPr>
              <a:t>A. </a:t>
            </a:r>
            <a:r>
              <a:rPr dirty="0" sz="1300" spc="-185">
                <a:latin typeface="Arial Black"/>
                <a:cs typeface="Arial Black"/>
              </a:rPr>
              <a:t>J.Yepes, </a:t>
            </a:r>
            <a:r>
              <a:rPr dirty="0" sz="1300" spc="-130">
                <a:latin typeface="Arial Black"/>
                <a:cs typeface="Arial Black"/>
              </a:rPr>
              <a:t>“PubLayNet: </a:t>
            </a:r>
            <a:r>
              <a:rPr dirty="0" sz="1300" spc="-114">
                <a:latin typeface="Arial Black"/>
                <a:cs typeface="Arial Black"/>
              </a:rPr>
              <a:t>largest  </a:t>
            </a:r>
            <a:r>
              <a:rPr dirty="0" sz="1300" spc="-125">
                <a:latin typeface="Arial Black"/>
                <a:cs typeface="Arial Black"/>
              </a:rPr>
              <a:t>dataset</a:t>
            </a:r>
            <a:r>
              <a:rPr dirty="0" sz="1300" spc="-280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ever</a:t>
            </a:r>
            <a:r>
              <a:rPr dirty="0" sz="1300" spc="-225">
                <a:latin typeface="Arial Black"/>
                <a:cs typeface="Arial Black"/>
              </a:rPr>
              <a:t> </a:t>
            </a:r>
            <a:r>
              <a:rPr dirty="0" sz="1300" spc="-65">
                <a:latin typeface="Arial Black"/>
                <a:cs typeface="Arial Black"/>
              </a:rPr>
              <a:t>for</a:t>
            </a:r>
            <a:r>
              <a:rPr dirty="0" sz="1300" spc="-155">
                <a:latin typeface="Arial Black"/>
                <a:cs typeface="Arial Black"/>
              </a:rPr>
              <a:t> </a:t>
            </a:r>
            <a:r>
              <a:rPr dirty="0" sz="1300" spc="-105">
                <a:latin typeface="Arial Black"/>
                <a:cs typeface="Arial Black"/>
              </a:rPr>
              <a:t>document</a:t>
            </a:r>
            <a:r>
              <a:rPr dirty="0" sz="1300" spc="-265">
                <a:latin typeface="Arial Black"/>
                <a:cs typeface="Arial Black"/>
              </a:rPr>
              <a:t> </a:t>
            </a:r>
            <a:r>
              <a:rPr dirty="0" sz="1300" spc="-100">
                <a:latin typeface="Arial Black"/>
                <a:cs typeface="Arial Black"/>
              </a:rPr>
              <a:t>layout</a:t>
            </a:r>
            <a:r>
              <a:rPr dirty="0" sz="1300" spc="-235">
                <a:latin typeface="Arial Black"/>
                <a:cs typeface="Arial Black"/>
              </a:rPr>
              <a:t> </a:t>
            </a:r>
            <a:r>
              <a:rPr dirty="0" sz="1300" spc="-135">
                <a:latin typeface="Arial Black"/>
                <a:cs typeface="Arial Black"/>
              </a:rPr>
              <a:t>analysis,”</a:t>
            </a:r>
            <a:r>
              <a:rPr dirty="0" sz="1300" spc="-250">
                <a:latin typeface="Arial Black"/>
                <a:cs typeface="Arial Black"/>
              </a:rPr>
              <a:t> </a:t>
            </a:r>
            <a:r>
              <a:rPr dirty="0" sz="1300" spc="-120">
                <a:latin typeface="Arial Black"/>
                <a:cs typeface="Arial Black"/>
              </a:rPr>
              <a:t>arXiv</a:t>
            </a:r>
            <a:r>
              <a:rPr dirty="0" sz="1300" spc="-280">
                <a:latin typeface="Arial Black"/>
                <a:cs typeface="Arial Black"/>
              </a:rPr>
              <a:t> </a:t>
            </a:r>
            <a:r>
              <a:rPr dirty="0" sz="1300" spc="-130">
                <a:latin typeface="Arial Black"/>
                <a:cs typeface="Arial Black"/>
              </a:rPr>
              <a:t>[cs.CL],</a:t>
            </a:r>
            <a:r>
              <a:rPr dirty="0" sz="1300" spc="-190">
                <a:latin typeface="Arial Black"/>
                <a:cs typeface="Arial Black"/>
              </a:rPr>
              <a:t> </a:t>
            </a:r>
            <a:r>
              <a:rPr dirty="0" sz="1300" spc="-125">
                <a:latin typeface="Arial Black"/>
                <a:cs typeface="Arial Black"/>
              </a:rPr>
              <a:t>2019.</a:t>
            </a:r>
            <a:endParaRPr sz="1300">
              <a:latin typeface="Arial Black"/>
              <a:cs typeface="Arial Black"/>
            </a:endParaRPr>
          </a:p>
          <a:p>
            <a:pPr marL="12700" marR="306070">
              <a:lnSpc>
                <a:spcPts val="1560"/>
              </a:lnSpc>
              <a:spcBef>
                <a:spcPts val="5"/>
              </a:spcBef>
            </a:pPr>
            <a:r>
              <a:rPr dirty="0" sz="1300" spc="-95">
                <a:latin typeface="Arial Black"/>
                <a:cs typeface="Arial Black"/>
              </a:rPr>
              <a:t>5C.</a:t>
            </a:r>
            <a:r>
              <a:rPr dirty="0" sz="1300" spc="-280">
                <a:latin typeface="Arial Black"/>
                <a:cs typeface="Arial Black"/>
              </a:rPr>
              <a:t> </a:t>
            </a:r>
            <a:r>
              <a:rPr dirty="0" sz="1300" spc="-120">
                <a:latin typeface="Arial Black"/>
                <a:cs typeface="Arial Black"/>
              </a:rPr>
              <a:t>Clausner,</a:t>
            </a:r>
            <a:r>
              <a:rPr dirty="0" sz="1300" spc="-275">
                <a:latin typeface="Arial Black"/>
                <a:cs typeface="Arial Black"/>
              </a:rPr>
              <a:t> </a:t>
            </a:r>
            <a:r>
              <a:rPr dirty="0" sz="1300" spc="-145">
                <a:latin typeface="Arial Black"/>
                <a:cs typeface="Arial Black"/>
              </a:rPr>
              <a:t>“PRImA</a:t>
            </a:r>
            <a:r>
              <a:rPr dirty="0" sz="1300" spc="-330">
                <a:latin typeface="Arial Black"/>
                <a:cs typeface="Arial Black"/>
              </a:rPr>
              <a:t> </a:t>
            </a:r>
            <a:r>
              <a:rPr dirty="0" sz="1300" spc="-95">
                <a:latin typeface="Arial Black"/>
                <a:cs typeface="Arial Black"/>
              </a:rPr>
              <a:t>contemporary</a:t>
            </a:r>
            <a:r>
              <a:rPr dirty="0" sz="1300" spc="-235">
                <a:latin typeface="Arial Black"/>
                <a:cs typeface="Arial Black"/>
              </a:rPr>
              <a:t> </a:t>
            </a:r>
            <a:r>
              <a:rPr dirty="0" sz="1300" spc="-135">
                <a:latin typeface="Arial Black"/>
                <a:cs typeface="Arial Black"/>
              </a:rPr>
              <a:t>dataset,”</a:t>
            </a:r>
            <a:r>
              <a:rPr dirty="0" sz="1300" spc="70">
                <a:latin typeface="Arial Black"/>
                <a:cs typeface="Arial Black"/>
              </a:rPr>
              <a:t> </a:t>
            </a:r>
            <a:r>
              <a:rPr dirty="0" sz="1300" spc="-120">
                <a:latin typeface="Arial Black"/>
                <a:cs typeface="Arial Black"/>
              </a:rPr>
              <a:t>Primaresearch.org.  </a:t>
            </a:r>
            <a:r>
              <a:rPr dirty="0" sz="1300" spc="-95">
                <a:latin typeface="Arial Black"/>
                <a:cs typeface="Arial Black"/>
              </a:rPr>
              <a:t>[Online]. </a:t>
            </a:r>
            <a:r>
              <a:rPr dirty="0" sz="1300" spc="-130">
                <a:latin typeface="Arial Black"/>
                <a:cs typeface="Arial Black"/>
              </a:rPr>
              <a:t>Available: </a:t>
            </a:r>
            <a:r>
              <a:rPr dirty="0" sz="1300" spc="-105">
                <a:latin typeface="Arial Black"/>
                <a:cs typeface="Arial Black"/>
              </a:rPr>
              <a:t>https://</a:t>
            </a:r>
            <a:r>
              <a:rPr dirty="0" u="sng" sz="1300" spc="-10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  <a:hlinkClick r:id="rId3"/>
              </a:rPr>
              <a:t>www.primaresearch.org/dataset/. </a:t>
            </a:r>
            <a:r>
              <a:rPr dirty="0" sz="1300" spc="-105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dirty="0" sz="1300" spc="-150">
                <a:latin typeface="Arial Black"/>
                <a:cs typeface="Arial Black"/>
              </a:rPr>
              <a:t>[Accessed:</a:t>
            </a:r>
            <a:r>
              <a:rPr dirty="0" sz="1300" spc="-190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25-May-2022].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ts val="1510"/>
              </a:lnSpc>
              <a:tabLst>
                <a:tab pos="927100" algn="l"/>
              </a:tabLst>
            </a:pPr>
            <a:r>
              <a:rPr dirty="0" sz="1300" spc="-5">
                <a:latin typeface="Arial Black"/>
                <a:cs typeface="Arial Black"/>
              </a:rPr>
              <a:t>6	</a:t>
            </a:r>
            <a:r>
              <a:rPr dirty="0" sz="1300" spc="-105">
                <a:latin typeface="Arial Black"/>
                <a:cs typeface="Arial Black"/>
              </a:rPr>
              <a:t>K.Simonyan</a:t>
            </a:r>
            <a:r>
              <a:rPr dirty="0" sz="1300" spc="-270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and</a:t>
            </a:r>
            <a:r>
              <a:rPr dirty="0" sz="1300" spc="-220">
                <a:latin typeface="Arial Black"/>
                <a:cs typeface="Arial Black"/>
              </a:rPr>
              <a:t> </a:t>
            </a:r>
            <a:r>
              <a:rPr dirty="0" sz="1300" spc="-75">
                <a:latin typeface="Arial Black"/>
                <a:cs typeface="Arial Black"/>
              </a:rPr>
              <a:t>A.</a:t>
            </a:r>
            <a:r>
              <a:rPr dirty="0" sz="1300" spc="-270">
                <a:latin typeface="Arial Black"/>
                <a:cs typeface="Arial Black"/>
              </a:rPr>
              <a:t> </a:t>
            </a:r>
            <a:r>
              <a:rPr dirty="0" sz="1300" spc="-120">
                <a:latin typeface="Arial Black"/>
                <a:cs typeface="Arial Black"/>
              </a:rPr>
              <a:t>Zisserman,</a:t>
            </a:r>
            <a:r>
              <a:rPr dirty="0" sz="1300" spc="-215">
                <a:latin typeface="Arial Black"/>
                <a:cs typeface="Arial Black"/>
              </a:rPr>
              <a:t> </a:t>
            </a:r>
            <a:r>
              <a:rPr dirty="0" sz="1300" spc="-130">
                <a:latin typeface="Arial Black"/>
                <a:cs typeface="Arial Black"/>
              </a:rPr>
              <a:t>“Very</a:t>
            </a:r>
            <a:r>
              <a:rPr dirty="0" sz="1300" spc="-290">
                <a:latin typeface="Arial Black"/>
                <a:cs typeface="Arial Black"/>
              </a:rPr>
              <a:t> </a:t>
            </a:r>
            <a:r>
              <a:rPr dirty="0" sz="1300" spc="-90">
                <a:latin typeface="Arial Black"/>
                <a:cs typeface="Arial Black"/>
              </a:rPr>
              <a:t>deep</a:t>
            </a:r>
            <a:r>
              <a:rPr dirty="0" sz="1300" spc="-114">
                <a:latin typeface="Arial Black"/>
                <a:cs typeface="Arial Black"/>
              </a:rPr>
              <a:t> convolutional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300" spc="-120">
                <a:latin typeface="Arial Black"/>
                <a:cs typeface="Arial Black"/>
              </a:rPr>
              <a:t>networks</a:t>
            </a:r>
            <a:r>
              <a:rPr dirty="0" sz="1300" spc="-295">
                <a:latin typeface="Arial Black"/>
                <a:cs typeface="Arial Black"/>
              </a:rPr>
              <a:t> </a:t>
            </a:r>
            <a:r>
              <a:rPr dirty="0" sz="1300" spc="-60">
                <a:latin typeface="Arial Black"/>
                <a:cs typeface="Arial Black"/>
              </a:rPr>
              <a:t>for</a:t>
            </a:r>
            <a:r>
              <a:rPr dirty="0" sz="1300" spc="-155">
                <a:latin typeface="Arial Black"/>
                <a:cs typeface="Arial Black"/>
              </a:rPr>
              <a:t> </a:t>
            </a:r>
            <a:r>
              <a:rPr dirty="0" sz="1300" spc="-125">
                <a:latin typeface="Arial Black"/>
                <a:cs typeface="Arial Black"/>
              </a:rPr>
              <a:t>large-scale</a:t>
            </a:r>
            <a:r>
              <a:rPr dirty="0" sz="1300" spc="-275">
                <a:latin typeface="Arial Black"/>
                <a:cs typeface="Arial Black"/>
              </a:rPr>
              <a:t> </a:t>
            </a:r>
            <a:r>
              <a:rPr dirty="0" sz="1300" spc="-110">
                <a:latin typeface="Arial Black"/>
                <a:cs typeface="Arial Black"/>
              </a:rPr>
              <a:t>image</a:t>
            </a:r>
            <a:r>
              <a:rPr dirty="0" sz="1300" spc="-275">
                <a:latin typeface="Arial Black"/>
                <a:cs typeface="Arial Black"/>
              </a:rPr>
              <a:t> </a:t>
            </a:r>
            <a:r>
              <a:rPr dirty="0" sz="1300" spc="-120">
                <a:latin typeface="Arial Black"/>
                <a:cs typeface="Arial Black"/>
              </a:rPr>
              <a:t>recognition,”</a:t>
            </a:r>
            <a:r>
              <a:rPr dirty="0" sz="1300" spc="-250">
                <a:latin typeface="Arial Black"/>
                <a:cs typeface="Arial Black"/>
              </a:rPr>
              <a:t> </a:t>
            </a:r>
            <a:r>
              <a:rPr dirty="0" sz="1300" spc="-120">
                <a:latin typeface="Arial Black"/>
                <a:cs typeface="Arial Black"/>
              </a:rPr>
              <a:t>arXiv</a:t>
            </a:r>
            <a:r>
              <a:rPr dirty="0" sz="1300" spc="-305">
                <a:latin typeface="Arial Black"/>
                <a:cs typeface="Arial Black"/>
              </a:rPr>
              <a:t> </a:t>
            </a:r>
            <a:r>
              <a:rPr dirty="0" sz="1300" spc="-145">
                <a:latin typeface="Arial Black"/>
                <a:cs typeface="Arial Black"/>
              </a:rPr>
              <a:t>[cs.CV],</a:t>
            </a:r>
            <a:r>
              <a:rPr dirty="0" sz="1300" spc="-175">
                <a:latin typeface="Arial Black"/>
                <a:cs typeface="Arial Black"/>
              </a:rPr>
              <a:t> </a:t>
            </a:r>
            <a:r>
              <a:rPr dirty="0" sz="1300" spc="-130">
                <a:latin typeface="Arial Black"/>
                <a:cs typeface="Arial Black"/>
              </a:rPr>
              <a:t>2014.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36195" marR="5080" indent="-3810">
              <a:lnSpc>
                <a:spcPts val="3240"/>
              </a:lnSpc>
              <a:spcBef>
                <a:spcPts val="110"/>
              </a:spcBef>
            </a:pPr>
            <a:r>
              <a:rPr dirty="0" spc="-220"/>
              <a:t>Table </a:t>
            </a:r>
            <a:r>
              <a:rPr dirty="0" spc="-215"/>
              <a:t>identification </a:t>
            </a:r>
            <a:r>
              <a:rPr dirty="0" spc="-130"/>
              <a:t>and  </a:t>
            </a:r>
            <a:r>
              <a:rPr dirty="0" spc="-185"/>
              <a:t>interpretation</a:t>
            </a:r>
            <a:r>
              <a:rPr dirty="0" spc="-434"/>
              <a:t> </a:t>
            </a:r>
            <a:r>
              <a:rPr dirty="0" spc="-155"/>
              <a:t>model</a:t>
            </a:r>
            <a:r>
              <a:rPr dirty="0" spc="-430"/>
              <a:t> </a:t>
            </a:r>
            <a:r>
              <a:rPr dirty="0" spc="-195"/>
              <a:t>within</a:t>
            </a:r>
            <a:r>
              <a:rPr dirty="0" spc="-490"/>
              <a:t> </a:t>
            </a:r>
            <a:r>
              <a:rPr dirty="0" spc="-145"/>
              <a:t>the</a:t>
            </a:r>
          </a:p>
          <a:p>
            <a:pPr algn="ctr" marL="31115">
              <a:lnSpc>
                <a:spcPct val="100000"/>
              </a:lnSpc>
              <a:spcBef>
                <a:spcPts val="5"/>
              </a:spcBef>
            </a:pPr>
            <a:r>
              <a:rPr dirty="0" spc="-24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0236" y="3326235"/>
            <a:ext cx="2305050" cy="7499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ctr" marR="9525">
              <a:lnSpc>
                <a:spcPct val="100000"/>
              </a:lnSpc>
              <a:spcBef>
                <a:spcPts val="580"/>
              </a:spcBef>
            </a:pPr>
            <a:r>
              <a:rPr dirty="0" sz="2500">
                <a:solidFill>
                  <a:srgbClr val="082046"/>
                </a:solidFill>
                <a:latin typeface="Verdana"/>
                <a:cs typeface="Verdana"/>
              </a:rPr>
              <a:t>IT19156484</a:t>
            </a:r>
            <a:endParaRPr sz="2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600" spc="85">
                <a:solidFill>
                  <a:srgbClr val="082046"/>
                </a:solidFill>
                <a:latin typeface="Verdana"/>
                <a:cs typeface="Verdana"/>
              </a:rPr>
              <a:t>Dilitha </a:t>
            </a:r>
            <a:r>
              <a:rPr dirty="0" sz="1600" spc="90">
                <a:solidFill>
                  <a:srgbClr val="082046"/>
                </a:solidFill>
                <a:latin typeface="Verdana"/>
                <a:cs typeface="Verdana"/>
              </a:rPr>
              <a:t>Ranjuna</a:t>
            </a:r>
            <a:r>
              <a:rPr dirty="0" sz="1600" spc="18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600" spc="10">
                <a:solidFill>
                  <a:srgbClr val="082046"/>
                </a:solidFill>
                <a:latin typeface="Verdana"/>
                <a:cs typeface="Verdana"/>
              </a:rPr>
              <a:t>G.P.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7932" y="574929"/>
            <a:ext cx="35833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20"/>
              <a:t>Research</a:t>
            </a:r>
            <a:r>
              <a:rPr dirty="0" sz="2800" spc="100"/>
              <a:t> </a:t>
            </a:r>
            <a:r>
              <a:rPr dirty="0" sz="2800" spc="215"/>
              <a:t>Problem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145029" y="1295526"/>
            <a:ext cx="2060575" cy="8858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For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visually </a:t>
            </a: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impaired  people,</a:t>
            </a:r>
            <a:r>
              <a:rPr dirty="0" sz="1400" spc="-25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there</a:t>
            </a:r>
            <a:r>
              <a:rPr dirty="0" sz="1400" spc="-24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is</a:t>
            </a:r>
            <a:r>
              <a:rPr dirty="0" sz="1400" spc="-3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45">
                <a:solidFill>
                  <a:srgbClr val="082046"/>
                </a:solidFill>
                <a:latin typeface="Arial Black"/>
                <a:cs typeface="Arial Black"/>
              </a:rPr>
              <a:t>no</a:t>
            </a:r>
            <a:r>
              <a:rPr dirty="0" sz="1400" spc="-1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such 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thing</a:t>
            </a:r>
            <a:r>
              <a:rPr dirty="0" sz="1400" spc="-2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as</a:t>
            </a:r>
            <a:r>
              <a:rPr dirty="0" sz="1400" spc="-36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400" spc="-33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separate</a:t>
            </a:r>
            <a:r>
              <a:rPr dirty="0" sz="1400" spc="-254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table 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identifying</a:t>
            </a:r>
            <a:r>
              <a:rPr dirty="0" sz="1400" spc="-2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tool.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9197" y="1303401"/>
            <a:ext cx="1963420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There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is </a:t>
            </a:r>
            <a:r>
              <a:rPr dirty="0" sz="1400" spc="-40">
                <a:solidFill>
                  <a:srgbClr val="082046"/>
                </a:solidFill>
                <a:latin typeface="Arial Black"/>
                <a:cs typeface="Arial Black"/>
              </a:rPr>
              <a:t>no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assistant  </a:t>
            </a: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tool</a:t>
            </a:r>
            <a:r>
              <a:rPr dirty="0" sz="1400" spc="-24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that</a:t>
            </a:r>
            <a:r>
              <a:rPr dirty="0" sz="1400" spc="-25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50">
                <a:solidFill>
                  <a:srgbClr val="082046"/>
                </a:solidFill>
                <a:latin typeface="Arial Black"/>
                <a:cs typeface="Arial Black"/>
              </a:rPr>
              <a:t>scans</a:t>
            </a:r>
            <a:r>
              <a:rPr dirty="0" sz="1400" spc="-34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tables</a:t>
            </a:r>
            <a:r>
              <a:rPr dirty="0" sz="1400" spc="-3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in 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a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waythat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a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blind  </a:t>
            </a: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person</a:t>
            </a:r>
            <a:r>
              <a:rPr dirty="0" sz="1400" spc="-2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can</a:t>
            </a:r>
            <a:r>
              <a:rPr dirty="0" sz="1400" spc="-3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use.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8098" y="3370579"/>
            <a:ext cx="1918970" cy="45783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5"/>
              </a:spcBef>
            </a:pP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All</a:t>
            </a:r>
            <a:r>
              <a:rPr dirty="0" sz="1400" spc="-33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documents</a:t>
            </a:r>
            <a:r>
              <a:rPr dirty="0" sz="1400" spc="-3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are  </a:t>
            </a:r>
            <a:r>
              <a:rPr dirty="0" sz="1400" spc="-65">
                <a:solidFill>
                  <a:srgbClr val="082046"/>
                </a:solidFill>
                <a:latin typeface="Arial Black"/>
                <a:cs typeface="Arial Black"/>
              </a:rPr>
              <a:t>not </a:t>
            </a:r>
            <a:r>
              <a:rPr dirty="0" sz="1400" spc="-50">
                <a:solidFill>
                  <a:srgbClr val="082046"/>
                </a:solidFill>
                <a:latin typeface="Arial Black"/>
                <a:cs typeface="Arial Black"/>
              </a:rPr>
              <a:t>in</a:t>
            </a:r>
            <a:r>
              <a:rPr dirty="0" sz="1400" spc="-3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braillelanguage.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2251" y="3149346"/>
            <a:ext cx="1700530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Rare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to </a:t>
            </a:r>
            <a:r>
              <a:rPr dirty="0" sz="1400" spc="-65">
                <a:solidFill>
                  <a:srgbClr val="082046"/>
                </a:solidFill>
                <a:latin typeface="Arial Black"/>
                <a:cs typeface="Arial Black"/>
              </a:rPr>
              <a:t>find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that 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explaining</a:t>
            </a:r>
            <a:r>
              <a:rPr dirty="0" sz="1400" spc="-3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tables</a:t>
            </a:r>
            <a:r>
              <a:rPr dirty="0" sz="1400" spc="-3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for 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blind </a:t>
            </a:r>
            <a:r>
              <a:rPr dirty="0" sz="1400" spc="-40">
                <a:solidFill>
                  <a:srgbClr val="082046"/>
                </a:solidFill>
                <a:latin typeface="Arial Black"/>
                <a:cs typeface="Arial Black"/>
              </a:rPr>
              <a:t>or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visually  </a:t>
            </a: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impaired</a:t>
            </a:r>
            <a:r>
              <a:rPr dirty="0" sz="1400" spc="-25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person.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297" y="578611"/>
            <a:ext cx="208216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45"/>
              <a:t>Objectives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95324" y="1448261"/>
            <a:ext cx="2784475" cy="1616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  <a:tabLst>
                <a:tab pos="1497965" algn="l"/>
              </a:tabLst>
            </a:pPr>
            <a:r>
              <a:rPr dirty="0" sz="1800" spc="-100">
                <a:solidFill>
                  <a:srgbClr val="082046"/>
                </a:solidFill>
                <a:latin typeface="Verdana"/>
                <a:cs typeface="Verdana"/>
              </a:rPr>
              <a:t>To</a:t>
            </a:r>
            <a:r>
              <a:rPr dirty="0" sz="1800" spc="3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082046"/>
                </a:solidFill>
                <a:latin typeface="Verdana"/>
                <a:cs typeface="Verdana"/>
              </a:rPr>
              <a:t>identify	</a:t>
            </a:r>
            <a:r>
              <a:rPr dirty="0" sz="1800">
                <a:solidFill>
                  <a:srgbClr val="082046"/>
                </a:solidFill>
                <a:latin typeface="Verdana"/>
                <a:cs typeface="Verdana"/>
              </a:rPr>
              <a:t>a </a:t>
            </a:r>
            <a:r>
              <a:rPr dirty="0" sz="1800" spc="114">
                <a:solidFill>
                  <a:srgbClr val="082046"/>
                </a:solidFill>
                <a:latin typeface="Verdana"/>
                <a:cs typeface="Verdana"/>
              </a:rPr>
              <a:t>proper  </a:t>
            </a:r>
            <a:r>
              <a:rPr dirty="0" sz="1800" spc="130">
                <a:solidFill>
                  <a:srgbClr val="082046"/>
                </a:solidFill>
                <a:latin typeface="Verdana"/>
                <a:cs typeface="Verdana"/>
              </a:rPr>
              <a:t>model </a:t>
            </a:r>
            <a:r>
              <a:rPr dirty="0" sz="1800" spc="85">
                <a:solidFill>
                  <a:srgbClr val="082046"/>
                </a:solidFill>
                <a:latin typeface="Verdana"/>
                <a:cs typeface="Verdana"/>
              </a:rPr>
              <a:t>to </a:t>
            </a:r>
            <a:r>
              <a:rPr dirty="0" sz="1800" spc="95">
                <a:solidFill>
                  <a:srgbClr val="082046"/>
                </a:solidFill>
                <a:latin typeface="Verdana"/>
                <a:cs typeface="Verdana"/>
              </a:rPr>
              <a:t>read </a:t>
            </a:r>
            <a:r>
              <a:rPr dirty="0" sz="1800">
                <a:solidFill>
                  <a:srgbClr val="082046"/>
                </a:solidFill>
                <a:latin typeface="Verdana"/>
                <a:cs typeface="Verdana"/>
              </a:rPr>
              <a:t>a </a:t>
            </a:r>
            <a:r>
              <a:rPr dirty="0" sz="1800" spc="20">
                <a:solidFill>
                  <a:srgbClr val="082046"/>
                </a:solidFill>
                <a:latin typeface="Verdana"/>
                <a:cs typeface="Verdana"/>
              </a:rPr>
              <a:t>Table  </a:t>
            </a:r>
            <a:r>
              <a:rPr dirty="0" sz="1800" spc="160">
                <a:solidFill>
                  <a:srgbClr val="082046"/>
                </a:solidFill>
                <a:latin typeface="Verdana"/>
                <a:cs typeface="Verdana"/>
              </a:rPr>
              <a:t>identification</a:t>
            </a:r>
            <a:r>
              <a:rPr dirty="0" sz="1800" spc="33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14">
                <a:solidFill>
                  <a:srgbClr val="082046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12700" marR="13335">
              <a:lnSpc>
                <a:spcPts val="2510"/>
              </a:lnSpc>
              <a:spcBef>
                <a:spcPts val="140"/>
              </a:spcBef>
              <a:tabLst>
                <a:tab pos="974090" algn="l"/>
              </a:tabLst>
            </a:pPr>
            <a:r>
              <a:rPr dirty="0" sz="1800" spc="150">
                <a:solidFill>
                  <a:srgbClr val="082046"/>
                </a:solidFill>
                <a:latin typeface="Verdana"/>
                <a:cs typeface="Verdana"/>
              </a:rPr>
              <a:t>interpretation </a:t>
            </a:r>
            <a:r>
              <a:rPr dirty="0" sz="1800" spc="130">
                <a:solidFill>
                  <a:srgbClr val="082046"/>
                </a:solidFill>
                <a:latin typeface="Verdana"/>
                <a:cs typeface="Verdana"/>
              </a:rPr>
              <a:t>model  </a:t>
            </a:r>
            <a:r>
              <a:rPr dirty="0" sz="1800" spc="105">
                <a:solidFill>
                  <a:srgbClr val="082046"/>
                </a:solidFill>
                <a:latin typeface="Verdana"/>
                <a:cs typeface="Verdana"/>
              </a:rPr>
              <a:t>wi</a:t>
            </a:r>
            <a:r>
              <a:rPr dirty="0" sz="1800" spc="-409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40">
                <a:solidFill>
                  <a:srgbClr val="082046"/>
                </a:solidFill>
                <a:latin typeface="Verdana"/>
                <a:cs typeface="Verdana"/>
              </a:rPr>
              <a:t>thi</a:t>
            </a:r>
            <a:r>
              <a:rPr dirty="0" sz="1800" spc="-409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82046"/>
                </a:solidFill>
                <a:latin typeface="Verdana"/>
                <a:cs typeface="Verdana"/>
              </a:rPr>
              <a:t>n	</a:t>
            </a:r>
            <a:r>
              <a:rPr dirty="0" sz="1800" spc="90">
                <a:solidFill>
                  <a:srgbClr val="082046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14">
                <a:solidFill>
                  <a:srgbClr val="082046"/>
                </a:solidFill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5565" y="1481708"/>
            <a:ext cx="363283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Create</a:t>
            </a:r>
            <a:r>
              <a:rPr dirty="0" sz="1400" spc="-2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400" spc="-3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model</a:t>
            </a:r>
            <a:r>
              <a:rPr dirty="0" sz="1400" spc="-229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400" spc="-2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translate</a:t>
            </a:r>
            <a:r>
              <a:rPr dirty="0" sz="1400" spc="-2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document's 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tables</a:t>
            </a:r>
            <a:r>
              <a:rPr dirty="0" sz="1400" spc="-3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into</a:t>
            </a:r>
            <a:r>
              <a:rPr dirty="0" sz="1400" spc="-229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basic</a:t>
            </a:r>
            <a:r>
              <a:rPr dirty="0" sz="1400" spc="-34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plain</a:t>
            </a:r>
            <a:r>
              <a:rPr dirty="0" sz="1400" spc="-24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English.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5565" y="2653030"/>
            <a:ext cx="33286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400" spc="-33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allow</a:t>
            </a:r>
            <a:r>
              <a:rPr dirty="0" sz="1400" spc="-2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voice</a:t>
            </a:r>
            <a:r>
              <a:rPr dirty="0" sz="1400" spc="-3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control,</a:t>
            </a:r>
            <a:r>
              <a:rPr dirty="0" sz="1400" spc="-204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develop</a:t>
            </a:r>
            <a:r>
              <a:rPr dirty="0" sz="1400" spc="-2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400" spc="-2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speech 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recognition</a:t>
            </a:r>
            <a:r>
              <a:rPr dirty="0" sz="1400" spc="-3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system.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5565" y="3817111"/>
            <a:ext cx="3350260" cy="4578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Create</a:t>
            </a:r>
            <a:r>
              <a:rPr dirty="0" sz="1400" spc="-27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400" spc="-3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082046"/>
                </a:solidFill>
                <a:latin typeface="Arial Black"/>
                <a:cs typeface="Arial Black"/>
              </a:rPr>
              <a:t>speech</a:t>
            </a:r>
            <a:r>
              <a:rPr dirty="0" sz="1400" spc="-2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engine</a:t>
            </a:r>
            <a:r>
              <a:rPr dirty="0" sz="1400" spc="-24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400" spc="-229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provide</a:t>
            </a:r>
            <a:r>
              <a:rPr dirty="0" sz="1400" spc="-229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guide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400" spc="-65">
                <a:solidFill>
                  <a:srgbClr val="082046"/>
                </a:solidFill>
                <a:latin typeface="Arial Black"/>
                <a:cs typeface="Arial Black"/>
              </a:rPr>
              <a:t>and</a:t>
            </a:r>
            <a:r>
              <a:rPr dirty="0" sz="1400" spc="-2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information</a:t>
            </a:r>
            <a:r>
              <a:rPr dirty="0" sz="1400" spc="-26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400" spc="-2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6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user.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07" y="0"/>
            <a:ext cx="904189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3739" y="1849069"/>
            <a:ext cx="510413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430">
                <a:solidFill>
                  <a:srgbClr val="FFFFFF"/>
                </a:solidFill>
              </a:rPr>
              <a:t>Methodology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595" y="196595"/>
            <a:ext cx="8851392" cy="458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3554" y="578611"/>
            <a:ext cx="4892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40"/>
              <a:t>What </a:t>
            </a:r>
            <a:r>
              <a:rPr dirty="0" sz="2800" spc="80"/>
              <a:t>is </a:t>
            </a:r>
            <a:r>
              <a:rPr dirty="0" sz="2800" spc="229"/>
              <a:t>print</a:t>
            </a:r>
            <a:r>
              <a:rPr dirty="0" sz="2800" spc="480"/>
              <a:t> </a:t>
            </a:r>
            <a:r>
              <a:rPr dirty="0" sz="2800" spc="229"/>
              <a:t>disability?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88128" y="2286761"/>
            <a:ext cx="3229610" cy="1296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0"/>
              </a:spcBef>
            </a:pPr>
            <a:r>
              <a:rPr dirty="0" sz="1800" spc="-65">
                <a:solidFill>
                  <a:srgbClr val="082046"/>
                </a:solidFill>
                <a:latin typeface="Arial Black"/>
                <a:cs typeface="Arial Black"/>
              </a:rPr>
              <a:t>Aprint</a:t>
            </a:r>
            <a:r>
              <a:rPr dirty="0" sz="1800" spc="-26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800" spc="-140">
                <a:solidFill>
                  <a:srgbClr val="082046"/>
                </a:solidFill>
                <a:latin typeface="Arial Black"/>
                <a:cs typeface="Arial Black"/>
              </a:rPr>
              <a:t>disability</a:t>
            </a:r>
            <a:r>
              <a:rPr dirty="0" sz="1800" spc="-37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800" spc="-100">
                <a:solidFill>
                  <a:srgbClr val="082046"/>
                </a:solidFill>
                <a:latin typeface="Arial Black"/>
                <a:cs typeface="Arial Black"/>
              </a:rPr>
              <a:t>is</a:t>
            </a:r>
            <a:r>
              <a:rPr dirty="0" sz="1800" spc="-4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80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800" spc="-4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800" spc="-140">
                <a:solidFill>
                  <a:srgbClr val="082046"/>
                </a:solidFill>
                <a:latin typeface="Arial Black"/>
                <a:cs typeface="Arial Black"/>
              </a:rPr>
              <a:t>difficulty  </a:t>
            </a:r>
            <a:r>
              <a:rPr dirty="0" sz="1800" spc="-50">
                <a:solidFill>
                  <a:srgbClr val="082046"/>
                </a:solidFill>
                <a:latin typeface="Arial Black"/>
                <a:cs typeface="Arial Black"/>
              </a:rPr>
              <a:t>or </a:t>
            </a:r>
            <a:r>
              <a:rPr dirty="0" sz="1800" spc="-140">
                <a:solidFill>
                  <a:srgbClr val="082046"/>
                </a:solidFill>
                <a:latin typeface="Arial Black"/>
                <a:cs typeface="Arial Black"/>
              </a:rPr>
              <a:t>inability </a:t>
            </a:r>
            <a:r>
              <a:rPr dirty="0" sz="1800" spc="-70">
                <a:solidFill>
                  <a:srgbClr val="082046"/>
                </a:solidFill>
                <a:latin typeface="Arial Black"/>
                <a:cs typeface="Arial Black"/>
              </a:rPr>
              <a:t>to </a:t>
            </a:r>
            <a:r>
              <a:rPr dirty="0" sz="1800" spc="-105">
                <a:solidFill>
                  <a:srgbClr val="082046"/>
                </a:solidFill>
                <a:latin typeface="Arial Black"/>
                <a:cs typeface="Arial Black"/>
              </a:rPr>
              <a:t>read printed  </a:t>
            </a:r>
            <a:r>
              <a:rPr dirty="0" sz="1800" spc="-145">
                <a:solidFill>
                  <a:srgbClr val="082046"/>
                </a:solidFill>
                <a:latin typeface="Arial Black"/>
                <a:cs typeface="Arial Black"/>
              </a:rPr>
              <a:t>material</a:t>
            </a:r>
            <a:r>
              <a:rPr dirty="0" sz="1800" spc="-35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800" spc="-90">
                <a:solidFill>
                  <a:srgbClr val="082046"/>
                </a:solidFill>
                <a:latin typeface="Arial Black"/>
                <a:cs typeface="Arial Black"/>
              </a:rPr>
              <a:t>due</a:t>
            </a:r>
            <a:r>
              <a:rPr dirty="0" sz="1800" spc="-27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800" spc="-70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800" spc="-28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80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800" spc="-4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800" spc="-145">
                <a:solidFill>
                  <a:srgbClr val="082046"/>
                </a:solidFill>
                <a:latin typeface="Arial Black"/>
                <a:cs typeface="Arial Black"/>
              </a:rPr>
              <a:t>perceptual,  </a:t>
            </a:r>
            <a:r>
              <a:rPr dirty="0" sz="1800" spc="-160">
                <a:solidFill>
                  <a:srgbClr val="082046"/>
                </a:solidFill>
                <a:latin typeface="Arial Black"/>
                <a:cs typeface="Arial Black"/>
              </a:rPr>
              <a:t>physical</a:t>
            </a:r>
            <a:r>
              <a:rPr dirty="0" sz="1800" spc="-4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800" spc="-50">
                <a:solidFill>
                  <a:srgbClr val="082046"/>
                </a:solidFill>
                <a:latin typeface="Arial Black"/>
                <a:cs typeface="Arial Black"/>
              </a:rPr>
              <a:t>or</a:t>
            </a:r>
            <a:r>
              <a:rPr dirty="0" sz="1800" spc="-229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800" spc="-150">
                <a:solidFill>
                  <a:srgbClr val="082046"/>
                </a:solidFill>
                <a:latin typeface="Arial Black"/>
                <a:cs typeface="Arial Black"/>
              </a:rPr>
              <a:t>visual</a:t>
            </a:r>
            <a:r>
              <a:rPr dirty="0" sz="1800" spc="-34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800" spc="-140">
                <a:solidFill>
                  <a:srgbClr val="082046"/>
                </a:solidFill>
                <a:latin typeface="Arial Black"/>
                <a:cs typeface="Arial Black"/>
              </a:rPr>
              <a:t>disability</a:t>
            </a:r>
            <a:r>
              <a:rPr dirty="0" sz="1800" spc="-4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800" spc="-114">
                <a:solidFill>
                  <a:srgbClr val="082046"/>
                </a:solidFill>
                <a:latin typeface="Arial Black"/>
                <a:cs typeface="Arial Black"/>
              </a:rPr>
              <a:t>[1].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3567" y="422910"/>
            <a:ext cx="330707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60"/>
              <a:t>System</a:t>
            </a:r>
            <a:r>
              <a:rPr dirty="0" sz="2800" spc="140"/>
              <a:t> </a:t>
            </a:r>
            <a:r>
              <a:rPr dirty="0" sz="2800" spc="165"/>
              <a:t>Diagram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501395"/>
            <a:ext cx="8285988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324" y="826084"/>
            <a:ext cx="25781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75"/>
              <a:t>T</a:t>
            </a:r>
            <a:r>
              <a:rPr dirty="0" sz="2800" spc="170"/>
              <a:t>e</a:t>
            </a:r>
            <a:r>
              <a:rPr dirty="0" sz="2800" spc="165"/>
              <a:t>chno</a:t>
            </a:r>
            <a:r>
              <a:rPr dirty="0" sz="2800" spc="155"/>
              <a:t>l</a:t>
            </a:r>
            <a:r>
              <a:rPr dirty="0" sz="2800" spc="165"/>
              <a:t>og</a:t>
            </a:r>
            <a:r>
              <a:rPr dirty="0" sz="2800" spc="155"/>
              <a:t>i</a:t>
            </a:r>
            <a:r>
              <a:rPr dirty="0" sz="2800" spc="185"/>
              <a:t>e</a:t>
            </a:r>
            <a:r>
              <a:rPr dirty="0" sz="2800" spc="-5"/>
              <a:t>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62075" y="1635379"/>
            <a:ext cx="1786889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Flutter/Dart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Python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Tensorflow/Keras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Opencv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715010" marR="5080" indent="-702945">
              <a:lnSpc>
                <a:spcPct val="102099"/>
              </a:lnSpc>
              <a:spcBef>
                <a:spcPts val="10"/>
              </a:spcBef>
            </a:pPr>
            <a:r>
              <a:rPr dirty="0" spc="185"/>
              <a:t>Evidences </a:t>
            </a:r>
            <a:r>
              <a:rPr dirty="0" spc="200"/>
              <a:t>for </a:t>
            </a:r>
            <a:r>
              <a:rPr dirty="0" spc="175"/>
              <a:t>the  </a:t>
            </a:r>
            <a:r>
              <a:rPr dirty="0" spc="260"/>
              <a:t>Completion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" y="202690"/>
            <a:ext cx="8749284" cy="489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7874" y="583184"/>
            <a:ext cx="658875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4729" algn="l"/>
              </a:tabLst>
            </a:pPr>
            <a:r>
              <a:rPr dirty="0" sz="2400" spc="80"/>
              <a:t>Table</a:t>
            </a:r>
            <a:r>
              <a:rPr dirty="0" sz="2400" spc="240"/>
              <a:t> </a:t>
            </a:r>
            <a:r>
              <a:rPr dirty="0" sz="2400" spc="195"/>
              <a:t>Identification	</a:t>
            </a:r>
            <a:r>
              <a:rPr dirty="0" sz="2400" spc="165"/>
              <a:t>and</a:t>
            </a:r>
            <a:r>
              <a:rPr dirty="0" sz="2400" spc="-165"/>
              <a:t> </a:t>
            </a:r>
            <a:r>
              <a:rPr dirty="0" sz="2400" spc="165"/>
              <a:t>Classification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58866" y="1668246"/>
            <a:ext cx="3208020" cy="1961514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219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Developed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using</a:t>
            </a:r>
            <a:r>
              <a:rPr dirty="0" sz="1400" spc="-3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python</a:t>
            </a:r>
            <a:endParaRPr sz="1400">
              <a:latin typeface="Arial Black"/>
              <a:cs typeface="Arial Black"/>
            </a:endParaRPr>
          </a:p>
          <a:p>
            <a:pPr marL="329565" marR="423545" indent="-317500">
              <a:lnSpc>
                <a:spcPts val="19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Using</a:t>
            </a:r>
            <a:r>
              <a:rPr dirty="0" sz="1400" spc="-28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45">
                <a:solidFill>
                  <a:srgbClr val="082046"/>
                </a:solidFill>
                <a:latin typeface="Arial Black"/>
                <a:cs typeface="Arial Black"/>
              </a:rPr>
              <a:t>pytesseract</a:t>
            </a:r>
            <a:r>
              <a:rPr dirty="0" sz="1400" spc="-26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and</a:t>
            </a:r>
            <a:r>
              <a:rPr dirty="0" sz="1400" spc="-2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numpy 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libraries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Datasets:</a:t>
            </a:r>
            <a:endParaRPr sz="1400">
              <a:latin typeface="Arial Black"/>
              <a:cs typeface="Arial Black"/>
            </a:endParaRPr>
          </a:p>
          <a:p>
            <a:pPr marL="786765">
              <a:lnSpc>
                <a:spcPct val="100000"/>
              </a:lnSpc>
              <a:spcBef>
                <a:spcPts val="300"/>
              </a:spcBef>
            </a:pPr>
            <a:r>
              <a:rPr dirty="0" sz="1400" spc="-145">
                <a:solidFill>
                  <a:srgbClr val="082046"/>
                </a:solidFill>
                <a:latin typeface="Arial Black"/>
                <a:cs typeface="Arial Black"/>
              </a:rPr>
              <a:t>ICDAR</a:t>
            </a:r>
            <a:r>
              <a:rPr dirty="0" sz="1400" spc="-3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2017</a:t>
            </a:r>
            <a:r>
              <a:rPr dirty="0" sz="1400" spc="-2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dataset</a:t>
            </a:r>
            <a:endParaRPr sz="1400">
              <a:latin typeface="Arial Black"/>
              <a:cs typeface="Arial Black"/>
            </a:endParaRPr>
          </a:p>
          <a:p>
            <a:pPr marL="329565">
              <a:lnSpc>
                <a:spcPct val="100000"/>
              </a:lnSpc>
              <a:spcBef>
                <a:spcPts val="195"/>
              </a:spcBef>
            </a:pP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Marmot</a:t>
            </a:r>
            <a:r>
              <a:rPr dirty="0" sz="1400" spc="-2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dataset</a:t>
            </a:r>
            <a:endParaRPr sz="1400">
              <a:latin typeface="Arial Black"/>
              <a:cs typeface="Arial Black"/>
            </a:endParaRPr>
          </a:p>
          <a:p>
            <a:pPr marL="329565" marR="5080" indent="-317500">
              <a:lnSpc>
                <a:spcPts val="1910"/>
              </a:lnSpc>
              <a:spcBef>
                <a:spcPts val="90"/>
              </a:spcBef>
              <a:tabLst>
                <a:tab pos="329565" algn="l"/>
              </a:tabLst>
            </a:pPr>
            <a:r>
              <a:rPr dirty="0" sz="1400" spc="-235">
                <a:solidFill>
                  <a:srgbClr val="082046"/>
                </a:solidFill>
                <a:latin typeface="UKIJ CJK"/>
                <a:cs typeface="UKIJ CJK"/>
              </a:rPr>
              <a:t>★	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Needs</a:t>
            </a:r>
            <a:r>
              <a:rPr dirty="0" sz="1400" spc="-30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400" spc="-24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optimize</a:t>
            </a:r>
            <a:r>
              <a:rPr dirty="0" sz="1400" spc="-27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processingtime  </a:t>
            </a:r>
            <a:r>
              <a:rPr dirty="0" sz="1400" spc="-45">
                <a:solidFill>
                  <a:srgbClr val="082046"/>
                </a:solidFill>
                <a:latin typeface="Arial Black"/>
                <a:cs typeface="Arial Black"/>
              </a:rPr>
              <a:t>of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model.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1886" y="574929"/>
            <a:ext cx="38684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95"/>
              <a:t>Table</a:t>
            </a:r>
            <a:r>
              <a:rPr dirty="0" sz="2800"/>
              <a:t> </a:t>
            </a:r>
            <a:r>
              <a:rPr dirty="0" sz="2800" spc="195"/>
              <a:t>Classification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75605" y="1391513"/>
            <a:ext cx="2459355" cy="2719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marR="448309" indent="-317500">
              <a:lnSpc>
                <a:spcPct val="112900"/>
              </a:lnSpc>
              <a:spcBef>
                <a:spcPts val="9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Model</a:t>
            </a:r>
            <a:r>
              <a:rPr dirty="0" sz="1400" spc="-35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implemented 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using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convolutional 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neural</a:t>
            </a:r>
            <a:r>
              <a:rPr dirty="0" sz="1400" spc="-2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network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spcBef>
                <a:spcPts val="219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According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400" spc="-36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VGG-19</a:t>
            </a:r>
            <a:endParaRPr sz="1400">
              <a:latin typeface="Arial Black"/>
              <a:cs typeface="Arial Black"/>
            </a:endParaRPr>
          </a:p>
          <a:p>
            <a:pPr marL="329565">
              <a:lnSpc>
                <a:spcPct val="100000"/>
              </a:lnSpc>
              <a:spcBef>
                <a:spcPts val="229"/>
              </a:spcBef>
            </a:pP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architecture</a:t>
            </a:r>
            <a:endParaRPr sz="1400">
              <a:latin typeface="Arial Black"/>
              <a:cs typeface="Arial Black"/>
            </a:endParaRPr>
          </a:p>
          <a:p>
            <a:pPr marL="329565" marR="334645" indent="-317500">
              <a:lnSpc>
                <a:spcPct val="112100"/>
              </a:lnSpc>
              <a:spcBef>
                <a:spcPts val="9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Trained</a:t>
            </a:r>
            <a:r>
              <a:rPr dirty="0" sz="1400" spc="-3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using</a:t>
            </a:r>
            <a:r>
              <a:rPr dirty="0" sz="1400" spc="-3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dataset 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with</a:t>
            </a:r>
            <a:r>
              <a:rPr dirty="0" sz="1400" spc="-2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2400</a:t>
            </a:r>
            <a:r>
              <a:rPr dirty="0" sz="1400" spc="-26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images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spcBef>
                <a:spcPts val="11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45">
                <a:solidFill>
                  <a:srgbClr val="082046"/>
                </a:solidFill>
                <a:latin typeface="Arial Black"/>
                <a:cs typeface="Arial Black"/>
              </a:rPr>
              <a:t>Classifies</a:t>
            </a:r>
            <a:r>
              <a:rPr dirty="0" sz="1400" spc="-2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with</a:t>
            </a:r>
            <a:r>
              <a:rPr dirty="0" sz="1400" spc="-3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90%</a:t>
            </a:r>
            <a:endParaRPr sz="1400">
              <a:latin typeface="Arial Black"/>
              <a:cs typeface="Arial Black"/>
            </a:endParaRPr>
          </a:p>
          <a:p>
            <a:pPr marL="329565">
              <a:lnSpc>
                <a:spcPct val="100000"/>
              </a:lnSpc>
              <a:spcBef>
                <a:spcPts val="215"/>
              </a:spcBef>
            </a:pPr>
            <a:r>
              <a:rPr dirty="0" sz="1400" spc="-160">
                <a:solidFill>
                  <a:srgbClr val="082046"/>
                </a:solidFill>
                <a:latin typeface="Arial Black"/>
                <a:cs typeface="Arial Black"/>
              </a:rPr>
              <a:t>accuracy</a:t>
            </a:r>
            <a:endParaRPr sz="1400">
              <a:latin typeface="Arial Black"/>
              <a:cs typeface="Arial Black"/>
            </a:endParaRPr>
          </a:p>
          <a:p>
            <a:pPr marL="329565" marR="5080" indent="-317500">
              <a:lnSpc>
                <a:spcPct val="111400"/>
              </a:lnSpc>
              <a:spcBef>
                <a:spcPts val="42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Used </a:t>
            </a:r>
            <a:r>
              <a:rPr dirty="0" sz="1400" spc="-145">
                <a:solidFill>
                  <a:srgbClr val="082046"/>
                </a:solidFill>
                <a:latin typeface="Arial Black"/>
                <a:cs typeface="Arial Black"/>
              </a:rPr>
              <a:t>pytesseract </a:t>
            </a: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library 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for</a:t>
            </a:r>
            <a:r>
              <a:rPr dirty="0" sz="1400" spc="-36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character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recognition.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2735" y="574929"/>
            <a:ext cx="44697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12289" algn="l"/>
              </a:tabLst>
            </a:pPr>
            <a:r>
              <a:rPr dirty="0" sz="2800" spc="70"/>
              <a:t>Tasks</a:t>
            </a:r>
            <a:r>
              <a:rPr dirty="0" sz="2800" spc="220"/>
              <a:t> </a:t>
            </a:r>
            <a:r>
              <a:rPr dirty="0" sz="2800" spc="135"/>
              <a:t>to	</a:t>
            </a:r>
            <a:r>
              <a:rPr dirty="0" sz="2800" spc="100"/>
              <a:t>be</a:t>
            </a:r>
            <a:r>
              <a:rPr dirty="0" sz="2800" spc="-315"/>
              <a:t> </a:t>
            </a:r>
            <a:r>
              <a:rPr dirty="0" sz="2800" spc="204"/>
              <a:t>completed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021181" y="2378710"/>
            <a:ext cx="1285875" cy="1317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00"/>
              </a:spcBef>
            </a:pP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Introduce</a:t>
            </a:r>
            <a:endParaRPr sz="1400">
              <a:latin typeface="Verdana"/>
              <a:cs typeface="Verdana"/>
            </a:endParaRPr>
          </a:p>
          <a:p>
            <a:pPr algn="ctr" marL="3810">
              <a:lnSpc>
                <a:spcPct val="100000"/>
              </a:lnSpc>
              <a:spcBef>
                <a:spcPts val="25"/>
              </a:spcBef>
            </a:pP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voice</a:t>
            </a:r>
            <a:endParaRPr sz="1400">
              <a:latin typeface="Verdana"/>
              <a:cs typeface="Verdana"/>
            </a:endParaRPr>
          </a:p>
          <a:p>
            <a:pPr algn="ctr" marL="12700" marR="5080">
              <a:lnSpc>
                <a:spcPct val="100699"/>
              </a:lnSpc>
              <a:spcBef>
                <a:spcPts val="5"/>
              </a:spcBef>
            </a:pP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guidance</a:t>
            </a:r>
            <a:r>
              <a:rPr dirty="0" sz="1400" spc="-8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for  </a:t>
            </a: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the</a:t>
            </a:r>
            <a:r>
              <a:rPr dirty="0" sz="1400" spc="16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110">
                <a:solidFill>
                  <a:srgbClr val="082046"/>
                </a:solidFill>
                <a:latin typeface="Verdana"/>
                <a:cs typeface="Verdana"/>
              </a:rPr>
              <a:t>mobile</a:t>
            </a:r>
            <a:endParaRPr sz="1400">
              <a:latin typeface="Verdana"/>
              <a:cs typeface="Verdana"/>
            </a:endParaRPr>
          </a:p>
          <a:p>
            <a:pPr algn="ctr" marL="13970" marR="6985">
              <a:lnSpc>
                <a:spcPct val="100699"/>
              </a:lnSpc>
              <a:spcBef>
                <a:spcPts val="10"/>
              </a:spcBef>
            </a:pP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app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to</a:t>
            </a:r>
            <a:r>
              <a:rPr dirty="0" sz="1400" spc="-1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guide  </a:t>
            </a: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the</a:t>
            </a:r>
            <a:r>
              <a:rPr dirty="0" sz="1400" spc="4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user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8582" y="2161413"/>
            <a:ext cx="1461135" cy="15341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45745" marR="5080" indent="-233679">
              <a:lnSpc>
                <a:spcPct val="101099"/>
              </a:lnSpc>
              <a:spcBef>
                <a:spcPts val="85"/>
              </a:spcBef>
            </a:pPr>
            <a:r>
              <a:rPr dirty="0" sz="1400" spc="90">
                <a:solidFill>
                  <a:srgbClr val="082046"/>
                </a:solidFill>
                <a:latin typeface="Verdana"/>
                <a:cs typeface="Verdana"/>
              </a:rPr>
              <a:t>Introduce</a:t>
            </a:r>
            <a:r>
              <a:rPr dirty="0" sz="1400" spc="-2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85">
                <a:solidFill>
                  <a:srgbClr val="082046"/>
                </a:solidFill>
                <a:latin typeface="Verdana"/>
                <a:cs typeface="Verdana"/>
              </a:rPr>
              <a:t>text 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to speech  </a:t>
            </a:r>
            <a:r>
              <a:rPr dirty="0" sz="1400" spc="100">
                <a:solidFill>
                  <a:srgbClr val="082046"/>
                </a:solidFill>
                <a:latin typeface="Verdana"/>
                <a:cs typeface="Verdana"/>
              </a:rPr>
              <a:t>engine</a:t>
            </a:r>
            <a:r>
              <a:rPr dirty="0" sz="1400" spc="229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65">
                <a:solidFill>
                  <a:srgbClr val="082046"/>
                </a:solidFill>
                <a:latin typeface="Verdana"/>
                <a:cs typeface="Verdana"/>
              </a:rPr>
              <a:t>to</a:t>
            </a:r>
            <a:r>
              <a:rPr dirty="0" sz="1400" spc="-36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endParaRPr sz="1400">
              <a:latin typeface="Verdana"/>
              <a:cs typeface="Verdana"/>
            </a:endParaRPr>
          </a:p>
          <a:p>
            <a:pPr marL="355600" marR="240029" indent="-106680">
              <a:lnSpc>
                <a:spcPts val="1700"/>
              </a:lnSpc>
              <a:spcBef>
                <a:spcPts val="55"/>
              </a:spcBef>
            </a:pPr>
            <a:r>
              <a:rPr dirty="0" sz="1400">
                <a:solidFill>
                  <a:srgbClr val="082046"/>
                </a:solidFill>
                <a:latin typeface="Verdana"/>
                <a:cs typeface="Verdana"/>
              </a:rPr>
              <a:t>l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isten</a:t>
            </a:r>
            <a:r>
              <a:rPr dirty="0" sz="1400" spc="-23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the  </a:t>
            </a:r>
            <a:r>
              <a:rPr dirty="0" sz="1400" spc="120">
                <a:solidFill>
                  <a:srgbClr val="082046"/>
                </a:solidFill>
                <a:latin typeface="Verdana"/>
                <a:cs typeface="Verdana"/>
              </a:rPr>
              <a:t>printed</a:t>
            </a:r>
            <a:endParaRPr sz="1400">
              <a:latin typeface="Verdana"/>
              <a:cs typeface="Verdana"/>
            </a:endParaRPr>
          </a:p>
          <a:p>
            <a:pPr marL="220979">
              <a:lnSpc>
                <a:spcPts val="1635"/>
              </a:lnSpc>
            </a:pPr>
            <a:r>
              <a:rPr dirty="0" sz="1400" spc="120">
                <a:solidFill>
                  <a:srgbClr val="082046"/>
                </a:solidFill>
                <a:latin typeface="Verdana"/>
                <a:cs typeface="Verdana"/>
              </a:rPr>
              <a:t>document</a:t>
            </a:r>
            <a:endParaRPr sz="1400">
              <a:latin typeface="Verdana"/>
              <a:cs typeface="Verdana"/>
            </a:endParaRPr>
          </a:p>
          <a:p>
            <a:pPr marL="337185">
              <a:lnSpc>
                <a:spcPct val="100000"/>
              </a:lnSpc>
              <a:spcBef>
                <a:spcPts val="25"/>
              </a:spcBef>
            </a:pPr>
            <a:r>
              <a:rPr dirty="0" sz="1400" spc="120">
                <a:solidFill>
                  <a:srgbClr val="082046"/>
                </a:solidFill>
                <a:latin typeface="Verdana"/>
                <a:cs typeface="Verdana"/>
              </a:rPr>
              <a:t>content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7745" y="2778379"/>
            <a:ext cx="149288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Comm</a:t>
            </a:r>
            <a:r>
              <a:rPr dirty="0" sz="1400" spc="-37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ercialize  </a:t>
            </a: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the</a:t>
            </a:r>
            <a:endParaRPr sz="1400">
              <a:latin typeface="Verdana"/>
              <a:cs typeface="Verdana"/>
            </a:endParaRPr>
          </a:p>
          <a:p>
            <a:pPr algn="ctr" marR="1905">
              <a:lnSpc>
                <a:spcPct val="100000"/>
              </a:lnSpc>
              <a:spcBef>
                <a:spcPts val="5"/>
              </a:spcBef>
            </a:pPr>
            <a:r>
              <a:rPr dirty="0" sz="1400" spc="110">
                <a:solidFill>
                  <a:srgbClr val="082046"/>
                </a:solidFill>
                <a:latin typeface="Verdana"/>
                <a:cs typeface="Verdana"/>
              </a:rPr>
              <a:t>application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190" y="2571064"/>
            <a:ext cx="1231900" cy="109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90">
                <a:solidFill>
                  <a:srgbClr val="082046"/>
                </a:solidFill>
                <a:latin typeface="Verdana"/>
                <a:cs typeface="Verdana"/>
              </a:rPr>
              <a:t>Integrate</a:t>
            </a:r>
            <a:endParaRPr sz="14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 spc="90">
                <a:solidFill>
                  <a:srgbClr val="082046"/>
                </a:solidFill>
                <a:latin typeface="Verdana"/>
                <a:cs typeface="Verdana"/>
              </a:rPr>
              <a:t>and </a:t>
            </a: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test</a:t>
            </a:r>
            <a:r>
              <a:rPr dirty="0" sz="1400" spc="-4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the 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whole  system  </a:t>
            </a:r>
            <a:r>
              <a:rPr dirty="0" sz="1400" spc="100">
                <a:solidFill>
                  <a:srgbClr val="082046"/>
                </a:solidFill>
                <a:latin typeface="Verdana"/>
                <a:cs typeface="Verdana"/>
              </a:rPr>
              <a:t>together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3632" y="574929"/>
            <a:ext cx="38938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/>
              <a:t>GITHUB</a:t>
            </a:r>
            <a:r>
              <a:rPr dirty="0" sz="2800" spc="-100"/>
              <a:t> </a:t>
            </a:r>
            <a:r>
              <a:rPr dirty="0" sz="2800" spc="-5"/>
              <a:t>REPOSITORY</a:t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486"/>
            <a:ext cx="9143999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4910" y="41224"/>
            <a:ext cx="25482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5"/>
              <a:t>GANTT</a:t>
            </a:r>
            <a:r>
              <a:rPr dirty="0" sz="2800" spc="-200"/>
              <a:t> </a:t>
            </a:r>
            <a:r>
              <a:rPr dirty="0" sz="2800" spc="-10"/>
              <a:t>CHART</a:t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574929"/>
            <a:ext cx="68205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24579" algn="l"/>
              </a:tabLst>
            </a:pPr>
            <a:r>
              <a:rPr dirty="0" sz="2800" spc="130"/>
              <a:t>Work</a:t>
            </a:r>
            <a:r>
              <a:rPr dirty="0" sz="2800" spc="430"/>
              <a:t> </a:t>
            </a:r>
            <a:r>
              <a:rPr dirty="0" sz="2800" spc="215"/>
              <a:t>Breakdown	</a:t>
            </a:r>
            <a:r>
              <a:rPr dirty="0" sz="2800" spc="190"/>
              <a:t>Structure</a:t>
            </a:r>
            <a:r>
              <a:rPr dirty="0" sz="2800" spc="-235"/>
              <a:t> </a:t>
            </a:r>
            <a:r>
              <a:rPr dirty="0" sz="2800" spc="30"/>
              <a:t>(WBS)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6595"/>
            <a:ext cx="9047987" cy="4946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5957" y="270510"/>
            <a:ext cx="2178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40"/>
              <a:t>References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671442" y="1006220"/>
            <a:ext cx="5203825" cy="4102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8636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82046"/>
                </a:solidFill>
                <a:latin typeface="Verdana"/>
                <a:cs typeface="Verdana"/>
              </a:rPr>
              <a:t>1 </a:t>
            </a:r>
            <a:r>
              <a:rPr dirty="0" sz="1400" spc="110">
                <a:solidFill>
                  <a:srgbClr val="082046"/>
                </a:solidFill>
                <a:latin typeface="Verdana"/>
                <a:cs typeface="Verdana"/>
              </a:rPr>
              <a:t>Paliwal, </a:t>
            </a:r>
            <a:r>
              <a:rPr dirty="0" sz="1400" spc="20">
                <a:solidFill>
                  <a:srgbClr val="082046"/>
                </a:solidFill>
                <a:latin typeface="Verdana"/>
                <a:cs typeface="Verdana"/>
              </a:rPr>
              <a:t>S. </a:t>
            </a:r>
            <a:r>
              <a:rPr dirty="0" sz="1400" spc="10">
                <a:solidFill>
                  <a:srgbClr val="082046"/>
                </a:solidFill>
                <a:latin typeface="Verdana"/>
                <a:cs typeface="Verdana"/>
              </a:rPr>
              <a:t>S.,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Vishwanath,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Rahul, </a:t>
            </a:r>
            <a:r>
              <a:rPr dirty="0" sz="1400" spc="20">
                <a:solidFill>
                  <a:srgbClr val="082046"/>
                </a:solidFill>
                <a:latin typeface="Verdana"/>
                <a:cs typeface="Verdana"/>
              </a:rPr>
              <a:t>R., </a:t>
            </a: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Sharma,  </a:t>
            </a:r>
            <a:r>
              <a:rPr dirty="0" sz="1400" spc="35">
                <a:solidFill>
                  <a:srgbClr val="082046"/>
                </a:solidFill>
                <a:latin typeface="Verdana"/>
                <a:cs typeface="Verdana"/>
              </a:rPr>
              <a:t>M., </a:t>
            </a:r>
            <a:r>
              <a:rPr dirty="0" sz="1400">
                <a:solidFill>
                  <a:srgbClr val="082046"/>
                </a:solidFill>
                <a:latin typeface="Verdana"/>
                <a:cs typeface="Verdana"/>
              </a:rPr>
              <a:t>&amp; </a:t>
            </a:r>
            <a:r>
              <a:rPr dirty="0" sz="1400" spc="55">
                <a:solidFill>
                  <a:srgbClr val="082046"/>
                </a:solidFill>
                <a:latin typeface="Verdana"/>
                <a:cs typeface="Verdana"/>
              </a:rPr>
              <a:t>Vig, </a:t>
            </a:r>
            <a:r>
              <a:rPr dirty="0" sz="1400" spc="30">
                <a:solidFill>
                  <a:srgbClr val="082046"/>
                </a:solidFill>
                <a:latin typeface="Verdana"/>
                <a:cs typeface="Verdana"/>
              </a:rPr>
              <a:t>L. </a:t>
            </a:r>
            <a:r>
              <a:rPr dirty="0" sz="1400" spc="25">
                <a:solidFill>
                  <a:srgbClr val="082046"/>
                </a:solidFill>
                <a:latin typeface="Verdana"/>
                <a:cs typeface="Verdana"/>
              </a:rPr>
              <a:t>(2019). </a:t>
            </a:r>
            <a:r>
              <a:rPr dirty="0" sz="1400" spc="45">
                <a:solidFill>
                  <a:srgbClr val="082046"/>
                </a:solidFill>
                <a:latin typeface="Verdana"/>
                <a:cs typeface="Verdana"/>
              </a:rPr>
              <a:t>TableNet: </a:t>
            </a:r>
            <a:r>
              <a:rPr dirty="0" sz="1400" spc="35">
                <a:solidFill>
                  <a:srgbClr val="082046"/>
                </a:solidFill>
                <a:latin typeface="Verdana"/>
                <a:cs typeface="Verdana"/>
              </a:rPr>
              <a:t>Deep </a:t>
            </a: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learning </a:t>
            </a: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model  </a:t>
            </a:r>
            <a:r>
              <a:rPr dirty="0" sz="1400" spc="85">
                <a:solidFill>
                  <a:srgbClr val="082046"/>
                </a:solidFill>
                <a:latin typeface="Verdana"/>
                <a:cs typeface="Verdana"/>
              </a:rPr>
              <a:t>for </a:t>
            </a: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end-to-end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table </a:t>
            </a: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detection </a:t>
            </a:r>
            <a:r>
              <a:rPr dirty="0" sz="1400" spc="90">
                <a:solidFill>
                  <a:srgbClr val="082046"/>
                </a:solidFill>
                <a:latin typeface="Verdana"/>
                <a:cs typeface="Verdana"/>
              </a:rPr>
              <a:t>and </a:t>
            </a:r>
            <a:r>
              <a:rPr dirty="0" sz="1400" spc="110">
                <a:solidFill>
                  <a:srgbClr val="082046"/>
                </a:solidFill>
                <a:latin typeface="Verdana"/>
                <a:cs typeface="Verdana"/>
              </a:rPr>
              <a:t>tabular </a:t>
            </a:r>
            <a:r>
              <a:rPr dirty="0" sz="1400" spc="85">
                <a:solidFill>
                  <a:srgbClr val="082046"/>
                </a:solidFill>
                <a:latin typeface="Verdana"/>
                <a:cs typeface="Verdana"/>
              </a:rPr>
              <a:t>data  </a:t>
            </a: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extraction from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scanned </a:t>
            </a:r>
            <a:r>
              <a:rPr dirty="0" sz="1400" spc="120">
                <a:solidFill>
                  <a:srgbClr val="082046"/>
                </a:solidFill>
                <a:latin typeface="Verdana"/>
                <a:cs typeface="Verdana"/>
              </a:rPr>
              <a:t>document </a:t>
            </a:r>
            <a:r>
              <a:rPr dirty="0" sz="1400" spc="90">
                <a:solidFill>
                  <a:srgbClr val="082046"/>
                </a:solidFill>
                <a:latin typeface="Verdana"/>
                <a:cs typeface="Verdana"/>
              </a:rPr>
              <a:t>images. </a:t>
            </a:r>
            <a:r>
              <a:rPr dirty="0" sz="1400" spc="15">
                <a:solidFill>
                  <a:srgbClr val="082046"/>
                </a:solidFill>
                <a:latin typeface="Verdana"/>
                <a:cs typeface="Verdana"/>
              </a:rPr>
              <a:t>2019  </a:t>
            </a: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International </a:t>
            </a:r>
            <a:r>
              <a:rPr dirty="0" sz="1400" spc="90">
                <a:solidFill>
                  <a:srgbClr val="082046"/>
                </a:solidFill>
                <a:latin typeface="Verdana"/>
                <a:cs typeface="Verdana"/>
              </a:rPr>
              <a:t>Conference </a:t>
            </a: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on </a:t>
            </a:r>
            <a:r>
              <a:rPr dirty="0" sz="1400" spc="100">
                <a:solidFill>
                  <a:srgbClr val="082046"/>
                </a:solidFill>
                <a:latin typeface="Verdana"/>
                <a:cs typeface="Verdana"/>
              </a:rPr>
              <a:t>Document 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Analysisand </a:t>
            </a: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Recognition </a:t>
            </a:r>
            <a:r>
              <a:rPr dirty="0" sz="1400">
                <a:solidFill>
                  <a:srgbClr val="082046"/>
                </a:solidFill>
                <a:latin typeface="Verdana"/>
                <a:cs typeface="Verdana"/>
              </a:rPr>
              <a:t>(ICDAR),</a:t>
            </a:r>
            <a:r>
              <a:rPr dirty="0" sz="1400" spc="-8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082046"/>
                </a:solidFill>
                <a:latin typeface="Verdana"/>
                <a:cs typeface="Verdana"/>
              </a:rPr>
              <a:t>128–133.</a:t>
            </a:r>
            <a:endParaRPr sz="1400">
              <a:latin typeface="Verdana"/>
              <a:cs typeface="Verdana"/>
            </a:endParaRPr>
          </a:p>
          <a:p>
            <a:pPr marL="36830" marR="5080">
              <a:lnSpc>
                <a:spcPct val="101000"/>
              </a:lnSpc>
              <a:spcBef>
                <a:spcPts val="969"/>
              </a:spcBef>
            </a:pPr>
            <a:r>
              <a:rPr dirty="0" sz="1400" spc="90">
                <a:solidFill>
                  <a:srgbClr val="082046"/>
                </a:solidFill>
                <a:latin typeface="Verdana"/>
                <a:cs typeface="Verdana"/>
              </a:rPr>
              <a:t>2Hashmi, </a:t>
            </a:r>
            <a:r>
              <a:rPr dirty="0" sz="1400" spc="25">
                <a:solidFill>
                  <a:srgbClr val="082046"/>
                </a:solidFill>
                <a:latin typeface="Verdana"/>
                <a:cs typeface="Verdana"/>
              </a:rPr>
              <a:t>K. </a:t>
            </a:r>
            <a:r>
              <a:rPr dirty="0" sz="1400" spc="10">
                <a:solidFill>
                  <a:srgbClr val="082046"/>
                </a:solidFill>
                <a:latin typeface="Verdana"/>
                <a:cs typeface="Verdana"/>
              </a:rPr>
              <a:t>A., </a:t>
            </a:r>
            <a:r>
              <a:rPr dirty="0" sz="1400" spc="100">
                <a:solidFill>
                  <a:srgbClr val="082046"/>
                </a:solidFill>
                <a:latin typeface="Verdana"/>
                <a:cs typeface="Verdana"/>
              </a:rPr>
              <a:t>Liwicki, </a:t>
            </a:r>
            <a:r>
              <a:rPr dirty="0" sz="1400" spc="40">
                <a:solidFill>
                  <a:srgbClr val="082046"/>
                </a:solidFill>
                <a:latin typeface="Verdana"/>
                <a:cs typeface="Verdana"/>
              </a:rPr>
              <a:t>M., </a:t>
            </a:r>
            <a:r>
              <a:rPr dirty="0" sz="1400" spc="60">
                <a:solidFill>
                  <a:srgbClr val="082046"/>
                </a:solidFill>
                <a:latin typeface="Verdana"/>
                <a:cs typeface="Verdana"/>
              </a:rPr>
              <a:t>Stricker, </a:t>
            </a:r>
            <a:r>
              <a:rPr dirty="0" sz="1400" spc="-10">
                <a:solidFill>
                  <a:srgbClr val="082046"/>
                </a:solidFill>
                <a:latin typeface="Verdana"/>
                <a:cs typeface="Verdana"/>
              </a:rPr>
              <a:t>D., </a:t>
            </a:r>
            <a:r>
              <a:rPr dirty="0" sz="1400" spc="55">
                <a:solidFill>
                  <a:srgbClr val="082046"/>
                </a:solidFill>
                <a:latin typeface="Verdana"/>
                <a:cs typeface="Verdana"/>
              </a:rPr>
              <a:t>Afzal, M.  </a:t>
            </a:r>
            <a:r>
              <a:rPr dirty="0" sz="1400" spc="10">
                <a:solidFill>
                  <a:srgbClr val="082046"/>
                </a:solidFill>
                <a:latin typeface="Verdana"/>
                <a:cs typeface="Verdana"/>
              </a:rPr>
              <a:t>A., </a:t>
            </a:r>
            <a:r>
              <a:rPr dirty="0" sz="1400" spc="55">
                <a:solidFill>
                  <a:srgbClr val="082046"/>
                </a:solidFill>
                <a:latin typeface="Verdana"/>
                <a:cs typeface="Verdana"/>
              </a:rPr>
              <a:t>Afzal, </a:t>
            </a:r>
            <a:r>
              <a:rPr dirty="0" sz="1400" spc="60">
                <a:solidFill>
                  <a:srgbClr val="082046"/>
                </a:solidFill>
                <a:latin typeface="Verdana"/>
                <a:cs typeface="Verdana"/>
              </a:rPr>
              <a:t>M. </a:t>
            </a:r>
            <a:r>
              <a:rPr dirty="0" sz="1400" spc="10">
                <a:solidFill>
                  <a:srgbClr val="082046"/>
                </a:solidFill>
                <a:latin typeface="Verdana"/>
                <a:cs typeface="Verdana"/>
              </a:rPr>
              <a:t>A., </a:t>
            </a:r>
            <a:r>
              <a:rPr dirty="0" sz="1400">
                <a:solidFill>
                  <a:srgbClr val="082046"/>
                </a:solidFill>
                <a:latin typeface="Verdana"/>
                <a:cs typeface="Verdana"/>
              </a:rPr>
              <a:t>&amp; </a:t>
            </a:r>
            <a:r>
              <a:rPr dirty="0" sz="1400" spc="55">
                <a:solidFill>
                  <a:srgbClr val="082046"/>
                </a:solidFill>
                <a:latin typeface="Verdana"/>
                <a:cs typeface="Verdana"/>
              </a:rPr>
              <a:t>Afzal, </a:t>
            </a:r>
            <a:r>
              <a:rPr dirty="0" sz="1400" spc="60">
                <a:solidFill>
                  <a:srgbClr val="082046"/>
                </a:solidFill>
                <a:latin typeface="Verdana"/>
                <a:cs typeface="Verdana"/>
              </a:rPr>
              <a:t>M. </a:t>
            </a:r>
            <a:r>
              <a:rPr dirty="0" sz="1400" spc="-35">
                <a:solidFill>
                  <a:srgbClr val="082046"/>
                </a:solidFill>
                <a:latin typeface="Verdana"/>
                <a:cs typeface="Verdana"/>
              </a:rPr>
              <a:t>Z. </a:t>
            </a:r>
            <a:r>
              <a:rPr dirty="0" sz="1400" spc="15">
                <a:solidFill>
                  <a:srgbClr val="082046"/>
                </a:solidFill>
                <a:latin typeface="Verdana"/>
                <a:cs typeface="Verdana"/>
              </a:rPr>
              <a:t>(2021). </a:t>
            </a:r>
            <a:r>
              <a:rPr dirty="0" sz="1400" spc="100">
                <a:solidFill>
                  <a:srgbClr val="082046"/>
                </a:solidFill>
                <a:latin typeface="Verdana"/>
                <a:cs typeface="Verdana"/>
              </a:rPr>
              <a:t>Current </a:t>
            </a:r>
            <a:r>
              <a:rPr dirty="0" sz="1400" spc="85">
                <a:solidFill>
                  <a:srgbClr val="082046"/>
                </a:solidFill>
                <a:latin typeface="Verdana"/>
                <a:cs typeface="Verdana"/>
              </a:rPr>
              <a:t>status  </a:t>
            </a:r>
            <a:r>
              <a:rPr dirty="0" sz="1400" spc="90">
                <a:solidFill>
                  <a:srgbClr val="082046"/>
                </a:solidFill>
                <a:latin typeface="Verdana"/>
                <a:cs typeface="Verdana"/>
              </a:rPr>
              <a:t>and </a:t>
            </a:r>
            <a:r>
              <a:rPr dirty="0" sz="1400" spc="110">
                <a:solidFill>
                  <a:srgbClr val="082046"/>
                </a:solidFill>
                <a:latin typeface="Verdana"/>
                <a:cs typeface="Verdana"/>
              </a:rPr>
              <a:t>performance </a:t>
            </a:r>
            <a:r>
              <a:rPr dirty="0" sz="1400" spc="90">
                <a:solidFill>
                  <a:srgbClr val="082046"/>
                </a:solidFill>
                <a:latin typeface="Verdana"/>
                <a:cs typeface="Verdana"/>
              </a:rPr>
              <a:t>analysis </a:t>
            </a:r>
            <a:r>
              <a:rPr dirty="0" sz="1400" spc="65">
                <a:solidFill>
                  <a:srgbClr val="082046"/>
                </a:solidFill>
                <a:latin typeface="Verdana"/>
                <a:cs typeface="Verdana"/>
              </a:rPr>
              <a:t>of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table </a:t>
            </a: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recognition </a:t>
            </a: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in  </a:t>
            </a:r>
            <a:r>
              <a:rPr dirty="0" sz="1400" spc="120">
                <a:solidFill>
                  <a:srgbClr val="082046"/>
                </a:solidFill>
                <a:latin typeface="Verdana"/>
                <a:cs typeface="Verdana"/>
              </a:rPr>
              <a:t>document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images </a:t>
            </a: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with </a:t>
            </a: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deep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neural </a:t>
            </a: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networks. </a:t>
            </a:r>
            <a:r>
              <a:rPr dirty="0" sz="1400">
                <a:solidFill>
                  <a:srgbClr val="082046"/>
                </a:solidFill>
                <a:latin typeface="Verdana"/>
                <a:cs typeface="Verdana"/>
              </a:rPr>
              <a:t>IEEE  </a:t>
            </a:r>
            <a:r>
              <a:rPr dirty="0" sz="1400" spc="40">
                <a:solidFill>
                  <a:srgbClr val="082046"/>
                </a:solidFill>
                <a:latin typeface="Verdana"/>
                <a:cs typeface="Verdana"/>
              </a:rPr>
              <a:t>Access: </a:t>
            </a:r>
            <a:r>
              <a:rPr dirty="0" sz="1400" spc="100">
                <a:solidFill>
                  <a:srgbClr val="082046"/>
                </a:solidFill>
                <a:latin typeface="Verdana"/>
                <a:cs typeface="Verdana"/>
              </a:rPr>
              <a:t>Practical </a:t>
            </a:r>
            <a:r>
              <a:rPr dirty="0" sz="1400" spc="90">
                <a:solidFill>
                  <a:srgbClr val="082046"/>
                </a:solidFill>
                <a:latin typeface="Verdana"/>
                <a:cs typeface="Verdana"/>
              </a:rPr>
              <a:t>Innovations,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Open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Solutions, </a:t>
            </a:r>
            <a:r>
              <a:rPr dirty="0" sz="1400" spc="25">
                <a:solidFill>
                  <a:srgbClr val="082046"/>
                </a:solidFill>
                <a:latin typeface="Verdana"/>
                <a:cs typeface="Verdana"/>
              </a:rPr>
              <a:t>9,  </a:t>
            </a:r>
            <a:r>
              <a:rPr dirty="0" sz="1400" spc="30">
                <a:solidFill>
                  <a:srgbClr val="082046"/>
                </a:solidFill>
                <a:latin typeface="Verdana"/>
                <a:cs typeface="Verdana"/>
              </a:rPr>
              <a:t>87663–87685.</a:t>
            </a:r>
            <a:endParaRPr sz="1400">
              <a:latin typeface="Verdana"/>
              <a:cs typeface="Verdana"/>
            </a:endParaRPr>
          </a:p>
          <a:p>
            <a:pPr marL="36830">
              <a:lnSpc>
                <a:spcPct val="100000"/>
              </a:lnSpc>
              <a:spcBef>
                <a:spcPts val="50"/>
              </a:spcBef>
            </a:pPr>
            <a:r>
              <a:rPr dirty="0" sz="1400" spc="45">
                <a:solidFill>
                  <a:srgbClr val="082046"/>
                </a:solidFill>
                <a:latin typeface="Verdana"/>
                <a:cs typeface="Verdana"/>
              </a:rPr>
              <a:t>https://doi.org/10.1109/access.2021.3087865</a:t>
            </a:r>
            <a:endParaRPr sz="1400">
              <a:latin typeface="Verdana"/>
              <a:cs typeface="Verdana"/>
            </a:endParaRPr>
          </a:p>
          <a:p>
            <a:pPr marL="60960">
              <a:lnSpc>
                <a:spcPct val="100000"/>
              </a:lnSpc>
              <a:spcBef>
                <a:spcPts val="705"/>
              </a:spcBef>
              <a:tabLst>
                <a:tab pos="411480" algn="l"/>
              </a:tabLst>
            </a:pPr>
            <a:r>
              <a:rPr dirty="0" sz="1400">
                <a:solidFill>
                  <a:srgbClr val="082046"/>
                </a:solidFill>
                <a:latin typeface="Verdana"/>
                <a:cs typeface="Verdana"/>
              </a:rPr>
              <a:t>3	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Namysl, </a:t>
            </a:r>
            <a:r>
              <a:rPr dirty="0" sz="1400" spc="40">
                <a:solidFill>
                  <a:srgbClr val="082046"/>
                </a:solidFill>
                <a:latin typeface="Verdana"/>
                <a:cs typeface="Verdana"/>
              </a:rPr>
              <a:t>M., </a:t>
            </a:r>
            <a:r>
              <a:rPr dirty="0" sz="1400" spc="15">
                <a:solidFill>
                  <a:srgbClr val="082046"/>
                </a:solidFill>
                <a:latin typeface="Verdana"/>
                <a:cs typeface="Verdana"/>
              </a:rPr>
              <a:t>Esser, </a:t>
            </a:r>
            <a:r>
              <a:rPr dirty="0" sz="1400" spc="30">
                <a:solidFill>
                  <a:srgbClr val="082046"/>
                </a:solidFill>
                <a:latin typeface="Verdana"/>
                <a:cs typeface="Verdana"/>
              </a:rPr>
              <a:t>A. </a:t>
            </a:r>
            <a:r>
              <a:rPr dirty="0" sz="1400" spc="40">
                <a:solidFill>
                  <a:srgbClr val="082046"/>
                </a:solidFill>
                <a:latin typeface="Verdana"/>
                <a:cs typeface="Verdana"/>
              </a:rPr>
              <a:t>M., </a:t>
            </a: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Behnke, </a:t>
            </a:r>
            <a:r>
              <a:rPr dirty="0" sz="1400" spc="10">
                <a:solidFill>
                  <a:srgbClr val="082046"/>
                </a:solidFill>
                <a:latin typeface="Verdana"/>
                <a:cs typeface="Verdana"/>
              </a:rPr>
              <a:t>S., </a:t>
            </a:r>
            <a:r>
              <a:rPr dirty="0" sz="1400">
                <a:solidFill>
                  <a:srgbClr val="082046"/>
                </a:solidFill>
                <a:latin typeface="Verdana"/>
                <a:cs typeface="Verdana"/>
              </a:rPr>
              <a:t>&amp;</a:t>
            </a:r>
            <a:r>
              <a:rPr dirty="0" sz="1400" spc="18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45">
                <a:solidFill>
                  <a:srgbClr val="082046"/>
                </a:solidFill>
                <a:latin typeface="Verdana"/>
                <a:cs typeface="Verdana"/>
              </a:rPr>
              <a:t>Köhler,</a:t>
            </a:r>
            <a:endParaRPr sz="1400">
              <a:latin typeface="Verdana"/>
              <a:cs typeface="Verdana"/>
            </a:endParaRPr>
          </a:p>
          <a:p>
            <a:pPr marL="60960" marR="134620">
              <a:lnSpc>
                <a:spcPct val="98900"/>
              </a:lnSpc>
              <a:spcBef>
                <a:spcPts val="105"/>
              </a:spcBef>
            </a:pPr>
            <a:r>
              <a:rPr dirty="0" sz="1400" spc="30">
                <a:solidFill>
                  <a:srgbClr val="082046"/>
                </a:solidFill>
                <a:latin typeface="Verdana"/>
                <a:cs typeface="Verdana"/>
              </a:rPr>
              <a:t>J. </a:t>
            </a:r>
            <a:r>
              <a:rPr dirty="0" sz="1400" spc="15">
                <a:solidFill>
                  <a:srgbClr val="082046"/>
                </a:solidFill>
                <a:latin typeface="Verdana"/>
                <a:cs typeface="Verdana"/>
              </a:rPr>
              <a:t>(2021). </a:t>
            </a:r>
            <a:r>
              <a:rPr dirty="0" sz="1400" spc="85">
                <a:solidFill>
                  <a:srgbClr val="082046"/>
                </a:solidFill>
                <a:latin typeface="Verdana"/>
                <a:cs typeface="Verdana"/>
              </a:rPr>
              <a:t>Flexible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table </a:t>
            </a:r>
            <a:r>
              <a:rPr dirty="0" sz="1400" spc="120">
                <a:solidFill>
                  <a:srgbClr val="082046"/>
                </a:solidFill>
                <a:latin typeface="Verdana"/>
                <a:cs typeface="Verdana"/>
              </a:rPr>
              <a:t>recognition </a:t>
            </a:r>
            <a:r>
              <a:rPr dirty="0" sz="1400" spc="100">
                <a:solidFill>
                  <a:srgbClr val="082046"/>
                </a:solidFill>
                <a:latin typeface="Verdana"/>
                <a:cs typeface="Verdana"/>
              </a:rPr>
              <a:t>and </a:t>
            </a: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semantic  </a:t>
            </a:r>
            <a:r>
              <a:rPr dirty="0" sz="1400" spc="120">
                <a:solidFill>
                  <a:srgbClr val="082046"/>
                </a:solidFill>
                <a:latin typeface="Verdana"/>
                <a:cs typeface="Verdana"/>
              </a:rPr>
              <a:t>interpretation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system. </a:t>
            </a:r>
            <a:r>
              <a:rPr dirty="0" sz="1400" spc="35">
                <a:solidFill>
                  <a:srgbClr val="082046"/>
                </a:solidFill>
                <a:latin typeface="Verdana"/>
                <a:cs typeface="Verdana"/>
              </a:rPr>
              <a:t>In </a:t>
            </a: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arXiv </a:t>
            </a:r>
            <a:r>
              <a:rPr dirty="0" sz="1400" spc="50">
                <a:solidFill>
                  <a:srgbClr val="082046"/>
                </a:solidFill>
                <a:latin typeface="Verdana"/>
                <a:cs typeface="Verdana"/>
              </a:rPr>
              <a:t>[cs.CV]. 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https://</a:t>
            </a:r>
            <a:r>
              <a:rPr dirty="0" u="sng" sz="1400" spc="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www.ais.uni- </a:t>
            </a: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65">
                <a:solidFill>
                  <a:srgbClr val="082046"/>
                </a:solidFill>
                <a:latin typeface="Verdana"/>
                <a:cs typeface="Verdana"/>
              </a:rPr>
              <a:t>bonn.de/papers/VISAPP_2022_Namysl.pdf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07" y="0"/>
            <a:ext cx="904189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9079" y="847684"/>
            <a:ext cx="3469640" cy="18859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965" marR="5080" indent="-88900">
              <a:lnSpc>
                <a:spcPct val="111000"/>
              </a:lnSpc>
              <a:spcBef>
                <a:spcPts val="95"/>
              </a:spcBef>
            </a:pPr>
            <a:r>
              <a:rPr dirty="0" sz="5500" spc="254"/>
              <a:t>R</a:t>
            </a:r>
            <a:r>
              <a:rPr dirty="0" sz="5500" spc="265"/>
              <a:t>ese</a:t>
            </a:r>
            <a:r>
              <a:rPr dirty="0" sz="5500" spc="260"/>
              <a:t>ar</a:t>
            </a:r>
            <a:r>
              <a:rPr dirty="0" sz="5500" spc="265"/>
              <a:t>c</a:t>
            </a:r>
            <a:r>
              <a:rPr dirty="0" sz="5500" spc="-5"/>
              <a:t>h  </a:t>
            </a:r>
            <a:r>
              <a:rPr dirty="0" sz="5500" spc="445"/>
              <a:t>Problem</a:t>
            </a:r>
            <a:endParaRPr sz="5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38100" marR="5080">
              <a:lnSpc>
                <a:spcPts val="3240"/>
              </a:lnSpc>
              <a:spcBef>
                <a:spcPts val="110"/>
              </a:spcBef>
            </a:pPr>
            <a:r>
              <a:rPr dirty="0" spc="-215"/>
              <a:t>Explain</a:t>
            </a:r>
            <a:r>
              <a:rPr dirty="0" spc="-565"/>
              <a:t> </a:t>
            </a:r>
            <a:r>
              <a:rPr dirty="0" spc="-229"/>
              <a:t>complex</a:t>
            </a:r>
            <a:r>
              <a:rPr dirty="0" spc="-595"/>
              <a:t> </a:t>
            </a:r>
            <a:r>
              <a:rPr dirty="0" spc="-229"/>
              <a:t>mathematical  expressions</a:t>
            </a:r>
            <a:r>
              <a:rPr dirty="0" spc="-535"/>
              <a:t> </a:t>
            </a:r>
            <a:r>
              <a:rPr dirty="0" spc="-105"/>
              <a:t>to</a:t>
            </a:r>
            <a:r>
              <a:rPr dirty="0" spc="-405"/>
              <a:t> </a:t>
            </a:r>
            <a:r>
              <a:rPr dirty="0" spc="-145"/>
              <a:t>the</a:t>
            </a:r>
            <a:r>
              <a:rPr dirty="0" spc="-450"/>
              <a:t> </a:t>
            </a:r>
            <a:r>
              <a:rPr dirty="0" spc="-160"/>
              <a:t>user</a:t>
            </a:r>
            <a:r>
              <a:rPr dirty="0" spc="-484"/>
              <a:t> </a:t>
            </a:r>
            <a:r>
              <a:rPr dirty="0" spc="-95"/>
              <a:t>in</a:t>
            </a:r>
            <a:r>
              <a:rPr dirty="0" spc="-370"/>
              <a:t> </a:t>
            </a:r>
            <a:r>
              <a:rPr dirty="0"/>
              <a:t>a</a:t>
            </a:r>
          </a:p>
          <a:p>
            <a:pPr algn="ctr" marL="38100">
              <a:lnSpc>
                <a:spcPct val="100000"/>
              </a:lnSpc>
              <a:spcBef>
                <a:spcPts val="5"/>
              </a:spcBef>
            </a:pPr>
            <a:r>
              <a:rPr dirty="0" spc="-185"/>
              <a:t>meaningful</a:t>
            </a:r>
            <a:r>
              <a:rPr dirty="0" spc="-434"/>
              <a:t> </a:t>
            </a:r>
            <a:r>
              <a:rPr dirty="0" spc="-225"/>
              <a:t>way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5714" y="3326235"/>
            <a:ext cx="3044825" cy="7499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580"/>
              </a:spcBef>
            </a:pPr>
            <a:r>
              <a:rPr dirty="0" sz="2500" spc="-85">
                <a:solidFill>
                  <a:srgbClr val="082046"/>
                </a:solidFill>
                <a:latin typeface="Verdana"/>
                <a:cs typeface="Verdana"/>
              </a:rPr>
              <a:t>IT19117492</a:t>
            </a:r>
            <a:endParaRPr sz="2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600" spc="95">
                <a:solidFill>
                  <a:srgbClr val="082046"/>
                </a:solidFill>
                <a:latin typeface="Verdana"/>
                <a:cs typeface="Verdana"/>
              </a:rPr>
              <a:t>Sachintha </a:t>
            </a:r>
            <a:r>
              <a:rPr dirty="0" sz="1600" spc="105">
                <a:solidFill>
                  <a:srgbClr val="082046"/>
                </a:solidFill>
                <a:latin typeface="Verdana"/>
                <a:cs typeface="Verdana"/>
              </a:rPr>
              <a:t>Prabhash</a:t>
            </a:r>
            <a:r>
              <a:rPr dirty="0" sz="1600" spc="25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082046"/>
                </a:solidFill>
                <a:latin typeface="Verdana"/>
                <a:cs typeface="Verdana"/>
              </a:rPr>
              <a:t>K.V.A.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9661" y="310337"/>
            <a:ext cx="35820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20"/>
              <a:t>Research</a:t>
            </a:r>
            <a:r>
              <a:rPr dirty="0" sz="2800" spc="85"/>
              <a:t> </a:t>
            </a:r>
            <a:r>
              <a:rPr dirty="0" sz="2800" spc="215"/>
              <a:t>Problem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796542" y="1612239"/>
            <a:ext cx="2267585" cy="507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dirty="0" sz="1400" spc="-130">
                <a:latin typeface="Arial Black"/>
                <a:cs typeface="Arial Black"/>
              </a:rPr>
              <a:t>Mathematical</a:t>
            </a:r>
            <a:r>
              <a:rPr dirty="0" sz="1400" spc="-320">
                <a:latin typeface="Arial Black"/>
                <a:cs typeface="Arial Black"/>
              </a:rPr>
              <a:t> </a:t>
            </a:r>
            <a:r>
              <a:rPr dirty="0" sz="1400" spc="-100">
                <a:latin typeface="Arial Black"/>
                <a:cs typeface="Arial Black"/>
              </a:rPr>
              <a:t>equation</a:t>
            </a:r>
            <a:r>
              <a:rPr dirty="0" sz="1400" spc="-245">
                <a:latin typeface="Arial Black"/>
                <a:cs typeface="Arial Black"/>
              </a:rPr>
              <a:t> </a:t>
            </a:r>
            <a:r>
              <a:rPr dirty="0" sz="1400" spc="-65">
                <a:latin typeface="Arial Black"/>
                <a:cs typeface="Arial Black"/>
              </a:rPr>
              <a:t>not  </a:t>
            </a:r>
            <a:r>
              <a:rPr dirty="0" sz="1400" spc="-120">
                <a:latin typeface="Arial Black"/>
                <a:cs typeface="Arial Black"/>
              </a:rPr>
              <a:t>clearly</a:t>
            </a:r>
            <a:r>
              <a:rPr dirty="0" sz="1400" spc="-285">
                <a:latin typeface="Arial Black"/>
                <a:cs typeface="Arial Black"/>
              </a:rPr>
              <a:t> </a:t>
            </a:r>
            <a:r>
              <a:rPr dirty="0" sz="1400" spc="-100">
                <a:latin typeface="Arial Black"/>
                <a:cs typeface="Arial Black"/>
              </a:rPr>
              <a:t>identified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1408" y="1612239"/>
            <a:ext cx="2520950" cy="507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dirty="0" sz="1400" spc="-135">
                <a:latin typeface="Arial Black"/>
                <a:cs typeface="Arial Black"/>
              </a:rPr>
              <a:t>Mathematics</a:t>
            </a:r>
            <a:r>
              <a:rPr dirty="0" sz="1400" spc="-265">
                <a:latin typeface="Arial Black"/>
                <a:cs typeface="Arial Black"/>
              </a:rPr>
              <a:t> </a:t>
            </a:r>
            <a:r>
              <a:rPr dirty="0" sz="1400" spc="-50">
                <a:latin typeface="Arial Black"/>
                <a:cs typeface="Arial Black"/>
              </a:rPr>
              <a:t>in</a:t>
            </a:r>
            <a:r>
              <a:rPr dirty="0" sz="1400" spc="-225">
                <a:latin typeface="Arial Black"/>
                <a:cs typeface="Arial Black"/>
              </a:rPr>
              <a:t> </a:t>
            </a:r>
            <a:r>
              <a:rPr dirty="0" sz="1400" spc="-75">
                <a:latin typeface="Arial Black"/>
                <a:cs typeface="Arial Black"/>
              </a:rPr>
              <a:t>brail</a:t>
            </a:r>
            <a:r>
              <a:rPr dirty="0" sz="1400" spc="-315">
                <a:latin typeface="Arial Black"/>
                <a:cs typeface="Arial Black"/>
              </a:rPr>
              <a:t> </a:t>
            </a:r>
            <a:r>
              <a:rPr dirty="0" sz="1400" spc="-114">
                <a:latin typeface="Arial Black"/>
                <a:cs typeface="Arial Black"/>
              </a:rPr>
              <a:t>language  </a:t>
            </a:r>
            <a:r>
              <a:rPr dirty="0" sz="1400" spc="-110">
                <a:latin typeface="Arial Black"/>
                <a:cs typeface="Arial Black"/>
              </a:rPr>
              <a:t>also</a:t>
            </a:r>
            <a:r>
              <a:rPr dirty="0" sz="1400" spc="-285">
                <a:latin typeface="Arial Black"/>
                <a:cs typeface="Arial Black"/>
              </a:rPr>
              <a:t> </a:t>
            </a:r>
            <a:r>
              <a:rPr dirty="0" sz="1400" spc="-65">
                <a:latin typeface="Arial Black"/>
                <a:cs typeface="Arial Black"/>
              </a:rPr>
              <a:t>hard</a:t>
            </a:r>
            <a:r>
              <a:rPr dirty="0" sz="1400" spc="-175">
                <a:latin typeface="Arial Black"/>
                <a:cs typeface="Arial Black"/>
              </a:rPr>
              <a:t> </a:t>
            </a:r>
            <a:r>
              <a:rPr dirty="0" sz="1400" spc="-55">
                <a:latin typeface="Arial Black"/>
                <a:cs typeface="Arial Black"/>
              </a:rPr>
              <a:t>to</a:t>
            </a:r>
            <a:r>
              <a:rPr dirty="0" sz="1400" spc="-254">
                <a:latin typeface="Arial Black"/>
                <a:cs typeface="Arial Black"/>
              </a:rPr>
              <a:t> </a:t>
            </a:r>
            <a:r>
              <a:rPr dirty="0" sz="1400" spc="-110">
                <a:latin typeface="Arial Black"/>
                <a:cs typeface="Arial Black"/>
              </a:rPr>
              <a:t>comprehend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8182" y="3593490"/>
            <a:ext cx="2342515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100"/>
              </a:spcBef>
            </a:pPr>
            <a:r>
              <a:rPr dirty="0" sz="1400" spc="-114">
                <a:latin typeface="Arial Black"/>
                <a:cs typeface="Arial Black"/>
              </a:rPr>
              <a:t>How</a:t>
            </a:r>
            <a:r>
              <a:rPr dirty="0" sz="1400" spc="-350">
                <a:latin typeface="Arial Black"/>
                <a:cs typeface="Arial Black"/>
              </a:rPr>
              <a:t> </a:t>
            </a:r>
            <a:r>
              <a:rPr dirty="0" sz="1400" spc="-110">
                <a:latin typeface="Arial Black"/>
                <a:cs typeface="Arial Black"/>
              </a:rPr>
              <a:t>will</a:t>
            </a:r>
            <a:r>
              <a:rPr dirty="0" sz="1400" spc="-310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the</a:t>
            </a:r>
            <a:r>
              <a:rPr dirty="0" sz="1400" spc="-229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vision</a:t>
            </a:r>
            <a:r>
              <a:rPr dirty="0" sz="1400" spc="-295">
                <a:latin typeface="Arial Black"/>
                <a:cs typeface="Arial Black"/>
              </a:rPr>
              <a:t> </a:t>
            </a:r>
            <a:r>
              <a:rPr dirty="0" sz="1400" spc="-95">
                <a:latin typeface="Arial Black"/>
                <a:cs typeface="Arial Black"/>
              </a:rPr>
              <a:t>impaired  </a:t>
            </a:r>
            <a:r>
              <a:rPr dirty="0" sz="1400" spc="-100">
                <a:latin typeface="Arial Black"/>
                <a:cs typeface="Arial Black"/>
              </a:rPr>
              <a:t>users </a:t>
            </a:r>
            <a:r>
              <a:rPr dirty="0" sz="1400" spc="-75">
                <a:latin typeface="Arial Black"/>
                <a:cs typeface="Arial Black"/>
              </a:rPr>
              <a:t>read </a:t>
            </a:r>
            <a:r>
              <a:rPr dirty="0" sz="1400" spc="-80">
                <a:latin typeface="Arial Black"/>
                <a:cs typeface="Arial Black"/>
              </a:rPr>
              <a:t>the </a:t>
            </a:r>
            <a:r>
              <a:rPr dirty="0" sz="1400" spc="-114">
                <a:latin typeface="Arial Black"/>
                <a:cs typeface="Arial Black"/>
              </a:rPr>
              <a:t>maths  equations</a:t>
            </a:r>
            <a:r>
              <a:rPr dirty="0" sz="1400" spc="-27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?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297" y="578611"/>
            <a:ext cx="208216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45"/>
              <a:t>Objectives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655565" y="1473453"/>
            <a:ext cx="3694429" cy="4578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Improve</a:t>
            </a:r>
            <a:r>
              <a:rPr dirty="0" sz="1400" spc="-26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identifying</a:t>
            </a:r>
            <a:r>
              <a:rPr dirty="0" sz="1400" spc="-2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math's</a:t>
            </a:r>
            <a:r>
              <a:rPr dirty="0" sz="1400" spc="-27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082046"/>
                </a:solidFill>
                <a:latin typeface="Arial Black"/>
                <a:cs typeface="Arial Black"/>
              </a:rPr>
              <a:t>and</a:t>
            </a:r>
            <a:r>
              <a:rPr dirty="0" sz="1400" spc="-2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plain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text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24" y="1295608"/>
            <a:ext cx="3021330" cy="19196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800" spc="-100">
                <a:solidFill>
                  <a:srgbClr val="082046"/>
                </a:solidFill>
                <a:latin typeface="Verdana"/>
                <a:cs typeface="Verdana"/>
              </a:rPr>
              <a:t>To </a:t>
            </a:r>
            <a:r>
              <a:rPr dirty="0" sz="1800" spc="95">
                <a:solidFill>
                  <a:srgbClr val="082046"/>
                </a:solidFill>
                <a:latin typeface="Verdana"/>
                <a:cs typeface="Verdana"/>
              </a:rPr>
              <a:t>explore </a:t>
            </a:r>
            <a:r>
              <a:rPr dirty="0" sz="1800" spc="114">
                <a:solidFill>
                  <a:srgbClr val="082046"/>
                </a:solidFill>
                <a:latin typeface="Verdana"/>
                <a:cs typeface="Verdana"/>
              </a:rPr>
              <a:t>and</a:t>
            </a:r>
            <a:r>
              <a:rPr dirty="0" sz="1800" spc="29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082046"/>
                </a:solidFill>
                <a:latin typeface="Verdana"/>
                <a:cs typeface="Verdana"/>
              </a:rPr>
              <a:t>identify</a:t>
            </a:r>
            <a:endParaRPr sz="1800">
              <a:latin typeface="Verdana"/>
              <a:cs typeface="Verdana"/>
            </a:endParaRPr>
          </a:p>
          <a:p>
            <a:pPr marL="12700" marR="843915">
              <a:lnSpc>
                <a:spcPct val="114999"/>
              </a:lnSpc>
              <a:spcBef>
                <a:spcPts val="5"/>
              </a:spcBef>
              <a:tabLst>
                <a:tab pos="1837055" algn="l"/>
              </a:tabLst>
            </a:pPr>
            <a:r>
              <a:rPr dirty="0" sz="1800" spc="85">
                <a:solidFill>
                  <a:srgbClr val="082046"/>
                </a:solidFill>
                <a:latin typeface="Verdana"/>
                <a:cs typeface="Verdana"/>
              </a:rPr>
              <a:t>an</a:t>
            </a:r>
            <a:r>
              <a:rPr dirty="0" sz="1800" spc="35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45">
                <a:solidFill>
                  <a:srgbClr val="082046"/>
                </a:solidFill>
                <a:latin typeface="Verdana"/>
                <a:cs typeface="Verdana"/>
              </a:rPr>
              <a:t>algorithm	</a:t>
            </a:r>
            <a:r>
              <a:rPr dirty="0" sz="1800" spc="85">
                <a:solidFill>
                  <a:srgbClr val="082046"/>
                </a:solidFill>
                <a:latin typeface="Verdana"/>
                <a:cs typeface="Verdana"/>
              </a:rPr>
              <a:t>to  </a:t>
            </a:r>
            <a:r>
              <a:rPr dirty="0" sz="1800" spc="130">
                <a:solidFill>
                  <a:srgbClr val="082046"/>
                </a:solidFill>
                <a:latin typeface="Verdana"/>
                <a:cs typeface="Verdana"/>
              </a:rPr>
              <a:t>explain </a:t>
            </a:r>
            <a:r>
              <a:rPr dirty="0" sz="1800" spc="110">
                <a:solidFill>
                  <a:srgbClr val="082046"/>
                </a:solidFill>
                <a:latin typeface="Verdana"/>
                <a:cs typeface="Verdana"/>
              </a:rPr>
              <a:t>text</a:t>
            </a:r>
            <a:r>
              <a:rPr dirty="0" sz="1800" spc="38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14">
                <a:solidFill>
                  <a:srgbClr val="082046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algn="just" marL="12700" marR="5080">
              <a:lnSpc>
                <a:spcPct val="114999"/>
              </a:lnSpc>
            </a:pPr>
            <a:r>
              <a:rPr dirty="0" sz="1800" spc="120">
                <a:solidFill>
                  <a:srgbClr val="082046"/>
                </a:solidFill>
                <a:latin typeface="Verdana"/>
                <a:cs typeface="Verdana"/>
              </a:rPr>
              <a:t>complex </a:t>
            </a:r>
            <a:r>
              <a:rPr dirty="0" sz="1800" spc="150">
                <a:solidFill>
                  <a:srgbClr val="082046"/>
                </a:solidFill>
                <a:latin typeface="Verdana"/>
                <a:cs typeface="Verdana"/>
              </a:rPr>
              <a:t>mathematical  </a:t>
            </a:r>
            <a:r>
              <a:rPr dirty="0" sz="1800" spc="100">
                <a:solidFill>
                  <a:srgbClr val="082046"/>
                </a:solidFill>
                <a:latin typeface="Verdana"/>
                <a:cs typeface="Verdana"/>
              </a:rPr>
              <a:t>expressions </a:t>
            </a:r>
            <a:r>
              <a:rPr dirty="0" sz="1800" spc="85">
                <a:solidFill>
                  <a:srgbClr val="082046"/>
                </a:solidFill>
                <a:latin typeface="Verdana"/>
                <a:cs typeface="Verdana"/>
              </a:rPr>
              <a:t>to </a:t>
            </a:r>
            <a:r>
              <a:rPr dirty="0" sz="1800" spc="90">
                <a:solidFill>
                  <a:srgbClr val="082046"/>
                </a:solidFill>
                <a:latin typeface="Verdana"/>
                <a:cs typeface="Verdana"/>
              </a:rPr>
              <a:t>the </a:t>
            </a:r>
            <a:r>
              <a:rPr dirty="0" sz="1800" spc="85">
                <a:solidFill>
                  <a:srgbClr val="082046"/>
                </a:solidFill>
                <a:latin typeface="Verdana"/>
                <a:cs typeface="Verdana"/>
              </a:rPr>
              <a:t>user  </a:t>
            </a:r>
            <a:r>
              <a:rPr dirty="0" sz="1800">
                <a:solidFill>
                  <a:srgbClr val="082046"/>
                </a:solidFill>
                <a:latin typeface="Verdana"/>
                <a:cs typeface="Verdana"/>
              </a:rPr>
              <a:t>i n </a:t>
            </a:r>
            <a:r>
              <a:rPr dirty="0" sz="1800" spc="155">
                <a:solidFill>
                  <a:srgbClr val="082046"/>
                </a:solidFill>
                <a:latin typeface="Verdana"/>
                <a:cs typeface="Verdana"/>
              </a:rPr>
              <a:t>meaningful</a:t>
            </a:r>
            <a:r>
              <a:rPr dirty="0" sz="1800" spc="-4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082046"/>
                </a:solidFill>
                <a:latin typeface="Verdana"/>
                <a:cs typeface="Verdana"/>
              </a:rPr>
              <a:t>way.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5565" y="2653030"/>
            <a:ext cx="34378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Mathematics</a:t>
            </a:r>
            <a:r>
              <a:rPr dirty="0" sz="1400" spc="-3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equation</a:t>
            </a:r>
            <a:r>
              <a:rPr dirty="0" sz="1400" spc="-2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read</a:t>
            </a:r>
            <a:r>
              <a:rPr dirty="0" sz="1400" spc="-3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mathematics 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way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5565" y="3817111"/>
            <a:ext cx="3157855" cy="4578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Improve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3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recognizingmathematics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symbols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908" y="0"/>
            <a:ext cx="827989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8992" y="2078863"/>
            <a:ext cx="546036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METHODOLOGY</a:t>
            </a:r>
            <a:endParaRPr sz="5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3567" y="574929"/>
            <a:ext cx="3308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60"/>
              <a:t>System</a:t>
            </a:r>
            <a:r>
              <a:rPr dirty="0" sz="2800" spc="150"/>
              <a:t> </a:t>
            </a:r>
            <a:r>
              <a:rPr dirty="0" sz="2800" spc="165"/>
              <a:t>Diagram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439416" y="2316937"/>
            <a:ext cx="81153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latin typeface="Arial"/>
                <a:cs typeface="Arial"/>
              </a:rPr>
              <a:t>Formula</a:t>
            </a:r>
            <a:r>
              <a:rPr dirty="0" sz="900" spc="-120">
                <a:latin typeface="Arial"/>
                <a:cs typeface="Arial"/>
              </a:rPr>
              <a:t> </a:t>
            </a:r>
            <a:r>
              <a:rPr dirty="0" sz="900" spc="10">
                <a:latin typeface="Arial"/>
                <a:cs typeface="Arial"/>
              </a:rPr>
              <a:t>Image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6619" y="2369947"/>
            <a:ext cx="9683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Arial"/>
                <a:cs typeface="Arial"/>
              </a:rPr>
              <a:t>Preprocess</a:t>
            </a:r>
            <a:r>
              <a:rPr dirty="0" sz="900" spc="-130">
                <a:latin typeface="Arial"/>
                <a:cs typeface="Arial"/>
              </a:rPr>
              <a:t> </a:t>
            </a:r>
            <a:r>
              <a:rPr dirty="0" sz="900" spc="25">
                <a:latin typeface="Arial"/>
                <a:cs typeface="Arial"/>
              </a:rPr>
              <a:t>model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4627" y="2369947"/>
            <a:ext cx="10623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Classification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 spc="25">
                <a:latin typeface="Arial"/>
                <a:cs typeface="Arial"/>
              </a:rPr>
              <a:t>model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9978" y="2369947"/>
            <a:ext cx="12299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Arial"/>
                <a:cs typeface="Arial"/>
              </a:rPr>
              <a:t>Latex </a:t>
            </a:r>
            <a:r>
              <a:rPr dirty="0" sz="900" spc="15">
                <a:latin typeface="Arial"/>
                <a:cs typeface="Arial"/>
              </a:rPr>
              <a:t>convert</a:t>
            </a:r>
            <a:r>
              <a:rPr dirty="0" sz="900" spc="-105">
                <a:latin typeface="Arial"/>
                <a:cs typeface="Arial"/>
              </a:rPr>
              <a:t> </a:t>
            </a:r>
            <a:r>
              <a:rPr dirty="0" sz="900" spc="20">
                <a:latin typeface="Arial"/>
                <a:cs typeface="Arial"/>
              </a:rPr>
              <a:t>readable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7240" y="4658969"/>
            <a:ext cx="1537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Read </a:t>
            </a:r>
            <a:r>
              <a:rPr dirty="0" sz="900" spc="20">
                <a:latin typeface="Arial"/>
                <a:cs typeface="Arial"/>
              </a:rPr>
              <a:t>the </a:t>
            </a:r>
            <a:r>
              <a:rPr dirty="0" sz="900" spc="30">
                <a:latin typeface="Arial"/>
                <a:cs typeface="Arial"/>
              </a:rPr>
              <a:t>formula to </a:t>
            </a:r>
            <a:r>
              <a:rPr dirty="0" sz="900" spc="20">
                <a:latin typeface="Arial"/>
                <a:cs typeface="Arial"/>
              </a:rPr>
              <a:t>the</a:t>
            </a:r>
            <a:r>
              <a:rPr dirty="0" sz="900" spc="-125">
                <a:latin typeface="Arial"/>
                <a:cs typeface="Arial"/>
              </a:rPr>
              <a:t> </a:t>
            </a:r>
            <a:r>
              <a:rPr dirty="0" sz="900" spc="15">
                <a:latin typeface="Arial"/>
                <a:cs typeface="Arial"/>
              </a:rPr>
              <a:t>user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595" y="501395"/>
            <a:ext cx="8343900" cy="441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282" y="457327"/>
            <a:ext cx="22218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5"/>
              <a:t>Technologies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91185" y="1205331"/>
            <a:ext cx="1600835" cy="98425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10">
                <a:latin typeface="Arial Black"/>
                <a:cs typeface="Arial Black"/>
              </a:rPr>
              <a:t>Python:</a:t>
            </a:r>
            <a:r>
              <a:rPr dirty="0" sz="1400" spc="35">
                <a:latin typeface="Arial Black"/>
                <a:cs typeface="Arial Black"/>
              </a:rPr>
              <a:t> </a:t>
            </a:r>
            <a:r>
              <a:rPr dirty="0" sz="1400" spc="-110">
                <a:latin typeface="Arial Black"/>
                <a:cs typeface="Arial Black"/>
              </a:rPr>
              <a:t>v-3.9.7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spcBef>
                <a:spcPts val="80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55">
                <a:latin typeface="Arial Black"/>
                <a:cs typeface="Arial Black"/>
              </a:rPr>
              <a:t>PyTorch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spcBef>
                <a:spcPts val="90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85">
                <a:latin typeface="Arial Black"/>
                <a:cs typeface="Arial Black"/>
              </a:rPr>
              <a:t>Flutter/Dart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6660" y="1518284"/>
            <a:ext cx="2119630" cy="20123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85">
                <a:solidFill>
                  <a:srgbClr val="082046"/>
                </a:solidFill>
                <a:latin typeface="Verdana"/>
                <a:cs typeface="Verdana"/>
              </a:rPr>
              <a:t>Used</a:t>
            </a:r>
            <a:r>
              <a:rPr dirty="0" sz="2100" spc="-1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2100" spc="120">
                <a:solidFill>
                  <a:srgbClr val="082046"/>
                </a:solidFill>
                <a:latin typeface="Verdana"/>
                <a:cs typeface="Verdana"/>
              </a:rPr>
              <a:t>Libraries</a:t>
            </a:r>
            <a:endParaRPr sz="2100">
              <a:latin typeface="Verdana"/>
              <a:cs typeface="Verdana"/>
            </a:endParaRPr>
          </a:p>
          <a:p>
            <a:pPr marL="643890" indent="-317500">
              <a:lnSpc>
                <a:spcPct val="100000"/>
              </a:lnSpc>
              <a:spcBef>
                <a:spcPts val="1420"/>
              </a:spcBef>
              <a:buFont typeface="Arial"/>
              <a:buChar char="●"/>
              <a:tabLst>
                <a:tab pos="643255" algn="l"/>
                <a:tab pos="643890" algn="l"/>
              </a:tabLst>
            </a:pPr>
            <a:r>
              <a:rPr dirty="0" sz="1400" spc="-95">
                <a:latin typeface="Arial Black"/>
                <a:cs typeface="Arial Black"/>
              </a:rPr>
              <a:t>Numpy</a:t>
            </a:r>
            <a:endParaRPr sz="1400">
              <a:latin typeface="Arial Black"/>
              <a:cs typeface="Arial Black"/>
            </a:endParaRPr>
          </a:p>
          <a:p>
            <a:pPr marL="643890" indent="-317500">
              <a:lnSpc>
                <a:spcPct val="100000"/>
              </a:lnSpc>
              <a:spcBef>
                <a:spcPts val="805"/>
              </a:spcBef>
              <a:buFont typeface="Arial"/>
              <a:buChar char="●"/>
              <a:tabLst>
                <a:tab pos="643255" algn="l"/>
                <a:tab pos="643890" algn="l"/>
              </a:tabLst>
            </a:pPr>
            <a:r>
              <a:rPr dirty="0" sz="1400" spc="-125">
                <a:latin typeface="Arial Black"/>
                <a:cs typeface="Arial Black"/>
              </a:rPr>
              <a:t>Pillow</a:t>
            </a:r>
            <a:endParaRPr sz="1400">
              <a:latin typeface="Arial Black"/>
              <a:cs typeface="Arial Black"/>
            </a:endParaRPr>
          </a:p>
          <a:p>
            <a:pPr marL="643890" indent="-317500">
              <a:lnSpc>
                <a:spcPct val="100000"/>
              </a:lnSpc>
              <a:spcBef>
                <a:spcPts val="805"/>
              </a:spcBef>
              <a:buFont typeface="Arial"/>
              <a:buChar char="●"/>
              <a:tabLst>
                <a:tab pos="643255" algn="l"/>
                <a:tab pos="643890" algn="l"/>
              </a:tabLst>
            </a:pPr>
            <a:r>
              <a:rPr dirty="0" sz="1400" spc="-110">
                <a:latin typeface="Arial Black"/>
                <a:cs typeface="Arial Black"/>
              </a:rPr>
              <a:t>Nltk</a:t>
            </a:r>
            <a:endParaRPr sz="1400">
              <a:latin typeface="Arial Black"/>
              <a:cs typeface="Arial Black"/>
            </a:endParaRPr>
          </a:p>
          <a:p>
            <a:pPr marL="643890" indent="-317500">
              <a:lnSpc>
                <a:spcPct val="100000"/>
              </a:lnSpc>
              <a:spcBef>
                <a:spcPts val="900"/>
              </a:spcBef>
              <a:buFont typeface="Arial"/>
              <a:buChar char="●"/>
              <a:tabLst>
                <a:tab pos="643255" algn="l"/>
                <a:tab pos="643890" algn="l"/>
              </a:tabLst>
            </a:pPr>
            <a:r>
              <a:rPr dirty="0" sz="1400" spc="-95">
                <a:latin typeface="Arial Black"/>
                <a:cs typeface="Arial Black"/>
              </a:rPr>
              <a:t>Tqdm</a:t>
            </a:r>
            <a:endParaRPr sz="1400">
              <a:latin typeface="Arial Black"/>
              <a:cs typeface="Arial Black"/>
            </a:endParaRPr>
          </a:p>
          <a:p>
            <a:pPr marL="643890" indent="-317500">
              <a:lnSpc>
                <a:spcPct val="100000"/>
              </a:lnSpc>
              <a:spcBef>
                <a:spcPts val="790"/>
              </a:spcBef>
              <a:buFont typeface="Arial"/>
              <a:buChar char="●"/>
              <a:tabLst>
                <a:tab pos="643255" algn="l"/>
                <a:tab pos="643890" algn="l"/>
              </a:tabLst>
            </a:pPr>
            <a:r>
              <a:rPr dirty="0" sz="1400" spc="-130">
                <a:latin typeface="Arial Black"/>
                <a:cs typeface="Arial Black"/>
              </a:rPr>
              <a:t>Distance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908" y="0"/>
            <a:ext cx="827989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7735" y="2078863"/>
            <a:ext cx="470344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65"/>
              <a:t>COMPLETION</a:t>
            </a:r>
            <a:endParaRPr sz="5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595" y="196595"/>
            <a:ext cx="8851392" cy="458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85917" y="1584266"/>
            <a:ext cx="2344420" cy="116332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0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Developed</a:t>
            </a:r>
            <a:r>
              <a:rPr dirty="0" sz="1400" spc="-2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usingpython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spcBef>
                <a:spcPts val="204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Convert</a:t>
            </a:r>
            <a:r>
              <a:rPr dirty="0" sz="1400" spc="-30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images</a:t>
            </a:r>
            <a:r>
              <a:rPr dirty="0" sz="1400" spc="-30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400" spc="-2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50">
                <a:solidFill>
                  <a:srgbClr val="082046"/>
                </a:solidFill>
                <a:latin typeface="Arial Black"/>
                <a:cs typeface="Arial Black"/>
              </a:rPr>
              <a:t>Latex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spcBef>
                <a:spcPts val="204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Used</a:t>
            </a:r>
            <a:r>
              <a:rPr dirty="0" sz="1400" spc="-24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dataset:</a:t>
            </a:r>
            <a:endParaRPr sz="1400">
              <a:latin typeface="Arial Black"/>
              <a:cs typeface="Arial Black"/>
            </a:endParaRPr>
          </a:p>
          <a:p>
            <a:pPr marL="788035">
              <a:lnSpc>
                <a:spcPct val="100000"/>
              </a:lnSpc>
              <a:spcBef>
                <a:spcPts val="1620"/>
              </a:spcBef>
            </a:pPr>
            <a:r>
              <a:rPr dirty="0" sz="1400" spc="-140">
                <a:solidFill>
                  <a:srgbClr val="082046"/>
                </a:solidFill>
                <a:latin typeface="Arial Black"/>
                <a:cs typeface="Arial Black"/>
              </a:rPr>
              <a:t>im2latex-100k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5917" y="2959709"/>
            <a:ext cx="3060700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marR="5080" indent="-317500">
              <a:lnSpc>
                <a:spcPct val="112900"/>
              </a:lnSpc>
              <a:spcBef>
                <a:spcPts val="9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The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method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for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identifying 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mathematical</a:t>
            </a:r>
            <a:r>
              <a:rPr dirty="0" sz="1400" spc="-3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expressions</a:t>
            </a:r>
            <a:r>
              <a:rPr dirty="0" sz="1400" spc="-3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has</a:t>
            </a:r>
            <a:r>
              <a:rPr dirty="0" sz="1400" spc="-3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60">
                <a:solidFill>
                  <a:srgbClr val="082046"/>
                </a:solidFill>
                <a:latin typeface="Arial Black"/>
                <a:cs typeface="Arial Black"/>
              </a:rPr>
              <a:t>to  be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improved</a:t>
            </a:r>
            <a:r>
              <a:rPr dirty="0" sz="1400" spc="-3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further.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537" y="3565905"/>
            <a:ext cx="34740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Black"/>
                <a:cs typeface="Arial Black"/>
              </a:rPr>
              <a:t>v</a:t>
            </a:r>
            <a:r>
              <a:rPr dirty="0" sz="1400" spc="-32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=</a:t>
            </a:r>
            <a:r>
              <a:rPr dirty="0" sz="1400" spc="-270">
                <a:latin typeface="Arial Black"/>
                <a:cs typeface="Arial Black"/>
              </a:rPr>
              <a:t> </a:t>
            </a:r>
            <a:r>
              <a:rPr dirty="0" sz="1400" spc="-85">
                <a:latin typeface="Arial Black"/>
                <a:cs typeface="Arial Black"/>
              </a:rPr>
              <a:t>sum</a:t>
            </a:r>
            <a:r>
              <a:rPr dirty="0" sz="1400" spc="-254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_</a:t>
            </a:r>
            <a:r>
              <a:rPr dirty="0" sz="1400" spc="-18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{</a:t>
            </a:r>
            <a:r>
              <a:rPr dirty="0" sz="1400" spc="-50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i</a:t>
            </a:r>
            <a:r>
              <a:rPr dirty="0" sz="1400" spc="-240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,</a:t>
            </a:r>
            <a:r>
              <a:rPr dirty="0" sz="1400" spc="-220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j</a:t>
            </a:r>
            <a:r>
              <a:rPr dirty="0" sz="1400" spc="-240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=</a:t>
            </a:r>
            <a:r>
              <a:rPr dirty="0" sz="1400" spc="-254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1</a:t>
            </a:r>
            <a:r>
              <a:rPr dirty="0" sz="1400" spc="-280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}</a:t>
            </a:r>
            <a:r>
              <a:rPr dirty="0" sz="1400" spc="-50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^</a:t>
            </a:r>
            <a:r>
              <a:rPr dirty="0" sz="1400" spc="-254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{</a:t>
            </a:r>
            <a:r>
              <a:rPr dirty="0" sz="1400" spc="-50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m</a:t>
            </a:r>
            <a:r>
              <a:rPr dirty="0" sz="1400" spc="-21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}</a:t>
            </a:r>
            <a:r>
              <a:rPr dirty="0" sz="1400" spc="-45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K_</a:t>
            </a:r>
            <a:r>
              <a:rPr dirty="0" sz="1400" spc="-204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{</a:t>
            </a:r>
            <a:r>
              <a:rPr dirty="0" sz="1400" spc="-4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i</a:t>
            </a:r>
            <a:r>
              <a:rPr dirty="0" sz="1400" spc="-229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j</a:t>
            </a:r>
            <a:r>
              <a:rPr dirty="0" sz="1400" spc="-24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}</a:t>
            </a:r>
            <a:r>
              <a:rPr dirty="0" sz="1400" spc="-4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^</a:t>
            </a:r>
            <a:r>
              <a:rPr dirty="0" sz="1400" spc="-270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{</a:t>
            </a:r>
            <a:r>
              <a:rPr dirty="0" sz="1400" spc="-50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-</a:t>
            </a:r>
            <a:r>
              <a:rPr dirty="0" sz="1400" spc="-35">
                <a:latin typeface="Arial Black"/>
                <a:cs typeface="Arial Black"/>
              </a:rPr>
              <a:t> </a:t>
            </a:r>
            <a:r>
              <a:rPr dirty="0" sz="1400" spc="-10">
                <a:latin typeface="Arial Black"/>
                <a:cs typeface="Arial Black"/>
              </a:rPr>
              <a:t>1}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438" y="574929"/>
            <a:ext cx="49034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TIMELINE </a:t>
            </a:r>
            <a:r>
              <a:rPr dirty="0" sz="2800" spc="-10"/>
              <a:t>OF</a:t>
            </a:r>
            <a:r>
              <a:rPr dirty="0" sz="2800" spc="-85"/>
              <a:t> </a:t>
            </a:r>
            <a:r>
              <a:rPr dirty="0" sz="2800" spc="25"/>
              <a:t>COMPLETION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03833" y="2942082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solidFill>
                  <a:srgbClr val="082046"/>
                </a:solidFill>
                <a:latin typeface="Verdana"/>
                <a:cs typeface="Verdana"/>
              </a:rPr>
              <a:t>Preprocessing</a:t>
            </a:r>
            <a:r>
              <a:rPr dirty="0" sz="1800" spc="-42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4152" y="2942082"/>
            <a:ext cx="1111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solidFill>
                  <a:srgbClr val="082046"/>
                </a:solidFill>
                <a:latin typeface="Verdana"/>
                <a:cs typeface="Verdana"/>
              </a:rPr>
              <a:t>Evaluate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8326" y="2868930"/>
            <a:ext cx="140525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22580">
              <a:lnSpc>
                <a:spcPct val="114999"/>
              </a:lnSpc>
              <a:spcBef>
                <a:spcPts val="100"/>
              </a:spcBef>
            </a:pPr>
            <a:r>
              <a:rPr dirty="0" sz="1800" spc="95">
                <a:solidFill>
                  <a:srgbClr val="082046"/>
                </a:solidFill>
                <a:latin typeface="Verdana"/>
                <a:cs typeface="Verdana"/>
              </a:rPr>
              <a:t>Model  </a:t>
            </a:r>
            <a:r>
              <a:rPr dirty="0" sz="1800" spc="-20">
                <a:solidFill>
                  <a:srgbClr val="082046"/>
                </a:solidFill>
                <a:latin typeface="Verdana"/>
                <a:cs typeface="Verdana"/>
              </a:rPr>
              <a:t>Tran</a:t>
            </a:r>
            <a:r>
              <a:rPr dirty="0" sz="1800" spc="-45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82046"/>
                </a:solidFill>
                <a:latin typeface="Verdana"/>
                <a:cs typeface="Verdana"/>
              </a:rPr>
              <a:t>i</a:t>
            </a:r>
            <a:r>
              <a:rPr dirty="0" sz="1800" spc="-44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40">
                <a:solidFill>
                  <a:srgbClr val="082046"/>
                </a:solidFill>
                <a:latin typeface="Verdana"/>
                <a:cs typeface="Verdana"/>
              </a:rPr>
              <a:t>nni</a:t>
            </a:r>
            <a:r>
              <a:rPr dirty="0" sz="1800" spc="-44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082046"/>
                </a:solidFill>
                <a:latin typeface="Verdana"/>
                <a:cs typeface="Verdana"/>
              </a:rPr>
              <a:t>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432" y="3825341"/>
            <a:ext cx="17418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 marR="5080" indent="-360045">
              <a:lnSpc>
                <a:spcPct val="100000"/>
              </a:lnSpc>
              <a:spcBef>
                <a:spcPts val="100"/>
              </a:spcBef>
            </a:pPr>
            <a:r>
              <a:rPr dirty="0" sz="1400" spc="-150">
                <a:solidFill>
                  <a:srgbClr val="082046"/>
                </a:solidFill>
                <a:latin typeface="Arial Black"/>
                <a:cs typeface="Arial Black"/>
              </a:rPr>
              <a:t>Latex</a:t>
            </a:r>
            <a:r>
              <a:rPr dirty="0" sz="1400" spc="-3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maths</a:t>
            </a:r>
            <a:r>
              <a:rPr dirty="0" sz="1400" spc="-30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formula 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pre-process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1555" y="3825341"/>
            <a:ext cx="424180" cy="628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45">
                <a:solidFill>
                  <a:srgbClr val="082046"/>
                </a:solidFill>
                <a:latin typeface="Arial Black"/>
                <a:cs typeface="Arial Black"/>
              </a:rPr>
              <a:t>C</a:t>
            </a:r>
            <a:r>
              <a:rPr dirty="0" sz="1400" spc="-155">
                <a:solidFill>
                  <a:srgbClr val="082046"/>
                </a:solidFill>
                <a:latin typeface="Arial Black"/>
                <a:cs typeface="Arial Black"/>
              </a:rPr>
              <a:t>N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N</a:t>
            </a:r>
            <a:endParaRPr sz="1400">
              <a:latin typeface="Arial Black"/>
              <a:cs typeface="Arial Black"/>
            </a:endParaRPr>
          </a:p>
          <a:p>
            <a:pPr marL="13970">
              <a:lnSpc>
                <a:spcPct val="100000"/>
              </a:lnSpc>
              <a:spcBef>
                <a:spcPts val="1380"/>
              </a:spcBef>
            </a:pPr>
            <a:r>
              <a:rPr dirty="0" sz="1400" spc="-160">
                <a:solidFill>
                  <a:srgbClr val="082046"/>
                </a:solidFill>
                <a:latin typeface="Arial Black"/>
                <a:cs typeface="Arial Black"/>
              </a:rPr>
              <a:t>R</a:t>
            </a:r>
            <a:r>
              <a:rPr dirty="0" sz="1400" spc="-165">
                <a:solidFill>
                  <a:srgbClr val="082046"/>
                </a:solidFill>
                <a:latin typeface="Arial Black"/>
                <a:cs typeface="Arial Black"/>
              </a:rPr>
              <a:t>N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N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2153" y="3825341"/>
            <a:ext cx="19907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1045" marR="5080" indent="-728980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Exactmatching</a:t>
            </a:r>
            <a:r>
              <a:rPr dirty="0" sz="1400" spc="-34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formula 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72.4%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715010" marR="5080" indent="-702945">
              <a:lnSpc>
                <a:spcPct val="102099"/>
              </a:lnSpc>
              <a:spcBef>
                <a:spcPts val="10"/>
              </a:spcBef>
            </a:pPr>
            <a:r>
              <a:rPr dirty="0" spc="185"/>
              <a:t>Evidences </a:t>
            </a:r>
            <a:r>
              <a:rPr dirty="0" spc="200"/>
              <a:t>for </a:t>
            </a:r>
            <a:r>
              <a:rPr dirty="0" spc="175"/>
              <a:t>the  </a:t>
            </a:r>
            <a:r>
              <a:rPr dirty="0" spc="260"/>
              <a:t>Completion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0166" y="373067"/>
            <a:ext cx="4952365" cy="1390015"/>
          </a:xfrm>
          <a:prstGeom prst="rect"/>
        </p:spPr>
        <p:txBody>
          <a:bodyPr wrap="square" lIns="0" tIns="336550" rIns="0" bIns="0" rtlCol="0" vert="horz">
            <a:spAutoFit/>
          </a:bodyPr>
          <a:lstStyle/>
          <a:p>
            <a:pPr marL="720725">
              <a:lnSpc>
                <a:spcPct val="100000"/>
              </a:lnSpc>
              <a:spcBef>
                <a:spcPts val="2650"/>
              </a:spcBef>
            </a:pPr>
            <a:r>
              <a:rPr dirty="0" sz="4800" spc="105"/>
              <a:t>2.2 </a:t>
            </a:r>
            <a:r>
              <a:rPr dirty="0" sz="4800" spc="375"/>
              <a:t>Billion</a:t>
            </a:r>
            <a:endParaRPr sz="4800"/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400" spc="-105">
                <a:latin typeface="Arial Black"/>
                <a:cs typeface="Arial Black"/>
              </a:rPr>
              <a:t>People</a:t>
            </a:r>
            <a:r>
              <a:rPr dirty="0" sz="1400" spc="-275">
                <a:latin typeface="Arial Black"/>
                <a:cs typeface="Arial Black"/>
              </a:rPr>
              <a:t> </a:t>
            </a:r>
            <a:r>
              <a:rPr dirty="0" sz="1400" spc="-100">
                <a:latin typeface="Arial Black"/>
                <a:cs typeface="Arial Black"/>
              </a:rPr>
              <a:t>have</a:t>
            </a:r>
            <a:r>
              <a:rPr dirty="0" sz="1400" spc="-27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a</a:t>
            </a:r>
            <a:r>
              <a:rPr dirty="0" sz="1400" spc="-320">
                <a:latin typeface="Arial Black"/>
                <a:cs typeface="Arial Black"/>
              </a:rPr>
              <a:t> </a:t>
            </a:r>
            <a:r>
              <a:rPr dirty="0" sz="1400" spc="-85">
                <a:latin typeface="Arial Black"/>
                <a:cs typeface="Arial Black"/>
              </a:rPr>
              <a:t>near</a:t>
            </a:r>
            <a:r>
              <a:rPr dirty="0" sz="1400" spc="-190">
                <a:latin typeface="Arial Black"/>
                <a:cs typeface="Arial Black"/>
              </a:rPr>
              <a:t> </a:t>
            </a:r>
            <a:r>
              <a:rPr dirty="0" sz="1400" spc="-40">
                <a:latin typeface="Arial Black"/>
                <a:cs typeface="Arial Black"/>
              </a:rPr>
              <a:t>or</a:t>
            </a:r>
            <a:r>
              <a:rPr dirty="0" sz="1400" spc="-135">
                <a:latin typeface="Arial Black"/>
                <a:cs typeface="Arial Black"/>
              </a:rPr>
              <a:t> </a:t>
            </a:r>
            <a:r>
              <a:rPr dirty="0" sz="1400" spc="-130">
                <a:latin typeface="Arial Black"/>
                <a:cs typeface="Arial Black"/>
              </a:rPr>
              <a:t>distance</a:t>
            </a:r>
            <a:r>
              <a:rPr dirty="0" sz="1400" spc="-310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vision</a:t>
            </a:r>
            <a:r>
              <a:rPr dirty="0" sz="1400" spc="-300">
                <a:latin typeface="Arial Black"/>
                <a:cs typeface="Arial Black"/>
              </a:rPr>
              <a:t> </a:t>
            </a:r>
            <a:r>
              <a:rPr dirty="0" sz="1400" spc="-100">
                <a:latin typeface="Arial Black"/>
                <a:cs typeface="Arial Black"/>
              </a:rPr>
              <a:t>impairment</a:t>
            </a:r>
            <a:r>
              <a:rPr dirty="0" sz="1400" spc="-17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-</a:t>
            </a:r>
            <a:r>
              <a:rPr dirty="0" sz="1400" spc="-40">
                <a:latin typeface="Arial Black"/>
                <a:cs typeface="Arial Black"/>
              </a:rPr>
              <a:t> </a:t>
            </a:r>
            <a:r>
              <a:rPr dirty="0" sz="1400" spc="-55">
                <a:latin typeface="Arial Black"/>
                <a:cs typeface="Arial Black"/>
              </a:rPr>
              <a:t>WHO[2]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7742" y="1743952"/>
            <a:ext cx="4143375" cy="2633345"/>
          </a:xfrm>
          <a:prstGeom prst="rect">
            <a:avLst/>
          </a:prstGeom>
        </p:spPr>
        <p:txBody>
          <a:bodyPr wrap="square" lIns="0" tIns="295275" rIns="0" bIns="0" rtlCol="0" vert="horz">
            <a:spAutoFit/>
          </a:bodyPr>
          <a:lstStyle/>
          <a:p>
            <a:pPr algn="ctr" marR="66040">
              <a:lnSpc>
                <a:spcPct val="100000"/>
              </a:lnSpc>
              <a:spcBef>
                <a:spcPts val="2325"/>
              </a:spcBef>
            </a:pPr>
            <a:r>
              <a:rPr dirty="0" sz="4800" spc="220">
                <a:solidFill>
                  <a:srgbClr val="082046"/>
                </a:solidFill>
                <a:latin typeface="Verdana"/>
                <a:cs typeface="Verdana"/>
              </a:rPr>
              <a:t>300</a:t>
            </a:r>
            <a:r>
              <a:rPr dirty="0" sz="4800" spc="23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4800" spc="375">
                <a:solidFill>
                  <a:srgbClr val="082046"/>
                </a:solidFill>
                <a:latin typeface="Verdana"/>
                <a:cs typeface="Verdana"/>
              </a:rPr>
              <a:t>Million</a:t>
            </a:r>
            <a:endParaRPr sz="4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Can</a:t>
            </a:r>
            <a:r>
              <a:rPr dirty="0" sz="1400" spc="-3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be</a:t>
            </a:r>
            <a:r>
              <a:rPr dirty="0" sz="1400" spc="-229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considered</a:t>
            </a:r>
            <a:r>
              <a:rPr dirty="0" sz="1400" spc="-28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as</a:t>
            </a:r>
            <a:r>
              <a:rPr dirty="0" sz="1400" spc="-36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print</a:t>
            </a:r>
            <a:r>
              <a:rPr dirty="0" sz="1400" spc="-1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disabled</a:t>
            </a:r>
            <a:r>
              <a:rPr dirty="0" sz="1400" spc="-2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[3]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Arial Black"/>
              <a:cs typeface="Arial Black"/>
            </a:endParaRPr>
          </a:p>
          <a:p>
            <a:pPr algn="ctr" marR="79375">
              <a:lnSpc>
                <a:spcPct val="100000"/>
              </a:lnSpc>
              <a:tabLst>
                <a:tab pos="1445895" algn="l"/>
              </a:tabLst>
            </a:pPr>
            <a:r>
              <a:rPr dirty="0" sz="4800" spc="240">
                <a:solidFill>
                  <a:srgbClr val="082046"/>
                </a:solidFill>
                <a:latin typeface="Verdana"/>
                <a:cs typeface="Verdana"/>
              </a:rPr>
              <a:t>1%	</a:t>
            </a:r>
            <a:r>
              <a:rPr dirty="0" sz="4800">
                <a:solidFill>
                  <a:srgbClr val="082046"/>
                </a:solidFill>
                <a:latin typeface="Verdana"/>
                <a:cs typeface="Verdana"/>
              </a:rPr>
              <a:t>-</a:t>
            </a:r>
            <a:r>
              <a:rPr dirty="0" sz="4800" spc="-45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4800">
                <a:solidFill>
                  <a:srgbClr val="082046"/>
                </a:solidFill>
                <a:latin typeface="Verdana"/>
                <a:cs typeface="Verdana"/>
              </a:rPr>
              <a:t>7</a:t>
            </a:r>
            <a:r>
              <a:rPr dirty="0" sz="4800" spc="-108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4800">
                <a:solidFill>
                  <a:srgbClr val="082046"/>
                </a:solidFill>
                <a:latin typeface="Verdana"/>
                <a:cs typeface="Verdana"/>
              </a:rPr>
              <a:t>%</a:t>
            </a:r>
            <a:endParaRPr sz="4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400" spc="-40">
                <a:solidFill>
                  <a:srgbClr val="082046"/>
                </a:solidFill>
                <a:latin typeface="Arial Black"/>
                <a:cs typeface="Arial Black"/>
              </a:rPr>
              <a:t>Of</a:t>
            </a: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all</a:t>
            </a:r>
            <a:r>
              <a:rPr dirty="0" sz="1400" spc="-26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books</a:t>
            </a:r>
            <a:r>
              <a:rPr dirty="0" sz="1400" spc="-2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are</a:t>
            </a:r>
            <a:r>
              <a:rPr dirty="0" sz="1400" spc="-24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available</a:t>
            </a:r>
            <a:r>
              <a:rPr dirty="0" sz="1400" spc="-3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0">
                <a:solidFill>
                  <a:srgbClr val="082046"/>
                </a:solidFill>
                <a:latin typeface="Arial Black"/>
                <a:cs typeface="Arial Black"/>
              </a:rPr>
              <a:t>in</a:t>
            </a:r>
            <a:r>
              <a:rPr dirty="0" sz="1400" spc="-1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55">
                <a:solidFill>
                  <a:srgbClr val="082046"/>
                </a:solidFill>
                <a:latin typeface="Arial Black"/>
                <a:cs typeface="Arial Black"/>
              </a:rPr>
              <a:t>accessible</a:t>
            </a:r>
            <a:r>
              <a:rPr dirty="0" sz="1400" spc="-3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formats</a:t>
            </a:r>
            <a:r>
              <a:rPr dirty="0" sz="1400" spc="-1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[4]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488"/>
            <a:ext cx="9143999" cy="4890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4777" y="281381"/>
            <a:ext cx="43103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0995" algn="l"/>
              </a:tabLst>
            </a:pPr>
            <a:r>
              <a:rPr dirty="0" sz="2800" spc="55"/>
              <a:t>Task</a:t>
            </a:r>
            <a:r>
              <a:rPr dirty="0" sz="2800" spc="240"/>
              <a:t> </a:t>
            </a:r>
            <a:r>
              <a:rPr dirty="0" sz="2800" spc="130"/>
              <a:t>to	</a:t>
            </a:r>
            <a:r>
              <a:rPr dirty="0" sz="2800" spc="100"/>
              <a:t>be</a:t>
            </a:r>
            <a:r>
              <a:rPr dirty="0" sz="2800" spc="-260"/>
              <a:t> </a:t>
            </a:r>
            <a:r>
              <a:rPr dirty="0" sz="2800" spc="180"/>
              <a:t>Completed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849372" y="1835276"/>
            <a:ext cx="30911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5">
                <a:solidFill>
                  <a:srgbClr val="082046"/>
                </a:solidFill>
                <a:latin typeface="Arial"/>
                <a:cs typeface="Arial"/>
              </a:rPr>
              <a:t>Improve </a:t>
            </a:r>
            <a:r>
              <a:rPr dirty="0" sz="1500" spc="45">
                <a:solidFill>
                  <a:srgbClr val="082046"/>
                </a:solidFill>
                <a:latin typeface="Arial"/>
                <a:cs typeface="Arial"/>
              </a:rPr>
              <a:t>the </a:t>
            </a:r>
            <a:r>
              <a:rPr dirty="0" sz="1500" spc="10">
                <a:solidFill>
                  <a:srgbClr val="082046"/>
                </a:solidFill>
                <a:latin typeface="Arial"/>
                <a:cs typeface="Arial"/>
              </a:rPr>
              <a:t>accuracy </a:t>
            </a:r>
            <a:r>
              <a:rPr dirty="0" sz="1500" spc="35">
                <a:solidFill>
                  <a:srgbClr val="082046"/>
                </a:solidFill>
                <a:latin typeface="Arial"/>
                <a:cs typeface="Arial"/>
              </a:rPr>
              <a:t>of </a:t>
            </a:r>
            <a:r>
              <a:rPr dirty="0" sz="1500" spc="45">
                <a:solidFill>
                  <a:srgbClr val="082046"/>
                </a:solidFill>
                <a:latin typeface="Arial"/>
                <a:cs typeface="Arial"/>
              </a:rPr>
              <a:t>the</a:t>
            </a:r>
            <a:r>
              <a:rPr dirty="0" sz="1500" spc="-60">
                <a:solidFill>
                  <a:srgbClr val="082046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082046"/>
                </a:solidFill>
                <a:latin typeface="Arial"/>
                <a:cs typeface="Arial"/>
              </a:rPr>
              <a:t>model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9372" y="2663189"/>
            <a:ext cx="3371850" cy="175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5">
                <a:solidFill>
                  <a:srgbClr val="082046"/>
                </a:solidFill>
                <a:latin typeface="Arial"/>
                <a:cs typeface="Arial"/>
              </a:rPr>
              <a:t>Develop </a:t>
            </a:r>
            <a:r>
              <a:rPr dirty="0" sz="1500" spc="45">
                <a:solidFill>
                  <a:srgbClr val="082046"/>
                </a:solidFill>
                <a:latin typeface="Arial"/>
                <a:cs typeface="Arial"/>
              </a:rPr>
              <a:t>the </a:t>
            </a:r>
            <a:r>
              <a:rPr dirty="0" sz="1500" spc="25">
                <a:solidFill>
                  <a:srgbClr val="082046"/>
                </a:solidFill>
                <a:latin typeface="Arial"/>
                <a:cs typeface="Arial"/>
              </a:rPr>
              <a:t>latex </a:t>
            </a:r>
            <a:r>
              <a:rPr dirty="0" sz="1500" spc="60">
                <a:solidFill>
                  <a:srgbClr val="082046"/>
                </a:solidFill>
                <a:latin typeface="Arial"/>
                <a:cs typeface="Arial"/>
              </a:rPr>
              <a:t>formula </a:t>
            </a:r>
            <a:r>
              <a:rPr dirty="0" sz="1500" spc="45">
                <a:solidFill>
                  <a:srgbClr val="082046"/>
                </a:solidFill>
                <a:latin typeface="Arial"/>
                <a:cs typeface="Arial"/>
              </a:rPr>
              <a:t>to</a:t>
            </a:r>
            <a:r>
              <a:rPr dirty="0" sz="1500" spc="-10">
                <a:solidFill>
                  <a:srgbClr val="082046"/>
                </a:solidFill>
                <a:latin typeface="Arial"/>
                <a:cs typeface="Arial"/>
              </a:rPr>
              <a:t> </a:t>
            </a:r>
            <a:r>
              <a:rPr dirty="0" sz="1500" spc="30">
                <a:solidFill>
                  <a:srgbClr val="082046"/>
                </a:solidFill>
                <a:latin typeface="Arial"/>
                <a:cs typeface="Arial"/>
              </a:rPr>
              <a:t>readable</a:t>
            </a:r>
            <a:endParaRPr sz="1500">
              <a:latin typeface="Arial"/>
              <a:cs typeface="Arial"/>
            </a:endParaRPr>
          </a:p>
          <a:p>
            <a:pPr marL="12700" marR="368300">
              <a:lnSpc>
                <a:spcPts val="6100"/>
              </a:lnSpc>
              <a:spcBef>
                <a:spcPts val="530"/>
              </a:spcBef>
            </a:pPr>
            <a:r>
              <a:rPr dirty="0" sz="1500" spc="50">
                <a:solidFill>
                  <a:srgbClr val="082046"/>
                </a:solidFill>
                <a:latin typeface="Arial"/>
                <a:cs typeface="Arial"/>
              </a:rPr>
              <a:t>Implement </a:t>
            </a:r>
            <a:r>
              <a:rPr dirty="0" sz="1500" spc="45">
                <a:solidFill>
                  <a:srgbClr val="082046"/>
                </a:solidFill>
                <a:latin typeface="Arial"/>
                <a:cs typeface="Arial"/>
              </a:rPr>
              <a:t>the mobile </a:t>
            </a:r>
            <a:r>
              <a:rPr dirty="0" sz="1500" spc="40">
                <a:solidFill>
                  <a:srgbClr val="082046"/>
                </a:solidFill>
                <a:latin typeface="Arial"/>
                <a:cs typeface="Arial"/>
              </a:rPr>
              <a:t>application  </a:t>
            </a:r>
            <a:r>
              <a:rPr dirty="0" sz="1500" spc="30">
                <a:solidFill>
                  <a:srgbClr val="082046"/>
                </a:solidFill>
                <a:latin typeface="Arial"/>
                <a:cs typeface="Arial"/>
              </a:rPr>
              <a:t>Commercialization </a:t>
            </a:r>
            <a:r>
              <a:rPr dirty="0" sz="1500" spc="45">
                <a:solidFill>
                  <a:srgbClr val="082046"/>
                </a:solidFill>
                <a:latin typeface="Arial"/>
                <a:cs typeface="Arial"/>
              </a:rPr>
              <a:t>the app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3632" y="574929"/>
            <a:ext cx="38938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/>
              <a:t>GITHUB</a:t>
            </a:r>
            <a:r>
              <a:rPr dirty="0" sz="2800" spc="-100"/>
              <a:t> </a:t>
            </a:r>
            <a:r>
              <a:rPr dirty="0" sz="2800" spc="-5"/>
              <a:t>REPOSITORY</a:t>
            </a:r>
            <a:endParaRPr sz="2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486"/>
            <a:ext cx="9143999" cy="5049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27958" y="565149"/>
            <a:ext cx="2524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75">
                <a:solidFill>
                  <a:srgbClr val="082046"/>
                </a:solidFill>
                <a:latin typeface="Verdana"/>
                <a:cs typeface="Verdana"/>
              </a:rPr>
              <a:t>GANTT</a:t>
            </a:r>
            <a:r>
              <a:rPr dirty="0" sz="2800" spc="-20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082046"/>
                </a:solidFill>
                <a:latin typeface="Verdana"/>
                <a:cs typeface="Verdana"/>
              </a:rPr>
              <a:t>CHART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200" y="1460449"/>
            <a:ext cx="1327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574929"/>
            <a:ext cx="68205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24579" algn="l"/>
              </a:tabLst>
            </a:pPr>
            <a:r>
              <a:rPr dirty="0" sz="2800" spc="130"/>
              <a:t>Work</a:t>
            </a:r>
            <a:r>
              <a:rPr dirty="0" sz="2800" spc="430"/>
              <a:t> </a:t>
            </a:r>
            <a:r>
              <a:rPr dirty="0" sz="2800" spc="215"/>
              <a:t>Breakdown	</a:t>
            </a:r>
            <a:r>
              <a:rPr dirty="0" sz="2800" spc="190"/>
              <a:t>Structure</a:t>
            </a:r>
            <a:r>
              <a:rPr dirty="0" sz="2800" spc="-235"/>
              <a:t> </a:t>
            </a:r>
            <a:r>
              <a:rPr dirty="0" sz="2800" spc="30"/>
              <a:t>(WBS)</a:t>
            </a:r>
            <a:endParaRPr sz="2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6595"/>
            <a:ext cx="9047987" cy="4946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5957" y="143332"/>
            <a:ext cx="2178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40"/>
              <a:t>References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830192" y="832484"/>
            <a:ext cx="4196715" cy="3694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35">
                <a:solidFill>
                  <a:srgbClr val="082046"/>
                </a:solidFill>
                <a:latin typeface="Verdana"/>
                <a:cs typeface="Verdana"/>
              </a:rPr>
              <a:t>1.R. </a:t>
            </a:r>
            <a:r>
              <a:rPr dirty="0" sz="1100" spc="55">
                <a:solidFill>
                  <a:srgbClr val="082046"/>
                </a:solidFill>
                <a:latin typeface="Verdana"/>
                <a:cs typeface="Verdana"/>
              </a:rPr>
              <a:t>Noor, </a:t>
            </a:r>
            <a:r>
              <a:rPr dirty="0" sz="1100" spc="20">
                <a:solidFill>
                  <a:srgbClr val="082046"/>
                </a:solidFill>
                <a:latin typeface="Verdana"/>
                <a:cs typeface="Verdana"/>
              </a:rPr>
              <a:t>K. </a:t>
            </a:r>
            <a:r>
              <a:rPr dirty="0" sz="1100" spc="65">
                <a:solidFill>
                  <a:srgbClr val="082046"/>
                </a:solidFill>
                <a:latin typeface="Verdana"/>
                <a:cs typeface="Verdana"/>
              </a:rPr>
              <a:t>Mejbaul </a:t>
            </a:r>
            <a:r>
              <a:rPr dirty="0" sz="1100" spc="40">
                <a:solidFill>
                  <a:srgbClr val="082046"/>
                </a:solidFill>
                <a:latin typeface="Verdana"/>
                <a:cs typeface="Verdana"/>
              </a:rPr>
              <a:t>Islam </a:t>
            </a:r>
            <a:r>
              <a:rPr dirty="0" sz="1100" spc="75">
                <a:solidFill>
                  <a:srgbClr val="082046"/>
                </a:solidFill>
                <a:latin typeface="Verdana"/>
                <a:cs typeface="Verdana"/>
              </a:rPr>
              <a:t>and</a:t>
            </a:r>
            <a:r>
              <a:rPr dirty="0" sz="1100" spc="33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100" spc="50">
                <a:solidFill>
                  <a:srgbClr val="082046"/>
                </a:solidFill>
                <a:latin typeface="Verdana"/>
                <a:cs typeface="Verdana"/>
              </a:rPr>
              <a:t>M. </a:t>
            </a:r>
            <a:r>
              <a:rPr dirty="0" sz="1100" spc="30">
                <a:solidFill>
                  <a:srgbClr val="082046"/>
                </a:solidFill>
                <a:latin typeface="Verdana"/>
                <a:cs typeface="Verdana"/>
              </a:rPr>
              <a:t>J. </a:t>
            </a:r>
            <a:r>
              <a:rPr dirty="0" sz="1100" spc="65">
                <a:solidFill>
                  <a:srgbClr val="082046"/>
                </a:solidFill>
                <a:latin typeface="Verdana"/>
                <a:cs typeface="Verdana"/>
              </a:rPr>
              <a:t>Rahimi,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082046"/>
                </a:solidFill>
                <a:latin typeface="Verdana"/>
                <a:cs typeface="Verdana"/>
              </a:rPr>
              <a:t>" </a:t>
            </a:r>
            <a:r>
              <a:rPr dirty="0" sz="1100" spc="90">
                <a:solidFill>
                  <a:srgbClr val="082046"/>
                </a:solidFill>
                <a:latin typeface="Verdana"/>
                <a:cs typeface="Verdana"/>
              </a:rPr>
              <a:t>Handwritten </a:t>
            </a:r>
            <a:r>
              <a:rPr dirty="0" sz="1100" spc="75">
                <a:solidFill>
                  <a:srgbClr val="082046"/>
                </a:solidFill>
                <a:latin typeface="Verdana"/>
                <a:cs typeface="Verdana"/>
              </a:rPr>
              <a:t>Bangla </a:t>
            </a: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Numeral Recognition</a:t>
            </a:r>
            <a:r>
              <a:rPr dirty="0" sz="1100" spc="34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100" spc="70">
                <a:solidFill>
                  <a:srgbClr val="082046"/>
                </a:solidFill>
                <a:latin typeface="Verdana"/>
                <a:cs typeface="Verdana"/>
              </a:rPr>
              <a:t>Using</a:t>
            </a:r>
            <a:endParaRPr sz="1100">
              <a:latin typeface="Verdana"/>
              <a:cs typeface="Verdana"/>
            </a:endParaRPr>
          </a:p>
          <a:p>
            <a:pPr marL="12700" marR="36830">
              <a:lnSpc>
                <a:spcPct val="102699"/>
              </a:lnSpc>
              <a:spcBef>
                <a:spcPts val="15"/>
              </a:spcBef>
            </a:pP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Ensembling </a:t>
            </a:r>
            <a:r>
              <a:rPr dirty="0" sz="1100" spc="55">
                <a:solidFill>
                  <a:srgbClr val="082046"/>
                </a:solidFill>
                <a:latin typeface="Verdana"/>
                <a:cs typeface="Verdana"/>
              </a:rPr>
              <a:t>of </a:t>
            </a: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Convolutional </a:t>
            </a:r>
            <a:r>
              <a:rPr dirty="0" sz="1100" spc="65">
                <a:solidFill>
                  <a:srgbClr val="082046"/>
                </a:solidFill>
                <a:latin typeface="Verdana"/>
                <a:cs typeface="Verdana"/>
              </a:rPr>
              <a:t>Neural </a:t>
            </a: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Network," </a:t>
            </a:r>
            <a:r>
              <a:rPr dirty="0" sz="1100" spc="20">
                <a:solidFill>
                  <a:srgbClr val="082046"/>
                </a:solidFill>
                <a:latin typeface="Verdana"/>
                <a:cs typeface="Verdana"/>
              </a:rPr>
              <a:t>2018  </a:t>
            </a:r>
            <a:r>
              <a:rPr dirty="0" sz="1100" spc="10">
                <a:solidFill>
                  <a:srgbClr val="082046"/>
                </a:solidFill>
                <a:latin typeface="Verdana"/>
                <a:cs typeface="Verdana"/>
              </a:rPr>
              <a:t>21st </a:t>
            </a: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International </a:t>
            </a:r>
            <a:r>
              <a:rPr dirty="0" sz="1100" spc="60">
                <a:solidFill>
                  <a:srgbClr val="082046"/>
                </a:solidFill>
                <a:latin typeface="Verdana"/>
                <a:cs typeface="Verdana"/>
              </a:rPr>
              <a:t>Conference </a:t>
            </a:r>
            <a:r>
              <a:rPr dirty="0" sz="1100" spc="50">
                <a:solidFill>
                  <a:srgbClr val="082046"/>
                </a:solidFill>
                <a:latin typeface="Verdana"/>
                <a:cs typeface="Verdana"/>
              </a:rPr>
              <a:t>of </a:t>
            </a: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Computer</a:t>
            </a:r>
            <a:r>
              <a:rPr dirty="0" sz="1100" spc="53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100" spc="75">
                <a:solidFill>
                  <a:srgbClr val="082046"/>
                </a:solidFill>
                <a:latin typeface="Verdana"/>
                <a:cs typeface="Verdana"/>
              </a:rPr>
              <a:t>and</a:t>
            </a:r>
            <a:endParaRPr sz="1100">
              <a:latin typeface="Verdana"/>
              <a:cs typeface="Verdana"/>
            </a:endParaRPr>
          </a:p>
          <a:p>
            <a:pPr marL="12700" marR="161290">
              <a:lnSpc>
                <a:spcPct val="95600"/>
              </a:lnSpc>
              <a:spcBef>
                <a:spcPts val="95"/>
              </a:spcBef>
            </a:pP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Information </a:t>
            </a:r>
            <a:r>
              <a:rPr dirty="0" sz="1100" spc="70">
                <a:solidFill>
                  <a:srgbClr val="082046"/>
                </a:solidFill>
                <a:latin typeface="Verdana"/>
                <a:cs typeface="Verdana"/>
              </a:rPr>
              <a:t>Technology </a:t>
            </a:r>
            <a:r>
              <a:rPr dirty="0" sz="1100" spc="-15">
                <a:solidFill>
                  <a:srgbClr val="082046"/>
                </a:solidFill>
                <a:latin typeface="Verdana"/>
                <a:cs typeface="Verdana"/>
              </a:rPr>
              <a:t>(ICCIT), </a:t>
            </a:r>
            <a:r>
              <a:rPr dirty="0" sz="1100" spc="25">
                <a:solidFill>
                  <a:srgbClr val="082046"/>
                </a:solidFill>
                <a:latin typeface="Verdana"/>
                <a:cs typeface="Verdana"/>
              </a:rPr>
              <a:t>2018, </a:t>
            </a:r>
            <a:r>
              <a:rPr dirty="0" sz="1100" spc="65">
                <a:solidFill>
                  <a:srgbClr val="082046"/>
                </a:solidFill>
                <a:latin typeface="Verdana"/>
                <a:cs typeface="Verdana"/>
              </a:rPr>
              <a:t>pp. </a:t>
            </a:r>
            <a:r>
              <a:rPr dirty="0" sz="1100" spc="5">
                <a:solidFill>
                  <a:srgbClr val="082046"/>
                </a:solidFill>
                <a:latin typeface="Verdana"/>
                <a:cs typeface="Verdana"/>
              </a:rPr>
              <a:t>1-6, </a:t>
            </a:r>
            <a:r>
              <a:rPr dirty="0" sz="1100" spc="45">
                <a:solidFill>
                  <a:srgbClr val="082046"/>
                </a:solidFill>
                <a:latin typeface="Verdana"/>
                <a:cs typeface="Verdana"/>
              </a:rPr>
              <a:t>doi:  </a:t>
            </a:r>
            <a:r>
              <a:rPr dirty="0" sz="1100" spc="15">
                <a:solidFill>
                  <a:srgbClr val="082046"/>
                </a:solidFill>
                <a:latin typeface="Verdana"/>
                <a:cs typeface="Verdana"/>
              </a:rPr>
              <a:t>10.1109/ICCITECHN.2018.8631944</a:t>
            </a:r>
            <a:r>
              <a:rPr dirty="0" sz="1400" spc="15">
                <a:solidFill>
                  <a:srgbClr val="082046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/>
              <a:cs typeface="Verdana"/>
            </a:endParaRPr>
          </a:p>
          <a:p>
            <a:pPr marL="12700" marR="396875">
              <a:lnSpc>
                <a:spcPct val="100000"/>
              </a:lnSpc>
              <a:buSzPct val="90909"/>
              <a:buAutoNum type="arabicPeriod" startAt="2"/>
              <a:tabLst>
                <a:tab pos="165100" algn="l"/>
              </a:tabLst>
            </a:pPr>
            <a:r>
              <a:rPr dirty="0" sz="1100" spc="20">
                <a:solidFill>
                  <a:srgbClr val="082046"/>
                </a:solidFill>
                <a:latin typeface="Verdana"/>
                <a:cs typeface="Verdana"/>
              </a:rPr>
              <a:t>S. </a:t>
            </a:r>
            <a:r>
              <a:rPr dirty="0" sz="1100" spc="70">
                <a:solidFill>
                  <a:srgbClr val="082046"/>
                </a:solidFill>
                <a:latin typeface="Verdana"/>
                <a:cs typeface="Verdana"/>
              </a:rPr>
              <a:t>Bender, </a:t>
            </a:r>
            <a:r>
              <a:rPr dirty="0" sz="1100" spc="50">
                <a:solidFill>
                  <a:srgbClr val="082046"/>
                </a:solidFill>
                <a:latin typeface="Verdana"/>
                <a:cs typeface="Verdana"/>
              </a:rPr>
              <a:t>M. </a:t>
            </a:r>
            <a:r>
              <a:rPr dirty="0" sz="1100" spc="65">
                <a:solidFill>
                  <a:srgbClr val="082046"/>
                </a:solidFill>
                <a:latin typeface="Verdana"/>
                <a:cs typeface="Verdana"/>
              </a:rPr>
              <a:t>Haurilet, </a:t>
            </a:r>
            <a:r>
              <a:rPr dirty="0" sz="1100" spc="20">
                <a:solidFill>
                  <a:srgbClr val="082046"/>
                </a:solidFill>
                <a:latin typeface="Verdana"/>
                <a:cs typeface="Verdana"/>
              </a:rPr>
              <a:t>A. </a:t>
            </a:r>
            <a:r>
              <a:rPr dirty="0" sz="1100" spc="65">
                <a:solidFill>
                  <a:srgbClr val="082046"/>
                </a:solidFill>
                <a:latin typeface="Verdana"/>
                <a:cs typeface="Verdana"/>
              </a:rPr>
              <a:t>Roitberg </a:t>
            </a:r>
            <a:r>
              <a:rPr dirty="0" sz="1100" spc="75">
                <a:solidFill>
                  <a:srgbClr val="082046"/>
                </a:solidFill>
                <a:latin typeface="Verdana"/>
                <a:cs typeface="Verdana"/>
              </a:rPr>
              <a:t>and </a:t>
            </a:r>
            <a:r>
              <a:rPr dirty="0" sz="1100" spc="25">
                <a:solidFill>
                  <a:srgbClr val="082046"/>
                </a:solidFill>
                <a:latin typeface="Verdana"/>
                <a:cs typeface="Verdana"/>
              </a:rPr>
              <a:t>R.  </a:t>
            </a:r>
            <a:r>
              <a:rPr dirty="0" sz="1100" spc="70">
                <a:solidFill>
                  <a:srgbClr val="082046"/>
                </a:solidFill>
                <a:latin typeface="Verdana"/>
                <a:cs typeface="Verdana"/>
              </a:rPr>
              <a:t>Stiefelhagen, </a:t>
            </a: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"Learning </a:t>
            </a:r>
            <a:r>
              <a:rPr dirty="0" sz="1100" spc="60">
                <a:solidFill>
                  <a:srgbClr val="082046"/>
                </a:solidFill>
                <a:latin typeface="Verdana"/>
                <a:cs typeface="Verdana"/>
              </a:rPr>
              <a:t>Fine-Grained </a:t>
            </a:r>
            <a:r>
              <a:rPr dirty="0" sz="1100" spc="55">
                <a:solidFill>
                  <a:srgbClr val="082046"/>
                </a:solidFill>
                <a:latin typeface="Verdana"/>
                <a:cs typeface="Verdana"/>
              </a:rPr>
              <a:t>Image  </a:t>
            </a:r>
            <a:r>
              <a:rPr dirty="0" sz="1100" spc="70">
                <a:solidFill>
                  <a:srgbClr val="082046"/>
                </a:solidFill>
                <a:latin typeface="Verdana"/>
                <a:cs typeface="Verdana"/>
              </a:rPr>
              <a:t>Representations </a:t>
            </a:r>
            <a:r>
              <a:rPr dirty="0" sz="1100" spc="60">
                <a:solidFill>
                  <a:srgbClr val="082046"/>
                </a:solidFill>
                <a:latin typeface="Verdana"/>
                <a:cs typeface="Verdana"/>
              </a:rPr>
              <a:t>for </a:t>
            </a:r>
            <a:r>
              <a:rPr dirty="0" sz="1100" spc="85">
                <a:solidFill>
                  <a:srgbClr val="082046"/>
                </a:solidFill>
                <a:latin typeface="Verdana"/>
                <a:cs typeface="Verdana"/>
              </a:rPr>
              <a:t>Mathematical </a:t>
            </a:r>
            <a:r>
              <a:rPr dirty="0" sz="1100" spc="60">
                <a:solidFill>
                  <a:srgbClr val="082046"/>
                </a:solidFill>
                <a:latin typeface="Verdana"/>
                <a:cs typeface="Verdana"/>
              </a:rPr>
              <a:t>Expression  </a:t>
            </a: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Recognition," </a:t>
            </a:r>
            <a:r>
              <a:rPr dirty="0" sz="1100" spc="5">
                <a:solidFill>
                  <a:srgbClr val="082046"/>
                </a:solidFill>
                <a:latin typeface="Verdana"/>
                <a:cs typeface="Verdana"/>
              </a:rPr>
              <a:t>2019 </a:t>
            </a: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International </a:t>
            </a:r>
            <a:r>
              <a:rPr dirty="0" sz="1100" spc="65">
                <a:solidFill>
                  <a:srgbClr val="082046"/>
                </a:solidFill>
                <a:latin typeface="Verdana"/>
                <a:cs typeface="Verdana"/>
              </a:rPr>
              <a:t>Conference </a:t>
            </a:r>
            <a:r>
              <a:rPr dirty="0" sz="1100" spc="60">
                <a:solidFill>
                  <a:srgbClr val="082046"/>
                </a:solidFill>
                <a:latin typeface="Verdana"/>
                <a:cs typeface="Verdana"/>
              </a:rPr>
              <a:t>on  </a:t>
            </a: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Document </a:t>
            </a:r>
            <a:r>
              <a:rPr dirty="0" sz="1100" spc="65">
                <a:solidFill>
                  <a:srgbClr val="082046"/>
                </a:solidFill>
                <a:latin typeface="Verdana"/>
                <a:cs typeface="Verdana"/>
              </a:rPr>
              <a:t>Analysis </a:t>
            </a:r>
            <a:r>
              <a:rPr dirty="0" sz="1100" spc="75">
                <a:solidFill>
                  <a:srgbClr val="082046"/>
                </a:solidFill>
                <a:latin typeface="Verdana"/>
                <a:cs typeface="Verdana"/>
              </a:rPr>
              <a:t>and </a:t>
            </a: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Recognition </a:t>
            </a:r>
            <a:r>
              <a:rPr dirty="0" sz="1100" spc="60">
                <a:solidFill>
                  <a:srgbClr val="082046"/>
                </a:solidFill>
                <a:latin typeface="Verdana"/>
                <a:cs typeface="Verdana"/>
              </a:rPr>
              <a:t>Workshops  </a:t>
            </a:r>
            <a:r>
              <a:rPr dirty="0" sz="1100">
                <a:solidFill>
                  <a:srgbClr val="082046"/>
                </a:solidFill>
                <a:latin typeface="Verdana"/>
                <a:cs typeface="Verdana"/>
              </a:rPr>
              <a:t>(ICDARW), </a:t>
            </a:r>
            <a:r>
              <a:rPr dirty="0" sz="1100" spc="15">
                <a:solidFill>
                  <a:srgbClr val="082046"/>
                </a:solidFill>
                <a:latin typeface="Verdana"/>
                <a:cs typeface="Verdana"/>
              </a:rPr>
              <a:t>2019, </a:t>
            </a:r>
            <a:r>
              <a:rPr dirty="0" sz="1100" spc="70">
                <a:solidFill>
                  <a:srgbClr val="082046"/>
                </a:solidFill>
                <a:latin typeface="Verdana"/>
                <a:cs typeface="Verdana"/>
              </a:rPr>
              <a:t>pp. </a:t>
            </a:r>
            <a:r>
              <a:rPr dirty="0" sz="1100" spc="15">
                <a:solidFill>
                  <a:srgbClr val="082046"/>
                </a:solidFill>
                <a:latin typeface="Verdana"/>
                <a:cs typeface="Verdana"/>
              </a:rPr>
              <a:t>56-61, </a:t>
            </a:r>
            <a:r>
              <a:rPr dirty="0" sz="1100" spc="55">
                <a:solidFill>
                  <a:srgbClr val="082046"/>
                </a:solidFill>
                <a:latin typeface="Verdana"/>
                <a:cs typeface="Verdana"/>
              </a:rPr>
              <a:t>doi:  </a:t>
            </a:r>
            <a:r>
              <a:rPr dirty="0" sz="1100" spc="15">
                <a:solidFill>
                  <a:srgbClr val="082046"/>
                </a:solidFill>
                <a:latin typeface="Verdana"/>
                <a:cs typeface="Verdana"/>
              </a:rPr>
              <a:t>10.1109/ICDARW.2019.00015.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82046"/>
              </a:buClr>
              <a:buFont typeface="Verdana"/>
              <a:buAutoNum type="arabicPeriod" startAt="2"/>
            </a:pP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2800"/>
              </a:lnSpc>
              <a:buSzPct val="90909"/>
              <a:buAutoNum type="arabicPeriod" startAt="2"/>
              <a:tabLst>
                <a:tab pos="171450" algn="l"/>
              </a:tabLst>
            </a:pPr>
            <a:r>
              <a:rPr dirty="0" sz="1100" spc="55">
                <a:solidFill>
                  <a:srgbClr val="082046"/>
                </a:solidFill>
                <a:latin typeface="Verdana"/>
                <a:cs typeface="Verdana"/>
              </a:rPr>
              <a:t>DBian, </a:t>
            </a:r>
            <a:r>
              <a:rPr dirty="0" sz="1100" spc="35">
                <a:solidFill>
                  <a:srgbClr val="082046"/>
                </a:solidFill>
                <a:latin typeface="Verdana"/>
                <a:cs typeface="Verdana"/>
              </a:rPr>
              <a:t>X., </a:t>
            </a:r>
            <a:r>
              <a:rPr dirty="0" sz="1100" spc="45">
                <a:solidFill>
                  <a:srgbClr val="082046"/>
                </a:solidFill>
                <a:latin typeface="Verdana"/>
                <a:cs typeface="Verdana"/>
              </a:rPr>
              <a:t>Qin, B., </a:t>
            </a:r>
            <a:r>
              <a:rPr dirty="0" sz="1100" spc="55">
                <a:solidFill>
                  <a:srgbClr val="082046"/>
                </a:solidFill>
                <a:latin typeface="Verdana"/>
                <a:cs typeface="Verdana"/>
              </a:rPr>
              <a:t>Xin, </a:t>
            </a:r>
            <a:r>
              <a:rPr dirty="0" sz="1100" spc="35">
                <a:solidFill>
                  <a:srgbClr val="082046"/>
                </a:solidFill>
                <a:latin typeface="Verdana"/>
                <a:cs typeface="Verdana"/>
              </a:rPr>
              <a:t>X., </a:t>
            </a:r>
            <a:r>
              <a:rPr dirty="0" sz="1100" spc="30">
                <a:solidFill>
                  <a:srgbClr val="082046"/>
                </a:solidFill>
                <a:latin typeface="Verdana"/>
                <a:cs typeface="Verdana"/>
              </a:rPr>
              <a:t>Li, </a:t>
            </a:r>
            <a:r>
              <a:rPr dirty="0" sz="1100" spc="35">
                <a:solidFill>
                  <a:srgbClr val="082046"/>
                </a:solidFill>
                <a:latin typeface="Verdana"/>
                <a:cs typeface="Verdana"/>
              </a:rPr>
              <a:t>J., </a:t>
            </a:r>
            <a:r>
              <a:rPr dirty="0" sz="1100" spc="40">
                <a:solidFill>
                  <a:srgbClr val="082046"/>
                </a:solidFill>
                <a:latin typeface="Verdana"/>
                <a:cs typeface="Verdana"/>
              </a:rPr>
              <a:t>Su, </a:t>
            </a:r>
            <a:r>
              <a:rPr dirty="0" sz="1100" spc="35">
                <a:solidFill>
                  <a:srgbClr val="082046"/>
                </a:solidFill>
                <a:latin typeface="Verdana"/>
                <a:cs typeface="Verdana"/>
              </a:rPr>
              <a:t>X., </a:t>
            </a:r>
            <a:r>
              <a:rPr dirty="0" sz="1100">
                <a:solidFill>
                  <a:srgbClr val="082046"/>
                </a:solidFill>
                <a:latin typeface="Verdana"/>
                <a:cs typeface="Verdana"/>
              </a:rPr>
              <a:t>&amp; </a:t>
            </a:r>
            <a:r>
              <a:rPr dirty="0" sz="1100" spc="60">
                <a:solidFill>
                  <a:srgbClr val="082046"/>
                </a:solidFill>
                <a:latin typeface="Verdana"/>
                <a:cs typeface="Verdana"/>
              </a:rPr>
              <a:t>Wang, </a:t>
            </a:r>
            <a:r>
              <a:rPr dirty="0" sz="1100" spc="15">
                <a:solidFill>
                  <a:srgbClr val="082046"/>
                </a:solidFill>
                <a:latin typeface="Verdana"/>
                <a:cs typeface="Verdana"/>
              </a:rPr>
              <a:t>Y.  (2021). </a:t>
            </a:r>
            <a:r>
              <a:rPr dirty="0" sz="1100" spc="95">
                <a:solidFill>
                  <a:srgbClr val="082046"/>
                </a:solidFill>
                <a:latin typeface="Verdana"/>
                <a:cs typeface="Verdana"/>
              </a:rPr>
              <a:t>Handwritten </a:t>
            </a:r>
            <a:r>
              <a:rPr dirty="0" sz="1100" spc="85">
                <a:solidFill>
                  <a:srgbClr val="082046"/>
                </a:solidFill>
                <a:latin typeface="Verdana"/>
                <a:cs typeface="Verdana"/>
              </a:rPr>
              <a:t>mathematical</a:t>
            </a:r>
            <a:r>
              <a:rPr dirty="0" sz="1100" spc="43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100" spc="60">
                <a:solidFill>
                  <a:srgbClr val="082046"/>
                </a:solidFill>
                <a:latin typeface="Verdana"/>
                <a:cs typeface="Verdana"/>
              </a:rPr>
              <a:t>expression</a:t>
            </a:r>
            <a:endParaRPr sz="1100">
              <a:latin typeface="Verdana"/>
              <a:cs typeface="Verdana"/>
            </a:endParaRPr>
          </a:p>
          <a:p>
            <a:pPr marL="12700" marR="311785">
              <a:lnSpc>
                <a:spcPct val="102800"/>
              </a:lnSpc>
              <a:spcBef>
                <a:spcPts val="10"/>
              </a:spcBef>
            </a:pP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recognition </a:t>
            </a:r>
            <a:r>
              <a:rPr dirty="0" sz="1100" spc="40">
                <a:solidFill>
                  <a:srgbClr val="082046"/>
                </a:solidFill>
                <a:latin typeface="Verdana"/>
                <a:cs typeface="Verdana"/>
              </a:rPr>
              <a:t>via </a:t>
            </a:r>
            <a:r>
              <a:rPr dirty="0" sz="1100" spc="90">
                <a:solidFill>
                  <a:srgbClr val="082046"/>
                </a:solidFill>
                <a:latin typeface="Verdana"/>
                <a:cs typeface="Verdana"/>
              </a:rPr>
              <a:t>attention </a:t>
            </a: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aggregation </a:t>
            </a:r>
            <a:r>
              <a:rPr dirty="0" sz="1100" spc="65">
                <a:solidFill>
                  <a:srgbClr val="082046"/>
                </a:solidFill>
                <a:latin typeface="Verdana"/>
                <a:cs typeface="Verdana"/>
              </a:rPr>
              <a:t>based </a:t>
            </a:r>
            <a:r>
              <a:rPr dirty="0" sz="1100" spc="40">
                <a:solidFill>
                  <a:srgbClr val="082046"/>
                </a:solidFill>
                <a:latin typeface="Verdana"/>
                <a:cs typeface="Verdana"/>
              </a:rPr>
              <a:t>Bi-  </a:t>
            </a: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directional </a:t>
            </a:r>
            <a:r>
              <a:rPr dirty="0" sz="1100" spc="95">
                <a:solidFill>
                  <a:srgbClr val="082046"/>
                </a:solidFill>
                <a:latin typeface="Verdana"/>
                <a:cs typeface="Verdana"/>
              </a:rPr>
              <a:t>mutual </a:t>
            </a:r>
            <a:r>
              <a:rPr dirty="0" sz="1100" spc="80">
                <a:solidFill>
                  <a:srgbClr val="082046"/>
                </a:solidFill>
                <a:latin typeface="Verdana"/>
                <a:cs typeface="Verdana"/>
              </a:rPr>
              <a:t>learning. </a:t>
            </a:r>
            <a:r>
              <a:rPr dirty="0" sz="1100" spc="25">
                <a:solidFill>
                  <a:srgbClr val="082046"/>
                </a:solidFill>
                <a:latin typeface="Verdana"/>
                <a:cs typeface="Verdana"/>
              </a:rPr>
              <a:t>In </a:t>
            </a:r>
            <a:r>
              <a:rPr dirty="0" sz="1100" spc="40">
                <a:solidFill>
                  <a:srgbClr val="082046"/>
                </a:solidFill>
                <a:latin typeface="Verdana"/>
                <a:cs typeface="Verdana"/>
              </a:rPr>
              <a:t>arXiv [cs.CV].  </a:t>
            </a:r>
            <a:r>
              <a:rPr dirty="0" u="sng" sz="1100" spc="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http://arxiv.org/abs/2112.03603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085" y="1322273"/>
            <a:ext cx="4748530" cy="1647189"/>
          </a:xfrm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algn="ctr" marL="12065" marR="5080" indent="2540">
              <a:lnSpc>
                <a:spcPct val="103000"/>
              </a:lnSpc>
              <a:spcBef>
                <a:spcPts val="10"/>
              </a:spcBef>
            </a:pPr>
            <a:r>
              <a:rPr dirty="0" sz="2600" spc="-200">
                <a:latin typeface="Arial Black"/>
                <a:cs typeface="Arial Black"/>
              </a:rPr>
              <a:t>Identifying </a:t>
            </a:r>
            <a:r>
              <a:rPr dirty="0" sz="2600">
                <a:latin typeface="Arial Black"/>
                <a:cs typeface="Arial Black"/>
              </a:rPr>
              <a:t>a </a:t>
            </a:r>
            <a:r>
              <a:rPr dirty="0" sz="2600" spc="-130">
                <a:latin typeface="Arial Black"/>
                <a:cs typeface="Arial Black"/>
              </a:rPr>
              <a:t>proper </a:t>
            </a:r>
            <a:r>
              <a:rPr dirty="0" sz="2600" spc="-210">
                <a:latin typeface="Arial Black"/>
                <a:cs typeface="Arial Black"/>
              </a:rPr>
              <a:t>image  </a:t>
            </a:r>
            <a:r>
              <a:rPr dirty="0" sz="2600" spc="-220">
                <a:latin typeface="Arial Black"/>
                <a:cs typeface="Arial Black"/>
              </a:rPr>
              <a:t>captioning </a:t>
            </a:r>
            <a:r>
              <a:rPr dirty="0" sz="2600" spc="-190">
                <a:latin typeface="Arial Black"/>
                <a:cs typeface="Arial Black"/>
              </a:rPr>
              <a:t>approach </a:t>
            </a:r>
            <a:r>
              <a:rPr dirty="0" sz="2600" spc="-105">
                <a:latin typeface="Arial Black"/>
                <a:cs typeface="Arial Black"/>
              </a:rPr>
              <a:t>to  </a:t>
            </a:r>
            <a:r>
              <a:rPr dirty="0" sz="2600" spc="-240">
                <a:latin typeface="Arial Black"/>
                <a:cs typeface="Arial Black"/>
              </a:rPr>
              <a:t>facilitate</a:t>
            </a:r>
            <a:r>
              <a:rPr dirty="0" sz="2600" spc="-515">
                <a:latin typeface="Arial Black"/>
                <a:cs typeface="Arial Black"/>
              </a:rPr>
              <a:t> </a:t>
            </a:r>
            <a:r>
              <a:rPr dirty="0" sz="2600" spc="-190">
                <a:latin typeface="Arial Black"/>
                <a:cs typeface="Arial Black"/>
              </a:rPr>
              <a:t>interpreting</a:t>
            </a:r>
            <a:r>
              <a:rPr dirty="0" sz="2600" spc="-405">
                <a:latin typeface="Arial Black"/>
                <a:cs typeface="Arial Black"/>
              </a:rPr>
              <a:t> </a:t>
            </a:r>
            <a:r>
              <a:rPr dirty="0" sz="2600" spc="-105">
                <a:latin typeface="Arial Black"/>
                <a:cs typeface="Arial Black"/>
              </a:rPr>
              <a:t>an</a:t>
            </a:r>
            <a:r>
              <a:rPr dirty="0" sz="2600" spc="-450">
                <a:latin typeface="Arial Black"/>
                <a:cs typeface="Arial Black"/>
              </a:rPr>
              <a:t> </a:t>
            </a:r>
            <a:r>
              <a:rPr dirty="0" sz="2600" spc="-210">
                <a:latin typeface="Arial Black"/>
                <a:cs typeface="Arial Black"/>
              </a:rPr>
              <a:t>image  </a:t>
            </a:r>
            <a:r>
              <a:rPr dirty="0" sz="2600" spc="-90">
                <a:latin typeface="Arial Black"/>
                <a:cs typeface="Arial Black"/>
              </a:rPr>
              <a:t>in</a:t>
            </a:r>
            <a:r>
              <a:rPr dirty="0" sz="2600" spc="-355">
                <a:latin typeface="Arial Black"/>
                <a:cs typeface="Arial Black"/>
              </a:rPr>
              <a:t> </a:t>
            </a:r>
            <a:r>
              <a:rPr dirty="0" sz="2600">
                <a:latin typeface="Arial Black"/>
                <a:cs typeface="Arial Black"/>
              </a:rPr>
              <a:t>a</a:t>
            </a:r>
            <a:r>
              <a:rPr dirty="0" sz="2600" spc="-525">
                <a:latin typeface="Arial Black"/>
                <a:cs typeface="Arial Black"/>
              </a:rPr>
              <a:t> </a:t>
            </a:r>
            <a:r>
              <a:rPr dirty="0" sz="2600" spc="-190">
                <a:latin typeface="Arial Black"/>
                <a:cs typeface="Arial Black"/>
              </a:rPr>
              <a:t>document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1850" y="3326235"/>
            <a:ext cx="2399030" cy="7499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dirty="0" sz="2500" spc="-60">
                <a:solidFill>
                  <a:srgbClr val="082046"/>
                </a:solidFill>
                <a:latin typeface="Verdana"/>
                <a:cs typeface="Verdana"/>
              </a:rPr>
              <a:t>IT19392172</a:t>
            </a:r>
            <a:endParaRPr sz="2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600" spc="114">
                <a:solidFill>
                  <a:srgbClr val="082046"/>
                </a:solidFill>
                <a:latin typeface="Verdana"/>
                <a:cs typeface="Verdana"/>
              </a:rPr>
              <a:t>Sanduni </a:t>
            </a:r>
            <a:r>
              <a:rPr dirty="0" sz="1600" spc="90">
                <a:solidFill>
                  <a:srgbClr val="082046"/>
                </a:solidFill>
                <a:latin typeface="Verdana"/>
                <a:cs typeface="Verdana"/>
              </a:rPr>
              <a:t>Madara</a:t>
            </a:r>
            <a:r>
              <a:rPr dirty="0" sz="1600" spc="12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600" spc="10">
                <a:solidFill>
                  <a:srgbClr val="082046"/>
                </a:solidFill>
                <a:latin typeface="Verdana"/>
                <a:cs typeface="Verdana"/>
              </a:rPr>
              <a:t>P.G.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07" y="0"/>
            <a:ext cx="904189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9079" y="847684"/>
            <a:ext cx="3469640" cy="18859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965" marR="5080" indent="-88900">
              <a:lnSpc>
                <a:spcPct val="111000"/>
              </a:lnSpc>
              <a:spcBef>
                <a:spcPts val="95"/>
              </a:spcBef>
            </a:pPr>
            <a:r>
              <a:rPr dirty="0" sz="5500" spc="254"/>
              <a:t>R</a:t>
            </a:r>
            <a:r>
              <a:rPr dirty="0" sz="5500" spc="265"/>
              <a:t>ese</a:t>
            </a:r>
            <a:r>
              <a:rPr dirty="0" sz="5500" spc="260"/>
              <a:t>ar</a:t>
            </a:r>
            <a:r>
              <a:rPr dirty="0" sz="5500" spc="265"/>
              <a:t>c</a:t>
            </a:r>
            <a:r>
              <a:rPr dirty="0" sz="5500" spc="-5"/>
              <a:t>h  </a:t>
            </a:r>
            <a:r>
              <a:rPr dirty="0" sz="5500" spc="445"/>
              <a:t>Problem</a:t>
            </a:r>
            <a:endParaRPr sz="55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7932" y="574929"/>
            <a:ext cx="35833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20"/>
              <a:t>Research</a:t>
            </a:r>
            <a:r>
              <a:rPr dirty="0" sz="2800" spc="100"/>
              <a:t> </a:t>
            </a:r>
            <a:r>
              <a:rPr dirty="0" sz="2800" spc="215"/>
              <a:t>Problem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895601" y="1513687"/>
            <a:ext cx="2553335" cy="754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6985">
              <a:lnSpc>
                <a:spcPct val="113900"/>
              </a:lnSpc>
              <a:spcBef>
                <a:spcPts val="90"/>
              </a:spcBef>
            </a:pPr>
            <a:r>
              <a:rPr dirty="0" sz="1400" spc="-110">
                <a:latin typeface="Arial Black"/>
                <a:cs typeface="Arial Black"/>
              </a:rPr>
              <a:t>Inability</a:t>
            </a:r>
            <a:r>
              <a:rPr dirty="0" sz="1400" spc="-310">
                <a:latin typeface="Arial Black"/>
                <a:cs typeface="Arial Black"/>
              </a:rPr>
              <a:t> </a:t>
            </a:r>
            <a:r>
              <a:rPr dirty="0" sz="1400" spc="-55">
                <a:latin typeface="Arial Black"/>
                <a:cs typeface="Arial Black"/>
              </a:rPr>
              <a:t>to</a:t>
            </a:r>
            <a:r>
              <a:rPr dirty="0" sz="1400" spc="-235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interpret</a:t>
            </a:r>
            <a:r>
              <a:rPr dirty="0" sz="1400" spc="-225">
                <a:latin typeface="Arial Black"/>
                <a:cs typeface="Arial Black"/>
              </a:rPr>
              <a:t> </a:t>
            </a:r>
            <a:r>
              <a:rPr dirty="0" sz="1400" spc="-60">
                <a:latin typeface="Arial Black"/>
                <a:cs typeface="Arial Black"/>
              </a:rPr>
              <a:t>an</a:t>
            </a:r>
            <a:r>
              <a:rPr dirty="0" sz="1400" spc="-235">
                <a:latin typeface="Arial Black"/>
                <a:cs typeface="Arial Black"/>
              </a:rPr>
              <a:t> </a:t>
            </a:r>
            <a:r>
              <a:rPr dirty="0" sz="1400" spc="-110">
                <a:latin typeface="Arial Black"/>
                <a:cs typeface="Arial Black"/>
              </a:rPr>
              <a:t>image  </a:t>
            </a:r>
            <a:r>
              <a:rPr dirty="0" sz="1400" spc="-50">
                <a:latin typeface="Arial Black"/>
                <a:cs typeface="Arial Black"/>
              </a:rPr>
              <a:t>in</a:t>
            </a:r>
            <a:r>
              <a:rPr dirty="0" sz="1400" spc="-220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a</a:t>
            </a:r>
            <a:r>
              <a:rPr dirty="0" sz="1400" spc="-315">
                <a:latin typeface="Arial Black"/>
                <a:cs typeface="Arial Black"/>
              </a:rPr>
              <a:t> </a:t>
            </a:r>
            <a:r>
              <a:rPr dirty="0" sz="1400" spc="-85">
                <a:latin typeface="Arial Black"/>
                <a:cs typeface="Arial Black"/>
              </a:rPr>
              <a:t>printed</a:t>
            </a:r>
            <a:r>
              <a:rPr dirty="0" sz="1400" spc="-195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document</a:t>
            </a:r>
            <a:r>
              <a:rPr dirty="0" sz="1400" spc="-250">
                <a:latin typeface="Arial Black"/>
                <a:cs typeface="Arial Black"/>
              </a:rPr>
              <a:t> </a:t>
            </a:r>
            <a:r>
              <a:rPr dirty="0" sz="1400" spc="-120">
                <a:latin typeface="Arial Black"/>
                <a:cs typeface="Arial Black"/>
              </a:rPr>
              <a:t>without  </a:t>
            </a:r>
            <a:r>
              <a:rPr dirty="0" sz="1400" spc="-100">
                <a:latin typeface="Arial Black"/>
                <a:cs typeface="Arial Black"/>
              </a:rPr>
              <a:t>others’</a:t>
            </a:r>
            <a:r>
              <a:rPr dirty="0" sz="1400" spc="-260">
                <a:latin typeface="Arial Black"/>
                <a:cs typeface="Arial Black"/>
              </a:rPr>
              <a:t> </a:t>
            </a:r>
            <a:r>
              <a:rPr dirty="0" sz="1400" spc="-155">
                <a:latin typeface="Arial Black"/>
                <a:cs typeface="Arial Black"/>
              </a:rPr>
              <a:t>assistance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3445" y="1513687"/>
            <a:ext cx="2510155" cy="754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90"/>
              </a:spcBef>
            </a:pPr>
            <a:r>
              <a:rPr dirty="0" sz="1400" spc="-120">
                <a:latin typeface="Arial Black"/>
                <a:cs typeface="Arial Black"/>
              </a:rPr>
              <a:t>Every</a:t>
            </a:r>
            <a:r>
              <a:rPr dirty="0" sz="1400" spc="-300">
                <a:latin typeface="Arial Black"/>
                <a:cs typeface="Arial Black"/>
              </a:rPr>
              <a:t> </a:t>
            </a:r>
            <a:r>
              <a:rPr dirty="0" sz="1400" spc="-95">
                <a:latin typeface="Arial Black"/>
                <a:cs typeface="Arial Black"/>
              </a:rPr>
              <a:t>time,</a:t>
            </a:r>
            <a:r>
              <a:rPr dirty="0" sz="1400" spc="-280">
                <a:latin typeface="Arial Black"/>
                <a:cs typeface="Arial Black"/>
              </a:rPr>
              <a:t> </a:t>
            </a:r>
            <a:r>
              <a:rPr dirty="0" sz="1400" spc="-110">
                <a:latin typeface="Arial Black"/>
                <a:cs typeface="Arial Black"/>
              </a:rPr>
              <a:t>cannot</a:t>
            </a:r>
            <a:r>
              <a:rPr dirty="0" sz="1400" spc="-260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get</a:t>
            </a:r>
            <a:r>
              <a:rPr dirty="0" sz="1400" spc="-310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a</a:t>
            </a:r>
            <a:r>
              <a:rPr dirty="0" sz="1400" spc="-325">
                <a:latin typeface="Arial Black"/>
                <a:cs typeface="Arial Black"/>
              </a:rPr>
              <a:t> </a:t>
            </a:r>
            <a:r>
              <a:rPr dirty="0" sz="1400" spc="-55">
                <a:latin typeface="Arial Black"/>
                <a:cs typeface="Arial Black"/>
              </a:rPr>
              <a:t>third-  </a:t>
            </a:r>
            <a:r>
              <a:rPr dirty="0" sz="1400" spc="-75">
                <a:latin typeface="Arial Black"/>
                <a:cs typeface="Arial Black"/>
              </a:rPr>
              <a:t>party </a:t>
            </a:r>
            <a:r>
              <a:rPr dirty="0" sz="1400" spc="-145">
                <a:latin typeface="Arial Black"/>
                <a:cs typeface="Arial Black"/>
              </a:rPr>
              <a:t>assistant </a:t>
            </a:r>
            <a:r>
              <a:rPr dirty="0" sz="1400" spc="-55">
                <a:latin typeface="Arial Black"/>
                <a:cs typeface="Arial Black"/>
              </a:rPr>
              <a:t>for </a:t>
            </a:r>
            <a:r>
              <a:rPr dirty="0" sz="1400" spc="-110">
                <a:latin typeface="Arial Black"/>
                <a:cs typeface="Arial Black"/>
              </a:rPr>
              <a:t>image  </a:t>
            </a:r>
            <a:r>
              <a:rPr dirty="0" sz="1400" spc="-114">
                <a:latin typeface="Arial Black"/>
                <a:cs typeface="Arial Black"/>
              </a:rPr>
              <a:t>identification.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5601" y="2787751"/>
            <a:ext cx="2148840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dirty="0" sz="1400" spc="-100">
                <a:latin typeface="Arial Black"/>
                <a:cs typeface="Arial Black"/>
              </a:rPr>
              <a:t>Cannot</a:t>
            </a:r>
            <a:r>
              <a:rPr dirty="0" sz="1400" spc="-305">
                <a:latin typeface="Arial Black"/>
                <a:cs typeface="Arial Black"/>
              </a:rPr>
              <a:t> </a:t>
            </a:r>
            <a:r>
              <a:rPr dirty="0" sz="1400" spc="-125">
                <a:latin typeface="Arial Black"/>
                <a:cs typeface="Arial Black"/>
              </a:rPr>
              <a:t>have</a:t>
            </a:r>
            <a:r>
              <a:rPr dirty="0" sz="1400" spc="-305">
                <a:latin typeface="Arial Black"/>
                <a:cs typeface="Arial Black"/>
              </a:rPr>
              <a:t> </a:t>
            </a:r>
            <a:r>
              <a:rPr dirty="0" sz="1400">
                <a:latin typeface="Arial Black"/>
                <a:cs typeface="Arial Black"/>
              </a:rPr>
              <a:t>a</a:t>
            </a:r>
            <a:r>
              <a:rPr dirty="0" sz="1400" spc="-330">
                <a:latin typeface="Arial Black"/>
                <a:cs typeface="Arial Black"/>
              </a:rPr>
              <a:t> </a:t>
            </a:r>
            <a:r>
              <a:rPr dirty="0" sz="1400" spc="-125">
                <a:latin typeface="Arial Black"/>
                <a:cs typeface="Arial Black"/>
              </a:rPr>
              <a:t>descriptive  </a:t>
            </a:r>
            <a:r>
              <a:rPr dirty="0" sz="1400" spc="-114">
                <a:latin typeface="Arial Black"/>
                <a:cs typeface="Arial Black"/>
              </a:rPr>
              <a:t>explanation </a:t>
            </a:r>
            <a:r>
              <a:rPr dirty="0" sz="1400" spc="-45">
                <a:latin typeface="Arial Black"/>
                <a:cs typeface="Arial Black"/>
              </a:rPr>
              <a:t>of </a:t>
            </a:r>
            <a:r>
              <a:rPr dirty="0" sz="1400" spc="-60">
                <a:latin typeface="Arial Black"/>
                <a:cs typeface="Arial Black"/>
              </a:rPr>
              <a:t>an </a:t>
            </a:r>
            <a:r>
              <a:rPr dirty="0" sz="1400" spc="-110">
                <a:latin typeface="Arial Black"/>
                <a:cs typeface="Arial Black"/>
              </a:rPr>
              <a:t>image  </a:t>
            </a:r>
            <a:r>
              <a:rPr dirty="0" sz="1400" spc="-80">
                <a:latin typeface="Arial Black"/>
                <a:cs typeface="Arial Black"/>
              </a:rPr>
              <a:t>through</a:t>
            </a:r>
            <a:r>
              <a:rPr dirty="0" sz="1400" spc="-220">
                <a:latin typeface="Arial Black"/>
                <a:cs typeface="Arial Black"/>
              </a:rPr>
              <a:t> </a:t>
            </a:r>
            <a:r>
              <a:rPr dirty="0" sz="1400" spc="-90">
                <a:latin typeface="Arial Black"/>
                <a:cs typeface="Arial Black"/>
              </a:rPr>
              <a:t>braille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3445" y="2880461"/>
            <a:ext cx="2395855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dirty="0" sz="1400" spc="-140">
                <a:latin typeface="Arial Black"/>
                <a:cs typeface="Arial Black"/>
              </a:rPr>
              <a:t>Existing </a:t>
            </a:r>
            <a:r>
              <a:rPr dirty="0" sz="1400" spc="-100">
                <a:latin typeface="Arial Black"/>
                <a:cs typeface="Arial Black"/>
              </a:rPr>
              <a:t>tools </a:t>
            </a:r>
            <a:r>
              <a:rPr dirty="0" sz="1400" spc="-105">
                <a:latin typeface="Arial Black"/>
                <a:cs typeface="Arial Black"/>
              </a:rPr>
              <a:t>lackthe  </a:t>
            </a:r>
            <a:r>
              <a:rPr dirty="0" sz="1400" spc="-125">
                <a:latin typeface="Arial Black"/>
                <a:cs typeface="Arial Black"/>
              </a:rPr>
              <a:t>accessibilityoptions </a:t>
            </a:r>
            <a:r>
              <a:rPr dirty="0" sz="1400" spc="-55">
                <a:latin typeface="Arial Black"/>
                <a:cs typeface="Arial Black"/>
              </a:rPr>
              <a:t>for</a:t>
            </a:r>
            <a:r>
              <a:rPr dirty="0" sz="1400" spc="-335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print  </a:t>
            </a:r>
            <a:r>
              <a:rPr dirty="0" sz="1400" spc="-105">
                <a:latin typeface="Arial Black"/>
                <a:cs typeface="Arial Black"/>
              </a:rPr>
              <a:t>disabled</a:t>
            </a:r>
            <a:r>
              <a:rPr dirty="0" sz="1400" spc="-270">
                <a:latin typeface="Arial Black"/>
                <a:cs typeface="Arial Black"/>
              </a:rPr>
              <a:t> </a:t>
            </a:r>
            <a:r>
              <a:rPr dirty="0" sz="1400" spc="-114">
                <a:latin typeface="Arial Black"/>
                <a:cs typeface="Arial Black"/>
              </a:rPr>
              <a:t>individuals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5139" y="4059428"/>
            <a:ext cx="2351405" cy="748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dirty="0" sz="1400" spc="-110">
                <a:latin typeface="Arial Black"/>
                <a:cs typeface="Arial Black"/>
              </a:rPr>
              <a:t>Lackof </a:t>
            </a:r>
            <a:r>
              <a:rPr dirty="0" sz="1400" spc="-100">
                <a:latin typeface="Arial Black"/>
                <a:cs typeface="Arial Black"/>
              </a:rPr>
              <a:t>understanding </a:t>
            </a:r>
            <a:r>
              <a:rPr dirty="0" sz="1400">
                <a:latin typeface="Arial Black"/>
                <a:cs typeface="Arial Black"/>
              </a:rPr>
              <a:t>/  </a:t>
            </a:r>
            <a:r>
              <a:rPr dirty="0" sz="1400" spc="-110">
                <a:latin typeface="Arial Black"/>
                <a:cs typeface="Arial Black"/>
              </a:rPr>
              <a:t>sufficient</a:t>
            </a:r>
            <a:r>
              <a:rPr dirty="0" sz="1400" spc="-300">
                <a:latin typeface="Arial Black"/>
                <a:cs typeface="Arial Black"/>
              </a:rPr>
              <a:t> </a:t>
            </a:r>
            <a:r>
              <a:rPr dirty="0" sz="1400" spc="-114">
                <a:latin typeface="Arial Black"/>
                <a:cs typeface="Arial Black"/>
              </a:rPr>
              <a:t>explanation</a:t>
            </a:r>
            <a:r>
              <a:rPr dirty="0" sz="1400" spc="-260">
                <a:latin typeface="Arial Black"/>
                <a:cs typeface="Arial Black"/>
              </a:rPr>
              <a:t> </a:t>
            </a:r>
            <a:r>
              <a:rPr dirty="0" sz="1400" spc="-45">
                <a:latin typeface="Arial Black"/>
                <a:cs typeface="Arial Black"/>
              </a:rPr>
              <a:t>of</a:t>
            </a:r>
            <a:r>
              <a:rPr dirty="0" sz="1400" spc="-220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the  </a:t>
            </a:r>
            <a:r>
              <a:rPr dirty="0" sz="1400" spc="-114">
                <a:latin typeface="Arial Black"/>
                <a:cs typeface="Arial Black"/>
              </a:rPr>
              <a:t>images</a:t>
            </a:r>
            <a:r>
              <a:rPr dirty="0" sz="1400" spc="-325">
                <a:latin typeface="Arial Black"/>
                <a:cs typeface="Arial Black"/>
              </a:rPr>
              <a:t> </a:t>
            </a:r>
            <a:r>
              <a:rPr dirty="0" sz="1400" spc="-50">
                <a:latin typeface="Arial Black"/>
                <a:cs typeface="Arial Black"/>
              </a:rPr>
              <a:t>in</a:t>
            </a:r>
            <a:r>
              <a:rPr dirty="0" sz="1400" spc="-190">
                <a:latin typeface="Arial Black"/>
                <a:cs typeface="Arial Black"/>
              </a:rPr>
              <a:t> </a:t>
            </a:r>
            <a:r>
              <a:rPr dirty="0" sz="1400" spc="-135">
                <a:latin typeface="Arial Black"/>
                <a:cs typeface="Arial Black"/>
              </a:rPr>
              <a:t>existing</a:t>
            </a:r>
            <a:r>
              <a:rPr dirty="0" sz="1400" spc="-330">
                <a:latin typeface="Arial Black"/>
                <a:cs typeface="Arial Black"/>
              </a:rPr>
              <a:t> </a:t>
            </a:r>
            <a:r>
              <a:rPr dirty="0" sz="1400" spc="-100">
                <a:latin typeface="Arial Black"/>
                <a:cs typeface="Arial Black"/>
              </a:rPr>
              <a:t>tools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94486"/>
            <a:ext cx="9035796" cy="5049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798" y="1401013"/>
            <a:ext cx="7371715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240"/>
              <a:t>Research</a:t>
            </a:r>
            <a:r>
              <a:rPr dirty="0" sz="5200" spc="210"/>
              <a:t> </a:t>
            </a:r>
            <a:r>
              <a:rPr dirty="0" sz="5200" spc="260"/>
              <a:t>Objectives</a:t>
            </a:r>
            <a:endParaRPr sz="5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297" y="578611"/>
            <a:ext cx="208216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45"/>
              <a:t>Objectives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655565" y="1473453"/>
            <a:ext cx="3331845" cy="4578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400" spc="-33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identify</a:t>
            </a:r>
            <a:r>
              <a:rPr dirty="0" sz="1400" spc="-27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400" spc="-3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082046"/>
                </a:solidFill>
                <a:latin typeface="Arial Black"/>
                <a:cs typeface="Arial Black"/>
              </a:rPr>
              <a:t>proper</a:t>
            </a:r>
            <a:r>
              <a:rPr dirty="0" sz="1400" spc="-15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image</a:t>
            </a:r>
            <a:r>
              <a:rPr dirty="0" sz="1400" spc="-2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identification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model</a:t>
            </a:r>
            <a:r>
              <a:rPr dirty="0" sz="1400" spc="-2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400" spc="-2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extract</a:t>
            </a:r>
            <a:r>
              <a:rPr dirty="0" sz="1400" spc="-27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image</a:t>
            </a:r>
            <a:r>
              <a:rPr dirty="0" sz="1400" spc="-2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features.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24" y="1297031"/>
            <a:ext cx="2983230" cy="19342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0">
                <a:solidFill>
                  <a:srgbClr val="082046"/>
                </a:solidFill>
                <a:latin typeface="Verdana"/>
                <a:cs typeface="Verdana"/>
              </a:rPr>
              <a:t>To </a:t>
            </a:r>
            <a:r>
              <a:rPr dirty="0" sz="1800" spc="95">
                <a:solidFill>
                  <a:srgbClr val="082046"/>
                </a:solidFill>
                <a:latin typeface="Verdana"/>
                <a:cs typeface="Verdana"/>
              </a:rPr>
              <a:t>explore </a:t>
            </a:r>
            <a:r>
              <a:rPr dirty="0" sz="1800" spc="114">
                <a:solidFill>
                  <a:srgbClr val="082046"/>
                </a:solidFill>
                <a:latin typeface="Verdana"/>
                <a:cs typeface="Verdana"/>
              </a:rPr>
              <a:t>and</a:t>
            </a:r>
            <a:r>
              <a:rPr dirty="0" sz="1800" spc="28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082046"/>
                </a:solidFill>
                <a:latin typeface="Verdana"/>
                <a:cs typeface="Verdana"/>
              </a:rPr>
              <a:t>identify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800" spc="90">
                <a:solidFill>
                  <a:srgbClr val="082046"/>
                </a:solidFill>
                <a:latin typeface="Verdana"/>
                <a:cs typeface="Verdana"/>
              </a:rPr>
              <a:t>the </a:t>
            </a:r>
            <a:r>
              <a:rPr dirty="0" sz="1800" spc="110">
                <a:solidFill>
                  <a:srgbClr val="082046"/>
                </a:solidFill>
                <a:latin typeface="Verdana"/>
                <a:cs typeface="Verdana"/>
              </a:rPr>
              <a:t>feasible</a:t>
            </a:r>
            <a:r>
              <a:rPr dirty="0" sz="1800" spc="459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14">
                <a:solidFill>
                  <a:srgbClr val="082046"/>
                </a:solidFill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12700" marR="212725">
              <a:lnSpc>
                <a:spcPct val="116100"/>
              </a:lnSpc>
              <a:tabLst>
                <a:tab pos="715010" algn="l"/>
              </a:tabLst>
            </a:pPr>
            <a:r>
              <a:rPr dirty="0" sz="1800" spc="105">
                <a:solidFill>
                  <a:srgbClr val="082046"/>
                </a:solidFill>
                <a:latin typeface="Verdana"/>
                <a:cs typeface="Verdana"/>
              </a:rPr>
              <a:t>wi</a:t>
            </a:r>
            <a:r>
              <a:rPr dirty="0" sz="1800" spc="-409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082046"/>
                </a:solidFill>
                <a:latin typeface="Verdana"/>
                <a:cs typeface="Verdana"/>
              </a:rPr>
              <a:t>th	</a:t>
            </a:r>
            <a:r>
              <a:rPr dirty="0" sz="1800">
                <a:solidFill>
                  <a:srgbClr val="082046"/>
                </a:solidFill>
                <a:latin typeface="Verdana"/>
                <a:cs typeface="Verdana"/>
              </a:rPr>
              <a:t>a </a:t>
            </a:r>
            <a:r>
              <a:rPr dirty="0" sz="1800" spc="110">
                <a:solidFill>
                  <a:srgbClr val="082046"/>
                </a:solidFill>
                <a:latin typeface="Verdana"/>
                <a:cs typeface="Verdana"/>
              </a:rPr>
              <a:t>proper </a:t>
            </a:r>
            <a:r>
              <a:rPr dirty="0" sz="1800" spc="120">
                <a:solidFill>
                  <a:srgbClr val="082046"/>
                </a:solidFill>
                <a:latin typeface="Verdana"/>
                <a:cs typeface="Verdana"/>
              </a:rPr>
              <a:t>image  </a:t>
            </a:r>
            <a:r>
              <a:rPr dirty="0" sz="1800" spc="150">
                <a:solidFill>
                  <a:srgbClr val="082046"/>
                </a:solidFill>
                <a:latin typeface="Verdana"/>
                <a:cs typeface="Verdana"/>
              </a:rPr>
              <a:t>interpretation</a:t>
            </a:r>
            <a:r>
              <a:rPr dirty="0" sz="1800" spc="24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30">
                <a:solidFill>
                  <a:srgbClr val="082046"/>
                </a:solidFill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  <a:p>
            <a:pPr marL="12700" marR="57150">
              <a:lnSpc>
                <a:spcPts val="2510"/>
              </a:lnSpc>
              <a:spcBef>
                <a:spcPts val="140"/>
              </a:spcBef>
            </a:pPr>
            <a:r>
              <a:rPr dirty="0" sz="1800" spc="85">
                <a:solidFill>
                  <a:srgbClr val="082046"/>
                </a:solidFill>
                <a:latin typeface="Verdana"/>
                <a:cs typeface="Verdana"/>
              </a:rPr>
              <a:t>to </a:t>
            </a:r>
            <a:r>
              <a:rPr dirty="0" sz="1800" spc="135">
                <a:solidFill>
                  <a:srgbClr val="082046"/>
                </a:solidFill>
                <a:latin typeface="Verdana"/>
                <a:cs typeface="Verdana"/>
              </a:rPr>
              <a:t>facilitate </a:t>
            </a:r>
            <a:r>
              <a:rPr dirty="0" sz="1800" spc="140">
                <a:solidFill>
                  <a:srgbClr val="082046"/>
                </a:solidFill>
                <a:latin typeface="Verdana"/>
                <a:cs typeface="Verdana"/>
              </a:rPr>
              <a:t>reading </a:t>
            </a:r>
            <a:r>
              <a:rPr dirty="0" sz="1800">
                <a:solidFill>
                  <a:srgbClr val="082046"/>
                </a:solidFill>
                <a:latin typeface="Verdana"/>
                <a:cs typeface="Verdana"/>
              </a:rPr>
              <a:t>a  </a:t>
            </a:r>
            <a:r>
              <a:rPr dirty="0" sz="1800" spc="150">
                <a:solidFill>
                  <a:srgbClr val="082046"/>
                </a:solidFill>
                <a:latin typeface="Verdana"/>
                <a:cs typeface="Verdana"/>
              </a:rPr>
              <a:t>printed document.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5565" y="2653030"/>
            <a:ext cx="32321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</a:pP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400" spc="-33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identify</a:t>
            </a:r>
            <a:r>
              <a:rPr dirty="0" sz="1400" spc="-26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400" spc="-3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082046"/>
                </a:solidFill>
                <a:latin typeface="Arial Black"/>
                <a:cs typeface="Arial Black"/>
              </a:rPr>
              <a:t>proper</a:t>
            </a:r>
            <a:r>
              <a:rPr dirty="0" sz="1400" spc="-15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language</a:t>
            </a:r>
            <a:r>
              <a:rPr dirty="0" sz="1400" spc="-24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model</a:t>
            </a:r>
            <a:r>
              <a:rPr dirty="0" sz="1400" spc="-24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to 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generate</a:t>
            </a:r>
            <a:r>
              <a:rPr dirty="0" sz="1400" spc="-254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400" spc="-3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descriptive</a:t>
            </a:r>
            <a:r>
              <a:rPr dirty="0" sz="1400" spc="-229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explanation.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5565" y="3817721"/>
            <a:ext cx="3640454" cy="67564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5"/>
              </a:spcBef>
            </a:pP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To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develop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a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gesture-controlled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process 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with</a:t>
            </a:r>
            <a:r>
              <a:rPr dirty="0" sz="1400" spc="-2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400" spc="-3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haptic</a:t>
            </a:r>
            <a:r>
              <a:rPr dirty="0" sz="1400" spc="-2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feedback</a:t>
            </a:r>
            <a:r>
              <a:rPr dirty="0" sz="1400" spc="-24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system</a:t>
            </a:r>
            <a:r>
              <a:rPr dirty="0" sz="1400" spc="-2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0">
                <a:solidFill>
                  <a:srgbClr val="082046"/>
                </a:solidFill>
                <a:latin typeface="Arial Black"/>
                <a:cs typeface="Arial Black"/>
              </a:rPr>
              <a:t>in</a:t>
            </a:r>
            <a:r>
              <a:rPr dirty="0" sz="1400" spc="-2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mobile 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application.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4495" y="376885"/>
            <a:ext cx="3208655" cy="7639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764664" algn="l"/>
              </a:tabLst>
            </a:pPr>
            <a:r>
              <a:rPr dirty="0" sz="2400" spc="180"/>
              <a:t>Problems	</a:t>
            </a:r>
            <a:r>
              <a:rPr dirty="0" sz="2400" spc="145"/>
              <a:t>faced</a:t>
            </a:r>
            <a:r>
              <a:rPr dirty="0" sz="2400" spc="-155"/>
              <a:t> </a:t>
            </a:r>
            <a:r>
              <a:rPr dirty="0" sz="2400" spc="135"/>
              <a:t>by</a:t>
            </a:r>
            <a:endParaRPr sz="2400"/>
          </a:p>
          <a:p>
            <a:pPr algn="ctr" marL="6350">
              <a:lnSpc>
                <a:spcPct val="100000"/>
              </a:lnSpc>
              <a:spcBef>
                <a:spcPts val="50"/>
              </a:spcBef>
            </a:pPr>
            <a:r>
              <a:rPr dirty="0" sz="2400" spc="195"/>
              <a:t>print</a:t>
            </a:r>
            <a:r>
              <a:rPr dirty="0" sz="2400" spc="250"/>
              <a:t> </a:t>
            </a:r>
            <a:r>
              <a:rPr dirty="0" sz="2400" spc="195"/>
              <a:t>disability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998465" y="1515048"/>
            <a:ext cx="1990089" cy="5080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dirty="0" sz="1400" spc="-100">
                <a:latin typeface="Arial Black"/>
                <a:cs typeface="Arial Black"/>
              </a:rPr>
              <a:t>Can</a:t>
            </a:r>
            <a:r>
              <a:rPr dirty="0" sz="1400" spc="-315">
                <a:latin typeface="Arial Black"/>
                <a:cs typeface="Arial Black"/>
              </a:rPr>
              <a:t> </a:t>
            </a:r>
            <a:r>
              <a:rPr dirty="0" sz="1400" spc="-120">
                <a:latin typeface="Arial Black"/>
                <a:cs typeface="Arial Black"/>
              </a:rPr>
              <a:t>affect</a:t>
            </a:r>
            <a:r>
              <a:rPr dirty="0" sz="1400" spc="-270">
                <a:latin typeface="Arial Black"/>
                <a:cs typeface="Arial Black"/>
              </a:rPr>
              <a:t> </a:t>
            </a:r>
            <a:r>
              <a:rPr dirty="0" sz="1400" spc="-120">
                <a:latin typeface="Arial Black"/>
                <a:cs typeface="Arial Black"/>
              </a:rPr>
              <a:t>everyday</a:t>
            </a:r>
            <a:r>
              <a:rPr dirty="0" sz="1400" spc="-270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life,</a:t>
            </a:r>
            <a:endParaRPr sz="1400">
              <a:latin typeface="Arial Black"/>
              <a:cs typeface="Arial Black"/>
            </a:endParaRPr>
          </a:p>
          <a:p>
            <a:pPr algn="ctr" marL="17145">
              <a:lnSpc>
                <a:spcPct val="100000"/>
              </a:lnSpc>
              <a:spcBef>
                <a:spcPts val="215"/>
              </a:spcBef>
            </a:pPr>
            <a:r>
              <a:rPr dirty="0" sz="1400" spc="-110">
                <a:latin typeface="Arial Black"/>
                <a:cs typeface="Arial Black"/>
              </a:rPr>
              <a:t>education</a:t>
            </a:r>
            <a:r>
              <a:rPr dirty="0" sz="1400" spc="-300">
                <a:latin typeface="Arial Black"/>
                <a:cs typeface="Arial Black"/>
              </a:rPr>
              <a:t> </a:t>
            </a:r>
            <a:r>
              <a:rPr dirty="0" sz="1400" spc="-75">
                <a:latin typeface="Arial Black"/>
                <a:cs typeface="Arial Black"/>
              </a:rPr>
              <a:t>and</a:t>
            </a:r>
            <a:r>
              <a:rPr dirty="0" sz="1400" spc="-265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work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2729" y="1524482"/>
            <a:ext cx="2444750" cy="52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4970" marR="5080" indent="-382905">
              <a:lnSpc>
                <a:spcPct val="118000"/>
              </a:lnSpc>
              <a:spcBef>
                <a:spcPts val="95"/>
              </a:spcBef>
            </a:pPr>
            <a:r>
              <a:rPr dirty="0" sz="1400" spc="-110">
                <a:latin typeface="Arial Black"/>
                <a:cs typeface="Arial Black"/>
              </a:rPr>
              <a:t>Lackof</a:t>
            </a:r>
            <a:r>
              <a:rPr dirty="0" sz="1400" spc="-120">
                <a:latin typeface="Arial Black"/>
                <a:cs typeface="Arial Black"/>
              </a:rPr>
              <a:t> </a:t>
            </a:r>
            <a:r>
              <a:rPr dirty="0" sz="1400" spc="-114">
                <a:latin typeface="Arial Black"/>
                <a:cs typeface="Arial Black"/>
              </a:rPr>
              <a:t>resources</a:t>
            </a:r>
            <a:r>
              <a:rPr dirty="0" sz="1400" spc="-265">
                <a:latin typeface="Arial Black"/>
                <a:cs typeface="Arial Black"/>
              </a:rPr>
              <a:t> </a:t>
            </a:r>
            <a:r>
              <a:rPr dirty="0" sz="1400" spc="-120">
                <a:latin typeface="Arial Black"/>
                <a:cs typeface="Arial Black"/>
              </a:rPr>
              <a:t>available</a:t>
            </a:r>
            <a:r>
              <a:rPr dirty="0" sz="1400" spc="-315">
                <a:latin typeface="Arial Black"/>
                <a:cs typeface="Arial Black"/>
              </a:rPr>
              <a:t> </a:t>
            </a:r>
            <a:r>
              <a:rPr dirty="0" sz="1400" spc="-100">
                <a:latin typeface="Arial Black"/>
                <a:cs typeface="Arial Black"/>
              </a:rPr>
              <a:t>in  </a:t>
            </a:r>
            <a:r>
              <a:rPr dirty="0" sz="1400" spc="-155">
                <a:latin typeface="Arial Black"/>
                <a:cs typeface="Arial Black"/>
              </a:rPr>
              <a:t>accessible</a:t>
            </a:r>
            <a:r>
              <a:rPr dirty="0" sz="1400" spc="-305">
                <a:latin typeface="Arial Black"/>
                <a:cs typeface="Arial Black"/>
              </a:rPr>
              <a:t> </a:t>
            </a:r>
            <a:r>
              <a:rPr dirty="0" sz="1400" spc="-120">
                <a:latin typeface="Arial Black"/>
                <a:cs typeface="Arial Black"/>
              </a:rPr>
              <a:t>mediums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7710" y="2858330"/>
            <a:ext cx="2397760" cy="50482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400" spc="-105">
                <a:latin typeface="Arial Black"/>
                <a:cs typeface="Arial Black"/>
              </a:rPr>
              <a:t>Braille</a:t>
            </a:r>
            <a:r>
              <a:rPr dirty="0" sz="1400" spc="-300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books</a:t>
            </a:r>
            <a:r>
              <a:rPr dirty="0" sz="1400" spc="-310">
                <a:latin typeface="Arial Black"/>
                <a:cs typeface="Arial Black"/>
              </a:rPr>
              <a:t> </a:t>
            </a:r>
            <a:r>
              <a:rPr dirty="0" sz="1400" spc="-130">
                <a:latin typeface="Arial Black"/>
                <a:cs typeface="Arial Black"/>
              </a:rPr>
              <a:t>cost</a:t>
            </a:r>
            <a:r>
              <a:rPr dirty="0" sz="1400" spc="-360">
                <a:latin typeface="Arial Black"/>
                <a:cs typeface="Arial Black"/>
              </a:rPr>
              <a:t> </a:t>
            </a:r>
            <a:r>
              <a:rPr dirty="0" sz="1400" spc="-65">
                <a:latin typeface="Arial Black"/>
                <a:cs typeface="Arial Black"/>
              </a:rPr>
              <a:t>more</a:t>
            </a:r>
            <a:r>
              <a:rPr dirty="0" sz="1400" spc="-235">
                <a:latin typeface="Arial Black"/>
                <a:cs typeface="Arial Black"/>
              </a:rPr>
              <a:t> </a:t>
            </a:r>
            <a:r>
              <a:rPr dirty="0" sz="1400" spc="-80">
                <a:latin typeface="Arial Black"/>
                <a:cs typeface="Arial Black"/>
              </a:rPr>
              <a:t>than</a:t>
            </a:r>
            <a:endParaRPr sz="1400">
              <a:latin typeface="Arial Black"/>
              <a:cs typeface="Arial Black"/>
            </a:endParaRPr>
          </a:p>
          <a:p>
            <a:pPr algn="ctr" marL="11430">
              <a:lnSpc>
                <a:spcPct val="100000"/>
              </a:lnSpc>
              <a:spcBef>
                <a:spcPts val="204"/>
              </a:spcBef>
            </a:pPr>
            <a:r>
              <a:rPr dirty="0" sz="1400" spc="-70">
                <a:latin typeface="Arial Black"/>
                <a:cs typeface="Arial Black"/>
              </a:rPr>
              <a:t>normal</a:t>
            </a:r>
            <a:r>
              <a:rPr dirty="0" sz="1400" spc="-254">
                <a:latin typeface="Arial Black"/>
                <a:cs typeface="Arial Black"/>
              </a:rPr>
              <a:t> </a:t>
            </a:r>
            <a:r>
              <a:rPr dirty="0" sz="1400" spc="-135">
                <a:latin typeface="Arial Black"/>
                <a:cs typeface="Arial Black"/>
              </a:rPr>
              <a:t>issues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5482" y="2880461"/>
            <a:ext cx="2493645" cy="507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61670" marR="5080" indent="-649605">
              <a:lnSpc>
                <a:spcPct val="112900"/>
              </a:lnSpc>
              <a:spcBef>
                <a:spcPts val="95"/>
              </a:spcBef>
            </a:pPr>
            <a:r>
              <a:rPr dirty="0" sz="1400" spc="-110">
                <a:latin typeface="Arial Black"/>
                <a:cs typeface="Arial Black"/>
              </a:rPr>
              <a:t>Lackof</a:t>
            </a:r>
            <a:r>
              <a:rPr dirty="0" sz="1400" spc="-100">
                <a:latin typeface="Arial Black"/>
                <a:cs typeface="Arial Black"/>
              </a:rPr>
              <a:t> </a:t>
            </a:r>
            <a:r>
              <a:rPr dirty="0" sz="1400" spc="-150">
                <a:latin typeface="Arial Black"/>
                <a:cs typeface="Arial Black"/>
              </a:rPr>
              <a:t>accessibility</a:t>
            </a:r>
            <a:r>
              <a:rPr dirty="0" sz="1400" spc="-340">
                <a:latin typeface="Arial Black"/>
                <a:cs typeface="Arial Black"/>
              </a:rPr>
              <a:t> </a:t>
            </a:r>
            <a:r>
              <a:rPr dirty="0" sz="1400" spc="-95">
                <a:latin typeface="Arial Black"/>
                <a:cs typeface="Arial Black"/>
              </a:rPr>
              <a:t>options</a:t>
            </a:r>
            <a:r>
              <a:rPr dirty="0" sz="1400" spc="-254">
                <a:latin typeface="Arial Black"/>
                <a:cs typeface="Arial Black"/>
              </a:rPr>
              <a:t> </a:t>
            </a:r>
            <a:r>
              <a:rPr dirty="0" sz="1400" spc="-100">
                <a:latin typeface="Arial Black"/>
                <a:cs typeface="Arial Black"/>
              </a:rPr>
              <a:t>in  </a:t>
            </a:r>
            <a:r>
              <a:rPr dirty="0" sz="1400" spc="-120">
                <a:latin typeface="Arial Black"/>
                <a:cs typeface="Arial Black"/>
              </a:rPr>
              <a:t>available</a:t>
            </a:r>
            <a:r>
              <a:rPr dirty="0" sz="1400" spc="-330">
                <a:latin typeface="Arial Black"/>
                <a:cs typeface="Arial Black"/>
              </a:rPr>
              <a:t> </a:t>
            </a:r>
            <a:r>
              <a:rPr dirty="0" sz="1400" spc="-100">
                <a:latin typeface="Arial Black"/>
                <a:cs typeface="Arial Black"/>
              </a:rPr>
              <a:t>tools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2825" y="4061256"/>
            <a:ext cx="1993900" cy="748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60960">
              <a:lnSpc>
                <a:spcPct val="112900"/>
              </a:lnSpc>
              <a:spcBef>
                <a:spcPts val="95"/>
              </a:spcBef>
            </a:pPr>
            <a:r>
              <a:rPr dirty="0" sz="1400" spc="-100">
                <a:latin typeface="Arial Black"/>
                <a:cs typeface="Arial Black"/>
              </a:rPr>
              <a:t>Cannot</a:t>
            </a:r>
            <a:r>
              <a:rPr dirty="0" sz="1400" spc="-260">
                <a:latin typeface="Arial Black"/>
                <a:cs typeface="Arial Black"/>
              </a:rPr>
              <a:t> </a:t>
            </a:r>
            <a:r>
              <a:rPr dirty="0" sz="1400" spc="-95">
                <a:latin typeface="Arial Black"/>
                <a:cs typeface="Arial Black"/>
              </a:rPr>
              <a:t>get</a:t>
            </a:r>
            <a:r>
              <a:rPr dirty="0" sz="1400" spc="-305">
                <a:latin typeface="Arial Black"/>
                <a:cs typeface="Arial Black"/>
              </a:rPr>
              <a:t> </a:t>
            </a:r>
            <a:r>
              <a:rPr dirty="0" sz="1400" spc="-70">
                <a:latin typeface="Arial Black"/>
                <a:cs typeface="Arial Black"/>
              </a:rPr>
              <a:t>third</a:t>
            </a:r>
            <a:r>
              <a:rPr dirty="0" sz="1400" spc="-175">
                <a:latin typeface="Arial Black"/>
                <a:cs typeface="Arial Black"/>
              </a:rPr>
              <a:t> </a:t>
            </a:r>
            <a:r>
              <a:rPr dirty="0" sz="1400" spc="-75">
                <a:latin typeface="Arial Black"/>
                <a:cs typeface="Arial Black"/>
              </a:rPr>
              <a:t>party  </a:t>
            </a:r>
            <a:r>
              <a:rPr dirty="0" sz="1400" spc="-155">
                <a:latin typeface="Arial Black"/>
                <a:cs typeface="Arial Black"/>
              </a:rPr>
              <a:t>assistance </a:t>
            </a:r>
            <a:r>
              <a:rPr dirty="0" sz="1400" spc="-55">
                <a:latin typeface="Arial Black"/>
                <a:cs typeface="Arial Black"/>
              </a:rPr>
              <a:t>for</a:t>
            </a:r>
            <a:r>
              <a:rPr dirty="0" sz="1400" spc="-355">
                <a:latin typeface="Arial Black"/>
                <a:cs typeface="Arial Black"/>
              </a:rPr>
              <a:t> </a:t>
            </a:r>
            <a:r>
              <a:rPr dirty="0" sz="1400" spc="-95">
                <a:latin typeface="Arial Black"/>
                <a:cs typeface="Arial Black"/>
              </a:rPr>
              <a:t>personal,  </a:t>
            </a:r>
            <a:r>
              <a:rPr dirty="0" sz="1400" spc="-114">
                <a:latin typeface="Arial Black"/>
                <a:cs typeface="Arial Black"/>
              </a:rPr>
              <a:t>confidential</a:t>
            </a:r>
            <a:r>
              <a:rPr dirty="0" sz="1400" spc="-320">
                <a:latin typeface="Arial Black"/>
                <a:cs typeface="Arial Black"/>
              </a:rPr>
              <a:t> </a:t>
            </a:r>
            <a:r>
              <a:rPr dirty="0" sz="1400" spc="-135">
                <a:latin typeface="Arial Black"/>
                <a:cs typeface="Arial Black"/>
              </a:rPr>
              <a:t>documents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07" y="0"/>
            <a:ext cx="904189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3739" y="1849069"/>
            <a:ext cx="510413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430">
                <a:solidFill>
                  <a:srgbClr val="FFFFFF"/>
                </a:solidFill>
              </a:rPr>
              <a:t>Methodology</a:t>
            </a:r>
            <a:endParaRPr sz="55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8175" y="410083"/>
            <a:ext cx="52724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60"/>
              <a:t>System </a:t>
            </a:r>
            <a:r>
              <a:rPr dirty="0" sz="2800" spc="135"/>
              <a:t>Overview</a:t>
            </a:r>
            <a:r>
              <a:rPr dirty="0" sz="2800" spc="254"/>
              <a:t> </a:t>
            </a:r>
            <a:r>
              <a:rPr dirty="0" sz="2800" spc="165"/>
              <a:t>Diagram</a:t>
            </a:r>
            <a:endParaRPr sz="2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01395"/>
            <a:ext cx="8235696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324" y="1709419"/>
            <a:ext cx="25844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55"/>
              <a:t>Technologies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34923" y="2456764"/>
            <a:ext cx="1917700" cy="8807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Python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Tensorflow</a:t>
            </a:r>
            <a:r>
              <a:rPr dirty="0" sz="1400" spc="-3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+</a:t>
            </a:r>
            <a:r>
              <a:rPr dirty="0" sz="1400" spc="-27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082046"/>
                </a:solidFill>
                <a:latin typeface="Arial Black"/>
                <a:cs typeface="Arial Black"/>
              </a:rPr>
              <a:t>Keras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InceptionV3</a:t>
            </a:r>
            <a:endParaRPr sz="1400">
              <a:latin typeface="Arial Black"/>
              <a:cs typeface="Arial Black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Numpy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715010" marR="5080" indent="-702945">
              <a:lnSpc>
                <a:spcPct val="102099"/>
              </a:lnSpc>
              <a:spcBef>
                <a:spcPts val="10"/>
              </a:spcBef>
            </a:pPr>
            <a:r>
              <a:rPr dirty="0" spc="185"/>
              <a:t>Evidences </a:t>
            </a:r>
            <a:r>
              <a:rPr dirty="0" spc="200"/>
              <a:t>for </a:t>
            </a:r>
            <a:r>
              <a:rPr dirty="0" spc="175"/>
              <a:t>the  </a:t>
            </a:r>
            <a:r>
              <a:rPr dirty="0" spc="260"/>
              <a:t>Completion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7932" y="578611"/>
            <a:ext cx="35839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30"/>
              <a:t>Image</a:t>
            </a:r>
            <a:r>
              <a:rPr dirty="0" sz="2800" spc="95"/>
              <a:t> </a:t>
            </a:r>
            <a:r>
              <a:rPr dirty="0" sz="2800" spc="215"/>
              <a:t>Captioning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401692" y="1664970"/>
            <a:ext cx="4483735" cy="257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335915" algn="l"/>
                <a:tab pos="336550" algn="l"/>
              </a:tabLst>
            </a:pPr>
            <a:r>
              <a:rPr dirty="0" sz="1800" spc="85">
                <a:solidFill>
                  <a:srgbClr val="082046"/>
                </a:solidFill>
                <a:latin typeface="Verdana"/>
                <a:cs typeface="Verdana"/>
              </a:rPr>
              <a:t>Dataset</a:t>
            </a:r>
            <a:endParaRPr sz="1800">
              <a:latin typeface="Verdana"/>
              <a:cs typeface="Verdana"/>
            </a:endParaRPr>
          </a:p>
          <a:p>
            <a:pPr lvl="1" marL="793115" indent="-317500">
              <a:lnSpc>
                <a:spcPct val="100000"/>
              </a:lnSpc>
              <a:spcBef>
                <a:spcPts val="1620"/>
              </a:spcBef>
              <a:buFont typeface="Arial"/>
              <a:buChar char="○"/>
              <a:tabLst>
                <a:tab pos="793115" algn="l"/>
                <a:tab pos="793750" algn="l"/>
              </a:tabLst>
            </a:pP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MS</a:t>
            </a:r>
            <a:r>
              <a:rPr dirty="0" sz="1400" spc="-3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COCO</a:t>
            </a:r>
            <a:r>
              <a:rPr dirty="0" sz="1400" spc="-2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dataset[1]</a:t>
            </a:r>
            <a:endParaRPr sz="1400">
              <a:latin typeface="Arial Black"/>
              <a:cs typeface="Arial Black"/>
            </a:endParaRPr>
          </a:p>
          <a:p>
            <a:pPr lvl="1" marL="794385" marR="61594" indent="-317500">
              <a:lnSpc>
                <a:spcPct val="100000"/>
              </a:lnSpc>
              <a:spcBef>
                <a:spcPts val="1600"/>
              </a:spcBef>
              <a:buFont typeface="Arial"/>
              <a:buChar char="○"/>
              <a:tabLst>
                <a:tab pos="794385" algn="l"/>
                <a:tab pos="795020" algn="l"/>
              </a:tabLst>
            </a:pP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Large-scale</a:t>
            </a:r>
            <a:r>
              <a:rPr dirty="0" sz="1400" spc="-3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object</a:t>
            </a:r>
            <a:r>
              <a:rPr dirty="0" sz="1400" spc="-28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detection,</a:t>
            </a:r>
            <a:r>
              <a:rPr dirty="0" sz="1400" spc="-2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segmentation, 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and</a:t>
            </a:r>
            <a:r>
              <a:rPr dirty="0" sz="1400" spc="-3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captioning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dataset</a:t>
            </a:r>
            <a:endParaRPr sz="1400">
              <a:latin typeface="Arial Black"/>
              <a:cs typeface="Arial Black"/>
            </a:endParaRPr>
          </a:p>
          <a:p>
            <a:pPr lvl="1" marL="793115" indent="-317500">
              <a:lnSpc>
                <a:spcPct val="100000"/>
              </a:lnSpc>
              <a:spcBef>
                <a:spcPts val="1500"/>
              </a:spcBef>
              <a:buFont typeface="Arial"/>
              <a:buChar char="○"/>
              <a:tabLst>
                <a:tab pos="793115" algn="l"/>
                <a:tab pos="793750" algn="l"/>
              </a:tabLst>
            </a:pP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Developed </a:t>
            </a:r>
            <a:r>
              <a:rPr dirty="0" sz="1400" spc="-60">
                <a:solidFill>
                  <a:srgbClr val="082046"/>
                </a:solidFill>
                <a:latin typeface="Arial Black"/>
                <a:cs typeface="Arial Black"/>
              </a:rPr>
              <a:t>by</a:t>
            </a:r>
            <a:r>
              <a:rPr dirty="0" sz="1400" spc="-34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Microsoft</a:t>
            </a:r>
            <a:endParaRPr sz="1400">
              <a:latin typeface="Arial Black"/>
              <a:cs typeface="Arial Black"/>
            </a:endParaRPr>
          </a:p>
          <a:p>
            <a:pPr lvl="1" marL="793115" indent="-317500">
              <a:lnSpc>
                <a:spcPct val="100000"/>
              </a:lnSpc>
              <a:spcBef>
                <a:spcPts val="1560"/>
              </a:spcBef>
              <a:buFont typeface="Arial"/>
              <a:buChar char="○"/>
              <a:tabLst>
                <a:tab pos="793115" algn="l"/>
                <a:tab pos="793750" algn="l"/>
              </a:tabLst>
            </a:pP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Consists</a:t>
            </a:r>
            <a:r>
              <a:rPr dirty="0" sz="1400" spc="-3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45">
                <a:solidFill>
                  <a:srgbClr val="082046"/>
                </a:solidFill>
                <a:latin typeface="Arial Black"/>
                <a:cs typeface="Arial Black"/>
              </a:rPr>
              <a:t>of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82,783</a:t>
            </a:r>
            <a:r>
              <a:rPr dirty="0" sz="1400" spc="-27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images</a:t>
            </a:r>
            <a:endParaRPr sz="1400">
              <a:latin typeface="Arial Black"/>
              <a:cs typeface="Arial Black"/>
            </a:endParaRPr>
          </a:p>
          <a:p>
            <a:pPr lvl="1" marL="793115" indent="-317500">
              <a:lnSpc>
                <a:spcPct val="100000"/>
              </a:lnSpc>
              <a:spcBef>
                <a:spcPts val="1565"/>
              </a:spcBef>
              <a:buFont typeface="Arial"/>
              <a:buChar char="○"/>
              <a:tabLst>
                <a:tab pos="793115" algn="l"/>
                <a:tab pos="793750" algn="l"/>
              </a:tabLst>
            </a:pP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With</a:t>
            </a:r>
            <a:r>
              <a:rPr dirty="0" sz="1400" spc="-2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at</a:t>
            </a:r>
            <a:r>
              <a:rPr dirty="0" sz="1400" spc="-2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least</a:t>
            </a:r>
            <a:r>
              <a:rPr dirty="0" sz="1400" spc="-30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5</a:t>
            </a:r>
            <a:r>
              <a:rPr dirty="0" sz="1400" spc="-28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different</a:t>
            </a:r>
            <a:r>
              <a:rPr dirty="0" sz="1400" spc="-24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captions</a:t>
            </a:r>
            <a:r>
              <a:rPr dirty="0" sz="1400" spc="-3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for</a:t>
            </a:r>
            <a:r>
              <a:rPr dirty="0" sz="1400" spc="-16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400" spc="-3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image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01692" y="1123899"/>
            <a:ext cx="4509135" cy="242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335915" algn="l"/>
                <a:tab pos="336550" algn="l"/>
              </a:tabLst>
            </a:pPr>
            <a:r>
              <a:rPr dirty="0" sz="1800" spc="125">
                <a:solidFill>
                  <a:srgbClr val="082046"/>
                </a:solidFill>
                <a:latin typeface="Verdana"/>
                <a:cs typeface="Verdana"/>
              </a:rPr>
              <a:t>Preprocessing</a:t>
            </a:r>
            <a:endParaRPr sz="1800">
              <a:latin typeface="Verdana"/>
              <a:cs typeface="Verdana"/>
            </a:endParaRPr>
          </a:p>
          <a:p>
            <a:pPr lvl="1" marL="793115" indent="-317500">
              <a:lnSpc>
                <a:spcPct val="100000"/>
              </a:lnSpc>
              <a:spcBef>
                <a:spcPts val="1625"/>
              </a:spcBef>
              <a:buFont typeface="Arial"/>
              <a:buChar char="○"/>
              <a:tabLst>
                <a:tab pos="793115" algn="l"/>
                <a:tab pos="793750" algn="l"/>
              </a:tabLst>
            </a:pP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Preprocess</a:t>
            </a:r>
            <a:r>
              <a:rPr dirty="0" sz="1400" spc="-25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images</a:t>
            </a:r>
            <a:r>
              <a:rPr dirty="0" sz="1400" spc="-2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using</a:t>
            </a:r>
            <a:r>
              <a:rPr dirty="0" sz="1400" spc="-26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InceptionV3[2]</a:t>
            </a:r>
            <a:endParaRPr sz="1400">
              <a:latin typeface="Arial Black"/>
              <a:cs typeface="Arial Black"/>
            </a:endParaRPr>
          </a:p>
          <a:p>
            <a:pPr lvl="1" marL="793115" indent="-317500">
              <a:lnSpc>
                <a:spcPct val="100000"/>
              </a:lnSpc>
              <a:spcBef>
                <a:spcPts val="1420"/>
              </a:spcBef>
              <a:buFont typeface="Arial"/>
              <a:buChar char="○"/>
              <a:tabLst>
                <a:tab pos="793115" algn="l"/>
                <a:tab pos="793750" algn="l"/>
              </a:tabLst>
            </a:pP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Resizing</a:t>
            </a:r>
            <a:r>
              <a:rPr dirty="0" sz="1400" spc="-33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image</a:t>
            </a:r>
            <a:r>
              <a:rPr dirty="0" sz="1400" spc="-27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to</a:t>
            </a:r>
            <a:r>
              <a:rPr dirty="0" sz="1400" spc="-2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299px</a:t>
            </a:r>
            <a:r>
              <a:rPr dirty="0" sz="1400" spc="-2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60">
                <a:solidFill>
                  <a:srgbClr val="082046"/>
                </a:solidFill>
                <a:latin typeface="Arial Black"/>
                <a:cs typeface="Arial Black"/>
              </a:rPr>
              <a:t>by</a:t>
            </a:r>
            <a:r>
              <a:rPr dirty="0" sz="1400" spc="-2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299px</a:t>
            </a:r>
            <a:endParaRPr sz="1400">
              <a:latin typeface="Arial Black"/>
              <a:cs typeface="Arial Black"/>
            </a:endParaRPr>
          </a:p>
          <a:p>
            <a:pPr lvl="1" marL="794385" marR="230504" indent="-317500">
              <a:lnSpc>
                <a:spcPct val="100000"/>
              </a:lnSpc>
              <a:spcBef>
                <a:spcPts val="1610"/>
              </a:spcBef>
              <a:buFont typeface="Arial"/>
              <a:buChar char="○"/>
              <a:tabLst>
                <a:tab pos="794385" algn="l"/>
                <a:tab pos="795020" algn="l"/>
              </a:tabLst>
            </a:pP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Normalize</a:t>
            </a:r>
            <a:r>
              <a:rPr dirty="0" sz="1400" spc="-2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pixel</a:t>
            </a:r>
            <a:r>
              <a:rPr dirty="0" sz="1400" spc="-30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values</a:t>
            </a:r>
            <a:r>
              <a:rPr dirty="0" sz="1400" spc="-27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0">
                <a:solidFill>
                  <a:srgbClr val="082046"/>
                </a:solidFill>
                <a:latin typeface="Arial Black"/>
                <a:cs typeface="Arial Black"/>
              </a:rPr>
              <a:t>in</a:t>
            </a:r>
            <a:r>
              <a:rPr dirty="0" sz="1400" spc="-2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range</a:t>
            </a:r>
            <a:r>
              <a:rPr dirty="0" sz="1400" spc="-24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-1,1</a:t>
            </a:r>
            <a:r>
              <a:rPr dirty="0" sz="1400" spc="-2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60">
                <a:solidFill>
                  <a:srgbClr val="082046"/>
                </a:solidFill>
                <a:latin typeface="Arial Black"/>
                <a:cs typeface="Arial Black"/>
              </a:rPr>
              <a:t>to 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match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36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input</a:t>
            </a:r>
            <a:endParaRPr sz="1400">
              <a:latin typeface="Arial Black"/>
              <a:cs typeface="Arial Black"/>
            </a:endParaRPr>
          </a:p>
          <a:p>
            <a:pPr lvl="1" marL="794385" indent="-317500">
              <a:lnSpc>
                <a:spcPct val="100000"/>
              </a:lnSpc>
              <a:spcBef>
                <a:spcPts val="1725"/>
              </a:spcBef>
              <a:buFont typeface="Arial"/>
              <a:buChar char="○"/>
              <a:tabLst>
                <a:tab pos="794385" algn="l"/>
                <a:tab pos="795020" algn="l"/>
              </a:tabLst>
            </a:pPr>
            <a:r>
              <a:rPr dirty="0" sz="1400" spc="-145">
                <a:solidFill>
                  <a:srgbClr val="082046"/>
                </a:solidFill>
                <a:latin typeface="Arial Black"/>
                <a:cs typeface="Arial Black"/>
              </a:rPr>
              <a:t>Extract</a:t>
            </a:r>
            <a:r>
              <a:rPr dirty="0" sz="1400" spc="-30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image</a:t>
            </a:r>
            <a:r>
              <a:rPr dirty="0" sz="1400" spc="-2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features</a:t>
            </a:r>
            <a:r>
              <a:rPr dirty="0" sz="1400" spc="-2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from</a:t>
            </a:r>
            <a:r>
              <a:rPr dirty="0" sz="1400" spc="-2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InceptionV3</a:t>
            </a:r>
            <a:r>
              <a:rPr dirty="0" sz="1400" spc="-24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and</a:t>
            </a:r>
            <a:endParaRPr sz="1400">
              <a:latin typeface="Arial Black"/>
              <a:cs typeface="Arial Black"/>
            </a:endParaRPr>
          </a:p>
          <a:p>
            <a:pPr marL="794385">
              <a:lnSpc>
                <a:spcPct val="100000"/>
              </a:lnSpc>
              <a:spcBef>
                <a:spcPts val="254"/>
              </a:spcBef>
            </a:pPr>
            <a:r>
              <a:rPr dirty="0" sz="1400" spc="-150">
                <a:solidFill>
                  <a:srgbClr val="082046"/>
                </a:solidFill>
                <a:latin typeface="Arial Black"/>
                <a:cs typeface="Arial Black"/>
              </a:rPr>
              <a:t>cache</a:t>
            </a:r>
            <a:r>
              <a:rPr dirty="0" sz="1400" spc="-37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0">
                <a:solidFill>
                  <a:srgbClr val="082046"/>
                </a:solidFill>
                <a:latin typeface="Arial Black"/>
                <a:cs typeface="Arial Black"/>
              </a:rPr>
              <a:t>in</a:t>
            </a:r>
            <a:r>
              <a:rPr dirty="0" sz="1400" spc="-1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29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65">
                <a:solidFill>
                  <a:srgbClr val="082046"/>
                </a:solidFill>
                <a:latin typeface="Arial Black"/>
                <a:cs typeface="Arial Black"/>
              </a:rPr>
              <a:t>hard</a:t>
            </a: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disk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01692" y="1089786"/>
            <a:ext cx="4337050" cy="3227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100"/>
              </a:spcBef>
              <a:buSzPct val="83333"/>
              <a:buFont typeface="Arial"/>
              <a:buChar char="●"/>
              <a:tabLst>
                <a:tab pos="335915" algn="l"/>
                <a:tab pos="336550" algn="l"/>
              </a:tabLst>
            </a:pPr>
            <a:r>
              <a:rPr dirty="0" sz="1800" spc="15">
                <a:solidFill>
                  <a:srgbClr val="082046"/>
                </a:solidFill>
                <a:latin typeface="Verdana"/>
                <a:cs typeface="Verdana"/>
              </a:rPr>
              <a:t>The</a:t>
            </a:r>
            <a:r>
              <a:rPr dirty="0" sz="1800" spc="19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800" spc="130">
                <a:solidFill>
                  <a:srgbClr val="082046"/>
                </a:solidFill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  <a:p>
            <a:pPr lvl="1" marL="794385" indent="-317500">
              <a:lnSpc>
                <a:spcPct val="100000"/>
              </a:lnSpc>
              <a:spcBef>
                <a:spcPts val="1525"/>
              </a:spcBef>
              <a:buFont typeface="Arial"/>
              <a:buChar char="○"/>
              <a:tabLst>
                <a:tab pos="794385" algn="l"/>
                <a:tab pos="795020" algn="l"/>
              </a:tabLst>
            </a:pP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Neural</a:t>
            </a:r>
            <a:r>
              <a:rPr dirty="0" sz="1400" spc="-25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network</a:t>
            </a:r>
            <a:r>
              <a:rPr dirty="0" sz="1400" spc="-2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with</a:t>
            </a:r>
            <a:r>
              <a:rPr dirty="0" sz="1400" spc="-2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encoder</a:t>
            </a:r>
            <a:r>
              <a:rPr dirty="0" sz="1400" spc="-27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decoder[3]</a:t>
            </a:r>
            <a:endParaRPr sz="1400">
              <a:latin typeface="Arial Black"/>
              <a:cs typeface="Arial Black"/>
            </a:endParaRPr>
          </a:p>
          <a:p>
            <a:pPr marL="794385">
              <a:lnSpc>
                <a:spcPct val="100000"/>
              </a:lnSpc>
              <a:spcBef>
                <a:spcPts val="5"/>
              </a:spcBef>
            </a:pP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model</a:t>
            </a:r>
            <a:endParaRPr sz="1400">
              <a:latin typeface="Arial Black"/>
              <a:cs typeface="Arial Black"/>
            </a:endParaRPr>
          </a:p>
          <a:p>
            <a:pPr lvl="1" marL="794385" marR="546735" indent="-318770">
              <a:lnSpc>
                <a:spcPct val="100000"/>
              </a:lnSpc>
              <a:spcBef>
                <a:spcPts val="1595"/>
              </a:spcBef>
              <a:buFont typeface="Arial"/>
              <a:buChar char="○"/>
              <a:tabLst>
                <a:tab pos="793115" algn="l"/>
                <a:tab pos="793750" algn="l"/>
              </a:tabLst>
            </a:pP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With</a:t>
            </a:r>
            <a:r>
              <a:rPr dirty="0" sz="1400" spc="-2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29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added</a:t>
            </a:r>
            <a:r>
              <a:rPr dirty="0" sz="1400" spc="-204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Bahdanau</a:t>
            </a:r>
            <a:r>
              <a:rPr dirty="0" sz="1400" spc="-3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Attention 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Mechanism[4]</a:t>
            </a:r>
            <a:r>
              <a:rPr dirty="0" sz="1400" spc="-2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[5]</a:t>
            </a:r>
            <a:endParaRPr sz="1400">
              <a:latin typeface="Arial Black"/>
              <a:cs typeface="Arial Black"/>
            </a:endParaRPr>
          </a:p>
          <a:p>
            <a:pPr lvl="1" marL="793115" indent="-317500">
              <a:lnSpc>
                <a:spcPct val="100000"/>
              </a:lnSpc>
              <a:spcBef>
                <a:spcPts val="1600"/>
              </a:spcBef>
              <a:buFont typeface="Arial"/>
              <a:buChar char="○"/>
              <a:tabLst>
                <a:tab pos="793115" algn="l"/>
                <a:tab pos="793750" algn="l"/>
              </a:tabLst>
            </a:pP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Attention</a:t>
            </a:r>
            <a:r>
              <a:rPr dirty="0" sz="1400" spc="-26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model</a:t>
            </a:r>
            <a:r>
              <a:rPr dirty="0" sz="1400" spc="-229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082046"/>
                </a:solidFill>
                <a:latin typeface="Arial Black"/>
                <a:cs typeface="Arial Black"/>
              </a:rPr>
              <a:t>consists</a:t>
            </a:r>
            <a:r>
              <a:rPr dirty="0" sz="1400" spc="-34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45">
                <a:solidFill>
                  <a:srgbClr val="082046"/>
                </a:solidFill>
                <a:latin typeface="Arial Black"/>
                <a:cs typeface="Arial Black"/>
              </a:rPr>
              <a:t>of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3</a:t>
            </a:r>
            <a:r>
              <a:rPr dirty="0" sz="1400" spc="-27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Dense</a:t>
            </a:r>
            <a:r>
              <a:rPr dirty="0" sz="1400" spc="-3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layers</a:t>
            </a:r>
            <a:endParaRPr sz="1400">
              <a:latin typeface="Arial Black"/>
              <a:cs typeface="Arial Black"/>
            </a:endParaRPr>
          </a:p>
          <a:p>
            <a:pPr lvl="1" marL="794385" marR="426720" indent="-318770">
              <a:lnSpc>
                <a:spcPct val="100000"/>
              </a:lnSpc>
              <a:spcBef>
                <a:spcPts val="1605"/>
              </a:spcBef>
              <a:buFont typeface="Arial"/>
              <a:buChar char="○"/>
              <a:tabLst>
                <a:tab pos="793115" algn="l"/>
                <a:tab pos="793750" algn="l"/>
              </a:tabLst>
            </a:pP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CNN</a:t>
            </a:r>
            <a:r>
              <a:rPr dirty="0" sz="1400" spc="-3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Encoder</a:t>
            </a:r>
            <a:r>
              <a:rPr dirty="0" sz="1400" spc="-28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082046"/>
                </a:solidFill>
                <a:latin typeface="Arial Black"/>
                <a:cs typeface="Arial Black"/>
              </a:rPr>
              <a:t>consists</a:t>
            </a:r>
            <a:r>
              <a:rPr dirty="0" sz="1400" spc="-3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45">
                <a:solidFill>
                  <a:srgbClr val="082046"/>
                </a:solidFill>
                <a:latin typeface="Arial Black"/>
                <a:cs typeface="Arial Black"/>
              </a:rPr>
              <a:t>of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400" spc="-3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single</a:t>
            </a:r>
            <a:r>
              <a:rPr dirty="0" sz="1400" spc="-2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fully 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connected</a:t>
            </a:r>
            <a:r>
              <a:rPr dirty="0" sz="1400" spc="-24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layer.</a:t>
            </a:r>
            <a:r>
              <a:rPr dirty="0" sz="1400" spc="-25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(Dense</a:t>
            </a:r>
            <a:r>
              <a:rPr dirty="0" sz="1400" spc="-3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layer)</a:t>
            </a:r>
            <a:endParaRPr sz="1400">
              <a:latin typeface="Arial Black"/>
              <a:cs typeface="Arial Black"/>
            </a:endParaRPr>
          </a:p>
          <a:p>
            <a:pPr lvl="1" marL="794385" marR="179705" indent="-317500">
              <a:lnSpc>
                <a:spcPct val="100000"/>
              </a:lnSpc>
              <a:spcBef>
                <a:spcPts val="1600"/>
              </a:spcBef>
              <a:buFont typeface="Arial"/>
              <a:buChar char="○"/>
              <a:tabLst>
                <a:tab pos="794385" algn="l"/>
                <a:tab pos="795020" algn="l"/>
              </a:tabLst>
            </a:pP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RNN</a:t>
            </a:r>
            <a:r>
              <a:rPr dirty="0" sz="1400" spc="-3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Decoder</a:t>
            </a:r>
            <a:r>
              <a:rPr dirty="0" sz="1400" spc="-25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082046"/>
                </a:solidFill>
                <a:latin typeface="Arial Black"/>
                <a:cs typeface="Arial Black"/>
              </a:rPr>
              <a:t>consists</a:t>
            </a:r>
            <a:r>
              <a:rPr dirty="0" sz="1400" spc="-32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45">
                <a:solidFill>
                  <a:srgbClr val="082046"/>
                </a:solidFill>
                <a:latin typeface="Arial Black"/>
                <a:cs typeface="Arial Black"/>
              </a:rPr>
              <a:t>of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082046"/>
                </a:solidFill>
                <a:latin typeface="Arial Black"/>
                <a:cs typeface="Arial Black"/>
              </a:rPr>
              <a:t>4</a:t>
            </a:r>
            <a:r>
              <a:rPr dirty="0" sz="1400" spc="-28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convolutional 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layers</a:t>
            </a:r>
            <a:r>
              <a:rPr dirty="0" sz="1400" spc="-31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(Embedding,</a:t>
            </a:r>
            <a:r>
              <a:rPr dirty="0" sz="1400" spc="-24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GRU</a:t>
            </a:r>
            <a:r>
              <a:rPr dirty="0" sz="1400" spc="-37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and</a:t>
            </a:r>
            <a:r>
              <a:rPr dirty="0" sz="1400" spc="-1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Dense)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3452" y="428625"/>
            <a:ext cx="27851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5">
                <a:latin typeface="Arial"/>
                <a:cs typeface="Arial"/>
              </a:rPr>
              <a:t>Sample</a:t>
            </a:r>
            <a:r>
              <a:rPr dirty="0" sz="3000" spc="-120">
                <a:latin typeface="Arial"/>
                <a:cs typeface="Arial"/>
              </a:rPr>
              <a:t> </a:t>
            </a:r>
            <a:r>
              <a:rPr dirty="0" sz="3000" spc="114">
                <a:latin typeface="Arial"/>
                <a:cs typeface="Arial"/>
              </a:rPr>
              <a:t>outputs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2735" y="574929"/>
            <a:ext cx="44697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12289" algn="l"/>
              </a:tabLst>
            </a:pPr>
            <a:r>
              <a:rPr dirty="0" sz="2800" spc="70"/>
              <a:t>Tasks</a:t>
            </a:r>
            <a:r>
              <a:rPr dirty="0" sz="2800" spc="220"/>
              <a:t> </a:t>
            </a:r>
            <a:r>
              <a:rPr dirty="0" sz="2800" spc="135"/>
              <a:t>to	</a:t>
            </a:r>
            <a:r>
              <a:rPr dirty="0" sz="2800" spc="100"/>
              <a:t>be</a:t>
            </a:r>
            <a:r>
              <a:rPr dirty="0" sz="2800" spc="-315"/>
              <a:t> </a:t>
            </a:r>
            <a:r>
              <a:rPr dirty="0" sz="2800" spc="204"/>
              <a:t>completed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212594" y="2390394"/>
            <a:ext cx="1177290" cy="13176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01099"/>
              </a:lnSpc>
              <a:spcBef>
                <a:spcPts val="85"/>
              </a:spcBef>
            </a:pPr>
            <a:r>
              <a:rPr dirty="0" sz="1400" spc="60">
                <a:solidFill>
                  <a:srgbClr val="082046"/>
                </a:solidFill>
                <a:latin typeface="Verdana"/>
                <a:cs typeface="Verdana"/>
              </a:rPr>
              <a:t>Develop</a:t>
            </a:r>
            <a:r>
              <a:rPr dirty="0" sz="1400" spc="-14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the  </a:t>
            </a: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haptic  </a:t>
            </a:r>
            <a:r>
              <a:rPr dirty="0" sz="1400" spc="90">
                <a:solidFill>
                  <a:srgbClr val="082046"/>
                </a:solidFill>
                <a:latin typeface="Verdana"/>
                <a:cs typeface="Verdana"/>
              </a:rPr>
              <a:t>feedback</a:t>
            </a:r>
            <a:endParaRPr sz="1400">
              <a:latin typeface="Verdana"/>
              <a:cs typeface="Verdana"/>
            </a:endParaRPr>
          </a:p>
          <a:p>
            <a:pPr marL="215265">
              <a:lnSpc>
                <a:spcPct val="100000"/>
              </a:lnSpc>
              <a:spcBef>
                <a:spcPts val="15"/>
              </a:spcBef>
            </a:pPr>
            <a:r>
              <a:rPr dirty="0" sz="1400" spc="110">
                <a:solidFill>
                  <a:srgbClr val="082046"/>
                </a:solidFill>
                <a:latin typeface="Verdana"/>
                <a:cs typeface="Verdana"/>
              </a:rPr>
              <a:t>module</a:t>
            </a:r>
            <a:endParaRPr sz="1400">
              <a:latin typeface="Verdana"/>
              <a:cs typeface="Verdana"/>
            </a:endParaRPr>
          </a:p>
          <a:p>
            <a:pPr marL="27305" marR="19050" indent="31750">
              <a:lnSpc>
                <a:spcPct val="100699"/>
              </a:lnSpc>
              <a:spcBef>
                <a:spcPts val="10"/>
              </a:spcBef>
            </a:pPr>
            <a:r>
              <a:rPr dirty="0" sz="1400" spc="130">
                <a:solidFill>
                  <a:srgbClr val="082046"/>
                </a:solidFill>
                <a:latin typeface="Verdana"/>
                <a:cs typeface="Verdana"/>
              </a:rPr>
              <a:t>within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the  </a:t>
            </a: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app</a:t>
            </a:r>
            <a:r>
              <a:rPr dirty="0" sz="1400" spc="130">
                <a:solidFill>
                  <a:srgbClr val="082046"/>
                </a:solidFill>
                <a:latin typeface="Verdana"/>
                <a:cs typeface="Verdana"/>
              </a:rPr>
              <a:t>li</a:t>
            </a: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cat</a:t>
            </a:r>
            <a:r>
              <a:rPr dirty="0" sz="1400" spc="130">
                <a:solidFill>
                  <a:srgbClr val="082046"/>
                </a:solidFill>
                <a:latin typeface="Verdana"/>
                <a:cs typeface="Verdana"/>
              </a:rPr>
              <a:t>i</a:t>
            </a: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o</a:t>
            </a:r>
            <a:r>
              <a:rPr dirty="0" sz="1400">
                <a:solidFill>
                  <a:srgbClr val="082046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7578" y="2467102"/>
            <a:ext cx="1221105" cy="11023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01099"/>
              </a:lnSpc>
              <a:spcBef>
                <a:spcPts val="85"/>
              </a:spcBef>
            </a:pP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Improve</a:t>
            </a:r>
            <a:r>
              <a:rPr dirty="0" sz="1400" spc="-13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the  </a:t>
            </a:r>
            <a:r>
              <a:rPr dirty="0" sz="1400" spc="100">
                <a:solidFill>
                  <a:srgbClr val="082046"/>
                </a:solidFill>
                <a:latin typeface="Verdana"/>
                <a:cs typeface="Verdana"/>
              </a:rPr>
              <a:t>generated  captions </a:t>
            </a:r>
            <a:r>
              <a:rPr dirty="0" sz="1400" spc="60">
                <a:solidFill>
                  <a:srgbClr val="082046"/>
                </a:solidFill>
                <a:latin typeface="Verdana"/>
                <a:cs typeface="Verdana"/>
              </a:rPr>
              <a:t>to  </a:t>
            </a: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cater </a:t>
            </a:r>
            <a:r>
              <a:rPr dirty="0" sz="1400" spc="125">
                <a:solidFill>
                  <a:srgbClr val="082046"/>
                </a:solidFill>
                <a:latin typeface="Verdana"/>
                <a:cs typeface="Verdana"/>
              </a:rPr>
              <a:t>blind  </a:t>
            </a: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users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222" y="2642362"/>
            <a:ext cx="1263650" cy="67564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44450" marR="5080" indent="-32384">
              <a:lnSpc>
                <a:spcPct val="102099"/>
              </a:lnSpc>
              <a:spcBef>
                <a:spcPts val="65"/>
              </a:spcBef>
            </a:pPr>
            <a:r>
              <a:rPr dirty="0" sz="1400" spc="75">
                <a:solidFill>
                  <a:srgbClr val="082046"/>
                </a:solidFill>
                <a:latin typeface="Verdana"/>
                <a:cs typeface="Verdana"/>
              </a:rPr>
              <a:t>Improve the  </a:t>
            </a:r>
            <a:r>
              <a:rPr dirty="0" sz="1400" spc="85">
                <a:solidFill>
                  <a:srgbClr val="082046"/>
                </a:solidFill>
                <a:latin typeface="Verdana"/>
                <a:cs typeface="Verdana"/>
              </a:rPr>
              <a:t>accuracy </a:t>
            </a:r>
            <a:r>
              <a:rPr dirty="0" sz="1400" spc="65">
                <a:solidFill>
                  <a:srgbClr val="082046"/>
                </a:solidFill>
                <a:latin typeface="Verdana"/>
                <a:cs typeface="Verdana"/>
              </a:rPr>
              <a:t>of  </a:t>
            </a: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the</a:t>
            </a:r>
            <a:r>
              <a:rPr dirty="0" sz="1400" spc="2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model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7727" y="2498852"/>
            <a:ext cx="149288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Comm</a:t>
            </a:r>
            <a:r>
              <a:rPr dirty="0" sz="1400" spc="-38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ercialize 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the</a:t>
            </a:r>
            <a:endParaRPr sz="1400">
              <a:latin typeface="Verdana"/>
              <a:cs typeface="Verdana"/>
            </a:endParaRPr>
          </a:p>
          <a:p>
            <a:pPr algn="ctr" marR="5080">
              <a:lnSpc>
                <a:spcPct val="100000"/>
              </a:lnSpc>
            </a:pPr>
            <a:r>
              <a:rPr dirty="0" sz="1400" spc="110">
                <a:solidFill>
                  <a:srgbClr val="082046"/>
                </a:solidFill>
                <a:latin typeface="Verdana"/>
                <a:cs typeface="Verdana"/>
              </a:rPr>
              <a:t>application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6534" y="2397379"/>
            <a:ext cx="1231900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100"/>
              </a:spcBef>
            </a:pP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Integrate  </a:t>
            </a:r>
            <a:r>
              <a:rPr dirty="0" sz="1400" spc="90">
                <a:solidFill>
                  <a:srgbClr val="082046"/>
                </a:solidFill>
                <a:latin typeface="Verdana"/>
                <a:cs typeface="Verdana"/>
              </a:rPr>
              <a:t>and </a:t>
            </a:r>
            <a:r>
              <a:rPr dirty="0" sz="1400" spc="80">
                <a:solidFill>
                  <a:srgbClr val="082046"/>
                </a:solidFill>
                <a:latin typeface="Verdana"/>
                <a:cs typeface="Verdana"/>
              </a:rPr>
              <a:t>test</a:t>
            </a:r>
            <a:r>
              <a:rPr dirty="0" sz="1400" spc="-35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1400" spc="70">
                <a:solidFill>
                  <a:srgbClr val="082046"/>
                </a:solidFill>
                <a:latin typeface="Verdana"/>
                <a:cs typeface="Verdana"/>
              </a:rPr>
              <a:t>the</a:t>
            </a:r>
            <a:endParaRPr sz="1400">
              <a:latin typeface="Verdana"/>
              <a:cs typeface="Verdana"/>
            </a:endParaRPr>
          </a:p>
          <a:p>
            <a:pPr algn="ctr" marL="181610" marR="177165">
              <a:lnSpc>
                <a:spcPct val="100000"/>
              </a:lnSpc>
              <a:spcBef>
                <a:spcPts val="5"/>
              </a:spcBef>
            </a:pPr>
            <a:r>
              <a:rPr dirty="0" sz="1400" spc="95">
                <a:solidFill>
                  <a:srgbClr val="082046"/>
                </a:solidFill>
                <a:latin typeface="Verdana"/>
                <a:cs typeface="Verdana"/>
              </a:rPr>
              <a:t>whole  system  </a:t>
            </a: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tog</a:t>
            </a:r>
            <a:r>
              <a:rPr dirty="0" sz="1400" spc="120">
                <a:solidFill>
                  <a:srgbClr val="082046"/>
                </a:solidFill>
                <a:latin typeface="Verdana"/>
                <a:cs typeface="Verdana"/>
              </a:rPr>
              <a:t>e</a:t>
            </a:r>
            <a:r>
              <a:rPr dirty="0" sz="1400" spc="114">
                <a:solidFill>
                  <a:srgbClr val="082046"/>
                </a:solidFill>
                <a:latin typeface="Verdana"/>
                <a:cs typeface="Verdana"/>
              </a:rPr>
              <a:t>t</a:t>
            </a:r>
            <a:r>
              <a:rPr dirty="0" sz="1400" spc="100">
                <a:solidFill>
                  <a:srgbClr val="082046"/>
                </a:solidFill>
                <a:latin typeface="Verdana"/>
                <a:cs typeface="Verdana"/>
              </a:rPr>
              <a:t>h</a:t>
            </a:r>
            <a:r>
              <a:rPr dirty="0" sz="1400" spc="105">
                <a:solidFill>
                  <a:srgbClr val="082046"/>
                </a:solidFill>
                <a:latin typeface="Verdana"/>
                <a:cs typeface="Verdana"/>
              </a:rPr>
              <a:t>e</a:t>
            </a:r>
            <a:r>
              <a:rPr dirty="0" sz="1400">
                <a:solidFill>
                  <a:srgbClr val="082046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3632" y="574929"/>
            <a:ext cx="38938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/>
              <a:t>GITHUB</a:t>
            </a:r>
            <a:r>
              <a:rPr dirty="0" sz="2800" spc="-100"/>
              <a:t> </a:t>
            </a:r>
            <a:r>
              <a:rPr dirty="0" sz="2800" spc="-5"/>
              <a:t>REPOSITORY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94486"/>
            <a:ext cx="9035796" cy="5049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798" y="1401013"/>
            <a:ext cx="7371715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240"/>
              <a:t>Research</a:t>
            </a:r>
            <a:r>
              <a:rPr dirty="0" sz="5200" spc="210"/>
              <a:t> </a:t>
            </a:r>
            <a:r>
              <a:rPr dirty="0" sz="5200" spc="260"/>
              <a:t>Objectives</a:t>
            </a:r>
            <a:endParaRPr sz="5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486"/>
            <a:ext cx="9143999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346" y="370459"/>
            <a:ext cx="2542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5"/>
              <a:t>GANTT</a:t>
            </a:r>
            <a:r>
              <a:rPr dirty="0" sz="2800" spc="-200"/>
              <a:t> </a:t>
            </a:r>
            <a:r>
              <a:rPr dirty="0" sz="2800" spc="-15"/>
              <a:t>CHART</a:t>
            </a:r>
            <a:endParaRPr sz="2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619" y="270510"/>
            <a:ext cx="68218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24579" algn="l"/>
              </a:tabLst>
            </a:pPr>
            <a:r>
              <a:rPr dirty="0" sz="2800" spc="130"/>
              <a:t>Work</a:t>
            </a:r>
            <a:r>
              <a:rPr dirty="0" sz="2800" spc="430"/>
              <a:t> </a:t>
            </a:r>
            <a:r>
              <a:rPr dirty="0" sz="2800" spc="215"/>
              <a:t>Breakdown	</a:t>
            </a:r>
            <a:r>
              <a:rPr dirty="0" sz="2800" spc="190"/>
              <a:t>Structure</a:t>
            </a:r>
            <a:r>
              <a:rPr dirty="0" sz="2800" spc="-225"/>
              <a:t> </a:t>
            </a:r>
            <a:r>
              <a:rPr dirty="0" sz="2800" spc="30"/>
              <a:t>(WBS)</a:t>
            </a:r>
            <a:endParaRPr sz="2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6595"/>
            <a:ext cx="9047987" cy="4946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5957" y="143332"/>
            <a:ext cx="2178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40"/>
              <a:t>References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489452" y="989228"/>
            <a:ext cx="5253355" cy="3414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62585">
              <a:lnSpc>
                <a:spcPct val="114999"/>
              </a:lnSpc>
              <a:spcBef>
                <a:spcPts val="105"/>
              </a:spcBef>
            </a:pPr>
            <a:r>
              <a:rPr dirty="0" sz="1300" spc="-195">
                <a:latin typeface="Arial Black"/>
                <a:cs typeface="Arial Black"/>
              </a:rPr>
              <a:t>1T.-Y.</a:t>
            </a:r>
            <a:r>
              <a:rPr dirty="0" sz="1300" spc="-305">
                <a:latin typeface="Arial Black"/>
                <a:cs typeface="Arial Black"/>
              </a:rPr>
              <a:t> </a:t>
            </a:r>
            <a:r>
              <a:rPr dirty="0" sz="1300" spc="-95">
                <a:latin typeface="Arial Black"/>
                <a:cs typeface="Arial Black"/>
              </a:rPr>
              <a:t>Lin</a:t>
            </a:r>
            <a:r>
              <a:rPr dirty="0" sz="1300" spc="-240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et</a:t>
            </a:r>
            <a:r>
              <a:rPr dirty="0" sz="1300" spc="-260">
                <a:latin typeface="Arial Black"/>
                <a:cs typeface="Arial Black"/>
              </a:rPr>
              <a:t> </a:t>
            </a:r>
            <a:r>
              <a:rPr dirty="0" sz="1300" spc="-85">
                <a:latin typeface="Arial Black"/>
                <a:cs typeface="Arial Black"/>
              </a:rPr>
              <a:t>al.,</a:t>
            </a:r>
            <a:r>
              <a:rPr dirty="0" sz="1300" spc="-215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“Microsoft</a:t>
            </a:r>
            <a:r>
              <a:rPr dirty="0" sz="1300" spc="-240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COCO:</a:t>
            </a:r>
            <a:r>
              <a:rPr dirty="0" sz="1300" spc="-215">
                <a:latin typeface="Arial Black"/>
                <a:cs typeface="Arial Black"/>
              </a:rPr>
              <a:t> </a:t>
            </a:r>
            <a:r>
              <a:rPr dirty="0" sz="1300" spc="-95">
                <a:latin typeface="Arial Black"/>
                <a:cs typeface="Arial Black"/>
              </a:rPr>
              <a:t>Common</a:t>
            </a:r>
            <a:r>
              <a:rPr dirty="0" sz="1300" spc="-215">
                <a:latin typeface="Arial Black"/>
                <a:cs typeface="Arial Black"/>
              </a:rPr>
              <a:t> </a:t>
            </a:r>
            <a:r>
              <a:rPr dirty="0" sz="1300" spc="-130">
                <a:latin typeface="Arial Black"/>
                <a:cs typeface="Arial Black"/>
              </a:rPr>
              <a:t>objects</a:t>
            </a:r>
            <a:r>
              <a:rPr dirty="0" sz="1300" spc="-240">
                <a:latin typeface="Arial Black"/>
                <a:cs typeface="Arial Black"/>
              </a:rPr>
              <a:t> </a:t>
            </a:r>
            <a:r>
              <a:rPr dirty="0" sz="1300" spc="-55">
                <a:latin typeface="Arial Black"/>
                <a:cs typeface="Arial Black"/>
              </a:rPr>
              <a:t>in</a:t>
            </a:r>
            <a:r>
              <a:rPr dirty="0" sz="1300" spc="180">
                <a:latin typeface="Arial Black"/>
                <a:cs typeface="Arial Black"/>
              </a:rPr>
              <a:t> </a:t>
            </a:r>
            <a:r>
              <a:rPr dirty="0" sz="1300" spc="-140">
                <a:latin typeface="Arial Black"/>
                <a:cs typeface="Arial Black"/>
              </a:rPr>
              <a:t>context,”</a:t>
            </a:r>
            <a:r>
              <a:rPr dirty="0" sz="1300" spc="-300">
                <a:latin typeface="Arial Black"/>
                <a:cs typeface="Arial Black"/>
              </a:rPr>
              <a:t> </a:t>
            </a:r>
            <a:r>
              <a:rPr dirty="0" sz="1300" spc="-105">
                <a:latin typeface="Arial Black"/>
                <a:cs typeface="Arial Black"/>
              </a:rPr>
              <a:t>in  </a:t>
            </a:r>
            <a:r>
              <a:rPr dirty="0" sz="1300" spc="-100">
                <a:latin typeface="Arial Black"/>
                <a:cs typeface="Arial Black"/>
              </a:rPr>
              <a:t>Computer </a:t>
            </a:r>
            <a:r>
              <a:rPr dirty="0" sz="1300" spc="-120">
                <a:latin typeface="Arial Black"/>
                <a:cs typeface="Arial Black"/>
              </a:rPr>
              <a:t>Vision </a:t>
            </a:r>
            <a:r>
              <a:rPr dirty="0" sz="1300" spc="-5">
                <a:latin typeface="Arial Black"/>
                <a:cs typeface="Arial Black"/>
              </a:rPr>
              <a:t>– </a:t>
            </a:r>
            <a:r>
              <a:rPr dirty="0" sz="1300" spc="-130">
                <a:latin typeface="Arial Black"/>
                <a:cs typeface="Arial Black"/>
              </a:rPr>
              <a:t>ECCV2014, </a:t>
            </a:r>
            <a:r>
              <a:rPr dirty="0" sz="1300" spc="-100">
                <a:latin typeface="Arial Black"/>
                <a:cs typeface="Arial Black"/>
              </a:rPr>
              <a:t>Cham: Springer </a:t>
            </a:r>
            <a:r>
              <a:rPr dirty="0" sz="1300" spc="-105">
                <a:latin typeface="Arial Black"/>
                <a:cs typeface="Arial Black"/>
              </a:rPr>
              <a:t>International  Publishing,</a:t>
            </a:r>
            <a:r>
              <a:rPr dirty="0" sz="1300" spc="-275">
                <a:latin typeface="Arial Black"/>
                <a:cs typeface="Arial Black"/>
              </a:rPr>
              <a:t> </a:t>
            </a:r>
            <a:r>
              <a:rPr dirty="0" sz="1300" spc="-100">
                <a:latin typeface="Arial Black"/>
                <a:cs typeface="Arial Black"/>
              </a:rPr>
              <a:t>2014,</a:t>
            </a:r>
            <a:r>
              <a:rPr dirty="0" sz="1300" spc="-275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pp.</a:t>
            </a:r>
            <a:r>
              <a:rPr dirty="0" sz="1300" spc="-30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740–755.</a:t>
            </a:r>
            <a:endParaRPr sz="1300">
              <a:latin typeface="Arial Black"/>
              <a:cs typeface="Arial Black"/>
            </a:endParaRPr>
          </a:p>
          <a:p>
            <a:pPr marL="12700" marR="8890">
              <a:lnSpc>
                <a:spcPct val="112300"/>
              </a:lnSpc>
              <a:spcBef>
                <a:spcPts val="120"/>
              </a:spcBef>
              <a:buAutoNum type="arabicPlain" startAt="2"/>
              <a:tabLst>
                <a:tab pos="927100" algn="l"/>
                <a:tab pos="927735" algn="l"/>
              </a:tabLst>
            </a:pPr>
            <a:r>
              <a:rPr dirty="0" sz="1300" spc="-65">
                <a:latin typeface="Arial Black"/>
                <a:cs typeface="Arial Black"/>
              </a:rPr>
              <a:t>C.</a:t>
            </a:r>
            <a:r>
              <a:rPr dirty="0" sz="1300" spc="-285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Wang</a:t>
            </a:r>
            <a:r>
              <a:rPr dirty="0" sz="1300" spc="-254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et</a:t>
            </a:r>
            <a:r>
              <a:rPr dirty="0" sz="1300" spc="-254">
                <a:latin typeface="Arial Black"/>
                <a:cs typeface="Arial Black"/>
              </a:rPr>
              <a:t> </a:t>
            </a:r>
            <a:r>
              <a:rPr dirty="0" sz="1300" spc="-85">
                <a:latin typeface="Arial Black"/>
                <a:cs typeface="Arial Black"/>
              </a:rPr>
              <a:t>al.,</a:t>
            </a:r>
            <a:r>
              <a:rPr dirty="0" sz="1300" spc="-229">
                <a:latin typeface="Arial Black"/>
                <a:cs typeface="Arial Black"/>
              </a:rPr>
              <a:t> </a:t>
            </a:r>
            <a:r>
              <a:rPr dirty="0" sz="1300" spc="-95">
                <a:latin typeface="Arial Black"/>
                <a:cs typeface="Arial Black"/>
              </a:rPr>
              <a:t>“Pulmonary</a:t>
            </a:r>
            <a:r>
              <a:rPr dirty="0" sz="1300" spc="-250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image</a:t>
            </a:r>
            <a:r>
              <a:rPr dirty="0" sz="1300" spc="-270">
                <a:latin typeface="Arial Black"/>
                <a:cs typeface="Arial Black"/>
              </a:rPr>
              <a:t> </a:t>
            </a:r>
            <a:r>
              <a:rPr dirty="0" sz="1300" spc="-145">
                <a:latin typeface="Arial Black"/>
                <a:cs typeface="Arial Black"/>
              </a:rPr>
              <a:t>classification</a:t>
            </a:r>
            <a:r>
              <a:rPr dirty="0" sz="1300" spc="20">
                <a:latin typeface="Arial Black"/>
                <a:cs typeface="Arial Black"/>
              </a:rPr>
              <a:t> </a:t>
            </a:r>
            <a:r>
              <a:rPr dirty="0" sz="1300" spc="-100">
                <a:latin typeface="Arial Black"/>
                <a:cs typeface="Arial Black"/>
              </a:rPr>
              <a:t>based</a:t>
            </a:r>
            <a:r>
              <a:rPr dirty="0" sz="1300" spc="-125">
                <a:latin typeface="Arial Black"/>
                <a:cs typeface="Arial Black"/>
              </a:rPr>
              <a:t> </a:t>
            </a:r>
            <a:r>
              <a:rPr dirty="0" sz="1300" spc="-90">
                <a:latin typeface="Arial Black"/>
                <a:cs typeface="Arial Black"/>
              </a:rPr>
              <a:t>on  </a:t>
            </a:r>
            <a:r>
              <a:rPr dirty="0" sz="1300" spc="-105">
                <a:latin typeface="Arial Black"/>
                <a:cs typeface="Arial Black"/>
              </a:rPr>
              <a:t>inception-v3</a:t>
            </a:r>
            <a:r>
              <a:rPr dirty="0" sz="1300" spc="-265">
                <a:latin typeface="Arial Black"/>
                <a:cs typeface="Arial Black"/>
              </a:rPr>
              <a:t> </a:t>
            </a:r>
            <a:r>
              <a:rPr dirty="0" sz="1300" spc="-100">
                <a:latin typeface="Arial Black"/>
                <a:cs typeface="Arial Black"/>
              </a:rPr>
              <a:t>transfer</a:t>
            </a:r>
            <a:r>
              <a:rPr dirty="0" sz="1300" spc="-229">
                <a:latin typeface="Arial Black"/>
                <a:cs typeface="Arial Black"/>
              </a:rPr>
              <a:t> </a:t>
            </a:r>
            <a:r>
              <a:rPr dirty="0" sz="1300" spc="-95">
                <a:latin typeface="Arial Black"/>
                <a:cs typeface="Arial Black"/>
              </a:rPr>
              <a:t>learning</a:t>
            </a:r>
            <a:r>
              <a:rPr dirty="0" sz="1300" spc="-265">
                <a:latin typeface="Arial Black"/>
                <a:cs typeface="Arial Black"/>
              </a:rPr>
              <a:t> </a:t>
            </a:r>
            <a:r>
              <a:rPr dirty="0" sz="1300" spc="-100">
                <a:latin typeface="Arial Black"/>
                <a:cs typeface="Arial Black"/>
              </a:rPr>
              <a:t>model,”</a:t>
            </a:r>
            <a:r>
              <a:rPr dirty="0" sz="1300" spc="-240">
                <a:latin typeface="Arial Black"/>
                <a:cs typeface="Arial Black"/>
              </a:rPr>
              <a:t> </a:t>
            </a:r>
            <a:r>
              <a:rPr dirty="0" sz="1300" spc="-160">
                <a:latin typeface="Arial Black"/>
                <a:cs typeface="Arial Black"/>
              </a:rPr>
              <a:t>IEEE</a:t>
            </a:r>
            <a:r>
              <a:rPr dirty="0" sz="1300" spc="-170">
                <a:latin typeface="Arial Black"/>
                <a:cs typeface="Arial Black"/>
              </a:rPr>
              <a:t> Access,</a:t>
            </a:r>
            <a:r>
              <a:rPr dirty="0" sz="1300" spc="-100">
                <a:latin typeface="Arial Black"/>
                <a:cs typeface="Arial Black"/>
              </a:rPr>
              <a:t> </a:t>
            </a:r>
            <a:r>
              <a:rPr dirty="0" sz="1300" spc="-95">
                <a:latin typeface="Arial Black"/>
                <a:cs typeface="Arial Black"/>
              </a:rPr>
              <a:t>vol.</a:t>
            </a:r>
            <a:r>
              <a:rPr dirty="0" sz="1300" spc="-200">
                <a:latin typeface="Arial Black"/>
                <a:cs typeface="Arial Black"/>
              </a:rPr>
              <a:t> </a:t>
            </a:r>
            <a:r>
              <a:rPr dirty="0" sz="1300" spc="-60">
                <a:latin typeface="Arial Black"/>
                <a:cs typeface="Arial Black"/>
              </a:rPr>
              <a:t>7,</a:t>
            </a:r>
            <a:r>
              <a:rPr dirty="0" sz="1300" spc="-220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pp.</a:t>
            </a:r>
            <a:r>
              <a:rPr dirty="0" sz="1300" spc="-140">
                <a:latin typeface="Arial Black"/>
                <a:cs typeface="Arial Black"/>
              </a:rPr>
              <a:t> 146533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300" spc="-100">
                <a:latin typeface="Arial Black"/>
                <a:cs typeface="Arial Black"/>
              </a:rPr>
              <a:t>–146541,</a:t>
            </a:r>
            <a:r>
              <a:rPr dirty="0" sz="1300" spc="-275">
                <a:latin typeface="Arial Black"/>
                <a:cs typeface="Arial Black"/>
              </a:rPr>
              <a:t> </a:t>
            </a:r>
            <a:r>
              <a:rPr dirty="0" sz="1300" spc="-125">
                <a:latin typeface="Arial Black"/>
                <a:cs typeface="Arial Black"/>
              </a:rPr>
              <a:t>2019.</a:t>
            </a:r>
            <a:endParaRPr sz="1300">
              <a:latin typeface="Arial Black"/>
              <a:cs typeface="Arial Black"/>
            </a:endParaRPr>
          </a:p>
          <a:p>
            <a:pPr marL="12700" marR="102235">
              <a:lnSpc>
                <a:spcPts val="1789"/>
              </a:lnSpc>
              <a:spcBef>
                <a:spcPts val="75"/>
              </a:spcBef>
              <a:buAutoNum type="arabicPlain" startAt="3"/>
              <a:tabLst>
                <a:tab pos="927100" algn="l"/>
                <a:tab pos="927735" algn="l"/>
              </a:tabLst>
            </a:pPr>
            <a:r>
              <a:rPr dirty="0" sz="1300" spc="-175">
                <a:latin typeface="Arial Black"/>
                <a:cs typeface="Arial Black"/>
              </a:rPr>
              <a:t>V.</a:t>
            </a:r>
            <a:r>
              <a:rPr dirty="0" sz="1300" spc="-330">
                <a:latin typeface="Arial Black"/>
                <a:cs typeface="Arial Black"/>
              </a:rPr>
              <a:t> </a:t>
            </a:r>
            <a:r>
              <a:rPr dirty="0" sz="1300" spc="-110">
                <a:latin typeface="Arial Black"/>
                <a:cs typeface="Arial Black"/>
              </a:rPr>
              <a:t>Badrinarayanan,</a:t>
            </a:r>
            <a:r>
              <a:rPr dirty="0" sz="1300" spc="-140">
                <a:latin typeface="Arial Black"/>
                <a:cs typeface="Arial Black"/>
              </a:rPr>
              <a:t> </a:t>
            </a:r>
            <a:r>
              <a:rPr dirty="0" sz="1300" spc="-75">
                <a:latin typeface="Arial Black"/>
                <a:cs typeface="Arial Black"/>
              </a:rPr>
              <a:t>A.</a:t>
            </a:r>
            <a:r>
              <a:rPr dirty="0" sz="1300" spc="-280">
                <a:latin typeface="Arial Black"/>
                <a:cs typeface="Arial Black"/>
              </a:rPr>
              <a:t> </a:t>
            </a:r>
            <a:r>
              <a:rPr dirty="0" sz="1300" spc="-130">
                <a:latin typeface="Arial Black"/>
                <a:cs typeface="Arial Black"/>
              </a:rPr>
              <a:t>Kendall,</a:t>
            </a:r>
            <a:r>
              <a:rPr dirty="0" sz="1300" spc="-265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and</a:t>
            </a:r>
            <a:r>
              <a:rPr dirty="0" sz="1300" spc="-210">
                <a:latin typeface="Arial Black"/>
                <a:cs typeface="Arial Black"/>
              </a:rPr>
              <a:t> </a:t>
            </a:r>
            <a:r>
              <a:rPr dirty="0" sz="1300" spc="-85">
                <a:latin typeface="Arial Black"/>
                <a:cs typeface="Arial Black"/>
              </a:rPr>
              <a:t>R.</a:t>
            </a:r>
            <a:r>
              <a:rPr dirty="0" sz="1300" spc="-290">
                <a:latin typeface="Arial Black"/>
                <a:cs typeface="Arial Black"/>
              </a:rPr>
              <a:t> </a:t>
            </a:r>
            <a:r>
              <a:rPr dirty="0" sz="1300" spc="-110">
                <a:latin typeface="Arial Black"/>
                <a:cs typeface="Arial Black"/>
              </a:rPr>
              <a:t>Cipolla,</a:t>
            </a:r>
            <a:r>
              <a:rPr dirty="0" sz="1300" spc="-225">
                <a:latin typeface="Arial Black"/>
                <a:cs typeface="Arial Black"/>
              </a:rPr>
              <a:t> </a:t>
            </a:r>
            <a:r>
              <a:rPr dirty="0" sz="1300" spc="-125">
                <a:latin typeface="Arial Black"/>
                <a:cs typeface="Arial Black"/>
              </a:rPr>
              <a:t>“SegNet:</a:t>
            </a:r>
            <a:r>
              <a:rPr dirty="0" sz="1300" spc="-330">
                <a:latin typeface="Arial Black"/>
                <a:cs typeface="Arial Black"/>
              </a:rPr>
              <a:t> </a:t>
            </a:r>
            <a:r>
              <a:rPr dirty="0" sz="1300" spc="-5">
                <a:latin typeface="Arial Black"/>
                <a:cs typeface="Arial Black"/>
              </a:rPr>
              <a:t>A  </a:t>
            </a:r>
            <a:r>
              <a:rPr dirty="0" sz="1300" spc="-90">
                <a:latin typeface="Arial Black"/>
                <a:cs typeface="Arial Black"/>
              </a:rPr>
              <a:t>deep</a:t>
            </a:r>
            <a:r>
              <a:rPr dirty="0" sz="1300" spc="-235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convolutional</a:t>
            </a:r>
            <a:r>
              <a:rPr dirty="0" sz="1300" spc="-245">
                <a:latin typeface="Arial Black"/>
                <a:cs typeface="Arial Black"/>
              </a:rPr>
              <a:t> </a:t>
            </a:r>
            <a:r>
              <a:rPr dirty="0" sz="1300" spc="-110">
                <a:latin typeface="Arial Black"/>
                <a:cs typeface="Arial Black"/>
              </a:rPr>
              <a:t>encoder-decoder</a:t>
            </a:r>
            <a:r>
              <a:rPr dirty="0" sz="1300" spc="-254">
                <a:latin typeface="Arial Black"/>
                <a:cs typeface="Arial Black"/>
              </a:rPr>
              <a:t> </a:t>
            </a:r>
            <a:r>
              <a:rPr dirty="0" sz="1300" spc="-125">
                <a:latin typeface="Arial Black"/>
                <a:cs typeface="Arial Black"/>
              </a:rPr>
              <a:t>architecture</a:t>
            </a:r>
            <a:r>
              <a:rPr dirty="0" sz="1300" spc="-254">
                <a:latin typeface="Arial Black"/>
                <a:cs typeface="Arial Black"/>
              </a:rPr>
              <a:t> </a:t>
            </a:r>
            <a:r>
              <a:rPr dirty="0" sz="1300" spc="-65">
                <a:latin typeface="Arial Black"/>
                <a:cs typeface="Arial Black"/>
              </a:rPr>
              <a:t>for</a:t>
            </a:r>
            <a:r>
              <a:rPr dirty="0" sz="1300" spc="-160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image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300" spc="-130">
                <a:latin typeface="Arial Black"/>
                <a:cs typeface="Arial Black"/>
              </a:rPr>
              <a:t>segmentation,”</a:t>
            </a:r>
            <a:r>
              <a:rPr dirty="0" sz="1300" spc="-220">
                <a:latin typeface="Arial Black"/>
                <a:cs typeface="Arial Black"/>
              </a:rPr>
              <a:t> </a:t>
            </a:r>
            <a:r>
              <a:rPr dirty="0" sz="1300" spc="-135">
                <a:latin typeface="Arial Black"/>
                <a:cs typeface="Arial Black"/>
              </a:rPr>
              <a:t>IEEETrans.</a:t>
            </a:r>
            <a:r>
              <a:rPr dirty="0" sz="1300" spc="-260">
                <a:latin typeface="Arial Black"/>
                <a:cs typeface="Arial Black"/>
              </a:rPr>
              <a:t> </a:t>
            </a:r>
            <a:r>
              <a:rPr dirty="0" sz="1300" spc="-105">
                <a:latin typeface="Arial Black"/>
                <a:cs typeface="Arial Black"/>
              </a:rPr>
              <a:t>Pattern</a:t>
            </a:r>
            <a:r>
              <a:rPr dirty="0" sz="1300" spc="-229">
                <a:latin typeface="Arial Black"/>
                <a:cs typeface="Arial Black"/>
              </a:rPr>
              <a:t> </a:t>
            </a:r>
            <a:r>
              <a:rPr dirty="0" sz="1300" spc="-100">
                <a:latin typeface="Arial Black"/>
                <a:cs typeface="Arial Black"/>
              </a:rPr>
              <a:t>Anal.</a:t>
            </a:r>
            <a:r>
              <a:rPr dirty="0" sz="1300" spc="-254">
                <a:latin typeface="Arial Black"/>
                <a:cs typeface="Arial Black"/>
              </a:rPr>
              <a:t> </a:t>
            </a:r>
            <a:r>
              <a:rPr dirty="0" sz="1300" spc="-120">
                <a:latin typeface="Arial Black"/>
                <a:cs typeface="Arial Black"/>
              </a:rPr>
              <a:t>Mach.</a:t>
            </a:r>
            <a:r>
              <a:rPr dirty="0" sz="1300" spc="-240">
                <a:latin typeface="Arial Black"/>
                <a:cs typeface="Arial Black"/>
              </a:rPr>
              <a:t> </a:t>
            </a:r>
            <a:r>
              <a:rPr dirty="0" sz="1300" spc="-100">
                <a:latin typeface="Arial Black"/>
                <a:cs typeface="Arial Black"/>
              </a:rPr>
              <a:t>Intell.,</a:t>
            </a:r>
            <a:r>
              <a:rPr dirty="0" sz="1300" spc="-245">
                <a:latin typeface="Arial Black"/>
                <a:cs typeface="Arial Black"/>
              </a:rPr>
              <a:t> </a:t>
            </a:r>
            <a:r>
              <a:rPr dirty="0" sz="1300" spc="-95">
                <a:latin typeface="Arial Black"/>
                <a:cs typeface="Arial Black"/>
              </a:rPr>
              <a:t>vol.</a:t>
            </a:r>
            <a:r>
              <a:rPr dirty="0" sz="1300" spc="-200">
                <a:latin typeface="Arial Black"/>
                <a:cs typeface="Arial Black"/>
              </a:rPr>
              <a:t> </a:t>
            </a:r>
            <a:r>
              <a:rPr dirty="0" sz="1300" spc="-85">
                <a:latin typeface="Arial Black"/>
                <a:cs typeface="Arial Black"/>
              </a:rPr>
              <a:t>39,</a:t>
            </a:r>
            <a:r>
              <a:rPr dirty="0" sz="1300" spc="-229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no.</a:t>
            </a:r>
            <a:r>
              <a:rPr dirty="0" sz="1300" spc="-180">
                <a:latin typeface="Arial Black"/>
                <a:cs typeface="Arial Black"/>
              </a:rPr>
              <a:t> </a:t>
            </a:r>
            <a:r>
              <a:rPr dirty="0" sz="1300" spc="-85">
                <a:latin typeface="Arial Black"/>
                <a:cs typeface="Arial Black"/>
              </a:rPr>
              <a:t>12,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70">
                <a:latin typeface="Arial Black"/>
                <a:cs typeface="Arial Black"/>
              </a:rPr>
              <a:t>pp. </a:t>
            </a:r>
            <a:r>
              <a:rPr dirty="0" sz="1300" spc="-105">
                <a:latin typeface="Arial Black"/>
                <a:cs typeface="Arial Black"/>
              </a:rPr>
              <a:t>2481–2495,</a:t>
            </a:r>
            <a:r>
              <a:rPr dirty="0" sz="1300" spc="-370">
                <a:latin typeface="Arial Black"/>
                <a:cs typeface="Arial Black"/>
              </a:rPr>
              <a:t> </a:t>
            </a:r>
            <a:r>
              <a:rPr dirty="0" sz="1300" spc="-125">
                <a:latin typeface="Arial Black"/>
                <a:cs typeface="Arial Black"/>
              </a:rPr>
              <a:t>2017.</a:t>
            </a:r>
            <a:endParaRPr sz="1300">
              <a:latin typeface="Arial Black"/>
              <a:cs typeface="Arial Black"/>
            </a:endParaRPr>
          </a:p>
          <a:p>
            <a:pPr marL="927100" indent="-915035">
              <a:lnSpc>
                <a:spcPct val="100000"/>
              </a:lnSpc>
              <a:spcBef>
                <a:spcPts val="204"/>
              </a:spcBef>
              <a:buAutoNum type="arabicPlain" startAt="4"/>
              <a:tabLst>
                <a:tab pos="927100" algn="l"/>
                <a:tab pos="927735" algn="l"/>
              </a:tabLst>
            </a:pPr>
            <a:r>
              <a:rPr dirty="0" sz="1300" spc="-150">
                <a:latin typeface="Arial Black"/>
                <a:cs typeface="Arial Black"/>
              </a:rPr>
              <a:t>J.Chorowski,</a:t>
            </a:r>
            <a:r>
              <a:rPr dirty="0" sz="1300" spc="-220">
                <a:latin typeface="Arial Black"/>
                <a:cs typeface="Arial Black"/>
              </a:rPr>
              <a:t> </a:t>
            </a:r>
            <a:r>
              <a:rPr dirty="0" sz="1300" spc="-60">
                <a:latin typeface="Arial Black"/>
                <a:cs typeface="Arial Black"/>
              </a:rPr>
              <a:t>D.</a:t>
            </a:r>
            <a:r>
              <a:rPr dirty="0" sz="1300" spc="-160">
                <a:latin typeface="Arial Black"/>
                <a:cs typeface="Arial Black"/>
              </a:rPr>
              <a:t> </a:t>
            </a:r>
            <a:r>
              <a:rPr dirty="0" sz="1300" spc="-105">
                <a:latin typeface="Arial Black"/>
                <a:cs typeface="Arial Black"/>
              </a:rPr>
              <a:t>Bahdanau,</a:t>
            </a:r>
            <a:r>
              <a:rPr dirty="0" sz="1300" spc="-250">
                <a:latin typeface="Arial Black"/>
                <a:cs typeface="Arial Black"/>
              </a:rPr>
              <a:t> </a:t>
            </a:r>
            <a:r>
              <a:rPr dirty="0" sz="1300" spc="-60">
                <a:latin typeface="Arial Black"/>
                <a:cs typeface="Arial Black"/>
              </a:rPr>
              <a:t>D.</a:t>
            </a:r>
            <a:r>
              <a:rPr dirty="0" sz="1300" spc="-160">
                <a:latin typeface="Arial Black"/>
                <a:cs typeface="Arial Black"/>
              </a:rPr>
              <a:t> </a:t>
            </a:r>
            <a:r>
              <a:rPr dirty="0" sz="1300" spc="-120">
                <a:latin typeface="Arial Black"/>
                <a:cs typeface="Arial Black"/>
              </a:rPr>
              <a:t>Serdyuk,</a:t>
            </a:r>
            <a:r>
              <a:rPr dirty="0" sz="1300" spc="-245">
                <a:latin typeface="Arial Black"/>
                <a:cs typeface="Arial Black"/>
              </a:rPr>
              <a:t> </a:t>
            </a:r>
            <a:r>
              <a:rPr dirty="0" sz="1300" spc="-85">
                <a:latin typeface="Arial Black"/>
                <a:cs typeface="Arial Black"/>
              </a:rPr>
              <a:t>K.Cho,</a:t>
            </a:r>
            <a:r>
              <a:rPr dirty="0" sz="1300" spc="-225">
                <a:latin typeface="Arial Black"/>
                <a:cs typeface="Arial Black"/>
              </a:rPr>
              <a:t> </a:t>
            </a:r>
            <a:r>
              <a:rPr dirty="0" sz="1300" spc="-70">
                <a:latin typeface="Arial Black"/>
                <a:cs typeface="Arial Black"/>
              </a:rPr>
              <a:t>and</a:t>
            </a:r>
            <a:r>
              <a:rPr dirty="0" sz="1300" spc="-185">
                <a:latin typeface="Arial Black"/>
                <a:cs typeface="Arial Black"/>
              </a:rPr>
              <a:t> </a:t>
            </a:r>
            <a:r>
              <a:rPr dirty="0" sz="1300" spc="-415">
                <a:latin typeface="Arial Black"/>
                <a:cs typeface="Arial Black"/>
              </a:rPr>
              <a:t>Y.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300" spc="-110">
                <a:latin typeface="Arial Black"/>
                <a:cs typeface="Arial Black"/>
              </a:rPr>
              <a:t>Bengio,</a:t>
            </a:r>
            <a:r>
              <a:rPr dirty="0" sz="1300" spc="-270">
                <a:latin typeface="Arial Black"/>
                <a:cs typeface="Arial Black"/>
              </a:rPr>
              <a:t> </a:t>
            </a:r>
            <a:r>
              <a:rPr dirty="0" sz="1300" spc="-114">
                <a:latin typeface="Arial Black"/>
                <a:cs typeface="Arial Black"/>
              </a:rPr>
              <a:t>“At</a:t>
            </a:r>
            <a:r>
              <a:rPr dirty="0" sz="1300" spc="-100">
                <a:latin typeface="Arial Black"/>
                <a:cs typeface="Arial Black"/>
              </a:rPr>
              <a:t> </a:t>
            </a:r>
            <a:r>
              <a:rPr dirty="0" sz="1300" spc="-120">
                <a:latin typeface="Arial Black"/>
                <a:cs typeface="Arial Black"/>
              </a:rPr>
              <a:t>ention-Based</a:t>
            </a:r>
            <a:r>
              <a:rPr dirty="0" sz="1300" spc="-295">
                <a:latin typeface="Arial Black"/>
                <a:cs typeface="Arial Black"/>
              </a:rPr>
              <a:t> </a:t>
            </a:r>
            <a:r>
              <a:rPr dirty="0" sz="1300" spc="-100">
                <a:latin typeface="Arial Black"/>
                <a:cs typeface="Arial Black"/>
              </a:rPr>
              <a:t>Models</a:t>
            </a:r>
            <a:r>
              <a:rPr dirty="0" sz="1300" spc="-215">
                <a:latin typeface="Arial Black"/>
                <a:cs typeface="Arial Black"/>
              </a:rPr>
              <a:t> </a:t>
            </a:r>
            <a:r>
              <a:rPr dirty="0" sz="1300" spc="-60">
                <a:latin typeface="Arial Black"/>
                <a:cs typeface="Arial Black"/>
              </a:rPr>
              <a:t>for</a:t>
            </a:r>
            <a:r>
              <a:rPr dirty="0" sz="1300" spc="-150">
                <a:latin typeface="Arial Black"/>
                <a:cs typeface="Arial Black"/>
              </a:rPr>
              <a:t> </a:t>
            </a:r>
            <a:r>
              <a:rPr dirty="0" sz="1300" spc="-135">
                <a:latin typeface="Arial Black"/>
                <a:cs typeface="Arial Black"/>
              </a:rPr>
              <a:t>Speech</a:t>
            </a:r>
            <a:r>
              <a:rPr dirty="0" sz="1300" spc="-340">
                <a:latin typeface="Arial Black"/>
                <a:cs typeface="Arial Black"/>
              </a:rPr>
              <a:t> </a:t>
            </a:r>
            <a:r>
              <a:rPr dirty="0" sz="1300" spc="-130">
                <a:latin typeface="Arial Black"/>
                <a:cs typeface="Arial Black"/>
              </a:rPr>
              <a:t>Recognition,”</a:t>
            </a:r>
            <a:r>
              <a:rPr dirty="0" sz="1300" spc="-40">
                <a:latin typeface="Arial Black"/>
                <a:cs typeface="Arial Black"/>
              </a:rPr>
              <a:t> </a:t>
            </a:r>
            <a:r>
              <a:rPr dirty="0" sz="1300" spc="-120">
                <a:latin typeface="Arial Black"/>
                <a:cs typeface="Arial Black"/>
              </a:rPr>
              <a:t>arXiv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300" spc="-130">
                <a:latin typeface="Arial Black"/>
                <a:cs typeface="Arial Black"/>
              </a:rPr>
              <a:t>[cs.CL],</a:t>
            </a:r>
            <a:r>
              <a:rPr dirty="0" sz="1300" spc="-260">
                <a:latin typeface="Arial Black"/>
                <a:cs typeface="Arial Black"/>
              </a:rPr>
              <a:t> </a:t>
            </a:r>
            <a:r>
              <a:rPr dirty="0" sz="1300" spc="-125">
                <a:latin typeface="Arial Black"/>
                <a:cs typeface="Arial Black"/>
              </a:rPr>
              <a:t>2015.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105">
                <a:solidFill>
                  <a:srgbClr val="37393A"/>
                </a:solidFill>
                <a:latin typeface="Arial Black"/>
                <a:cs typeface="Arial Black"/>
              </a:rPr>
              <a:t>5K.Xu</a:t>
            </a:r>
            <a:r>
              <a:rPr dirty="0" sz="1300" spc="-340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10" i="1">
                <a:solidFill>
                  <a:srgbClr val="37393A"/>
                </a:solidFill>
                <a:latin typeface="Arial"/>
                <a:cs typeface="Arial"/>
              </a:rPr>
              <a:t>et</a:t>
            </a:r>
            <a:r>
              <a:rPr dirty="0" sz="1300" spc="-15" i="1">
                <a:solidFill>
                  <a:srgbClr val="37393A"/>
                </a:solidFill>
                <a:latin typeface="Arial"/>
                <a:cs typeface="Arial"/>
              </a:rPr>
              <a:t> </a:t>
            </a:r>
            <a:r>
              <a:rPr dirty="0" sz="1300" spc="-25" i="1">
                <a:solidFill>
                  <a:srgbClr val="37393A"/>
                </a:solidFill>
                <a:latin typeface="Arial"/>
                <a:cs typeface="Arial"/>
              </a:rPr>
              <a:t>al.</a:t>
            </a:r>
            <a:r>
              <a:rPr dirty="0" sz="1300" spc="-25">
                <a:solidFill>
                  <a:srgbClr val="37393A"/>
                </a:solidFill>
                <a:latin typeface="Arial Black"/>
                <a:cs typeface="Arial Black"/>
              </a:rPr>
              <a:t>,</a:t>
            </a:r>
            <a:r>
              <a:rPr dirty="0" sz="1300" spc="-60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160">
                <a:solidFill>
                  <a:srgbClr val="37393A"/>
                </a:solidFill>
                <a:latin typeface="Arial Black"/>
                <a:cs typeface="Arial Black"/>
              </a:rPr>
              <a:t>“Show,</a:t>
            </a:r>
            <a:r>
              <a:rPr dirty="0" sz="1300" spc="-290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100">
                <a:solidFill>
                  <a:srgbClr val="37393A"/>
                </a:solidFill>
                <a:latin typeface="Arial Black"/>
                <a:cs typeface="Arial Black"/>
              </a:rPr>
              <a:t>attend</a:t>
            </a:r>
            <a:r>
              <a:rPr dirty="0" sz="1300" spc="-265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70">
                <a:solidFill>
                  <a:srgbClr val="37393A"/>
                </a:solidFill>
                <a:latin typeface="Arial Black"/>
                <a:cs typeface="Arial Black"/>
              </a:rPr>
              <a:t>and</a:t>
            </a:r>
            <a:r>
              <a:rPr dirty="0" sz="1300" spc="-210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90">
                <a:solidFill>
                  <a:srgbClr val="37393A"/>
                </a:solidFill>
                <a:latin typeface="Arial Black"/>
                <a:cs typeface="Arial Black"/>
              </a:rPr>
              <a:t>tell:</a:t>
            </a:r>
            <a:r>
              <a:rPr dirty="0" sz="1300" spc="-245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90">
                <a:solidFill>
                  <a:srgbClr val="37393A"/>
                </a:solidFill>
                <a:latin typeface="Arial Black"/>
                <a:cs typeface="Arial Black"/>
              </a:rPr>
              <a:t>Neural</a:t>
            </a:r>
            <a:r>
              <a:rPr dirty="0" sz="1300" spc="-180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114">
                <a:solidFill>
                  <a:srgbClr val="37393A"/>
                </a:solidFill>
                <a:latin typeface="Arial Black"/>
                <a:cs typeface="Arial Black"/>
              </a:rPr>
              <a:t>image</a:t>
            </a:r>
            <a:r>
              <a:rPr dirty="0" sz="1300" spc="-254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110">
                <a:solidFill>
                  <a:srgbClr val="37393A"/>
                </a:solidFill>
                <a:latin typeface="Arial Black"/>
                <a:cs typeface="Arial Black"/>
              </a:rPr>
              <a:t>caption</a:t>
            </a:r>
            <a:r>
              <a:rPr dirty="0" sz="1300" spc="35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105">
                <a:solidFill>
                  <a:srgbClr val="37393A"/>
                </a:solidFill>
                <a:latin typeface="Arial Black"/>
                <a:cs typeface="Arial Black"/>
              </a:rPr>
              <a:t>generation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00" spc="-105">
                <a:solidFill>
                  <a:srgbClr val="37393A"/>
                </a:solidFill>
                <a:latin typeface="Arial Black"/>
                <a:cs typeface="Arial Black"/>
              </a:rPr>
              <a:t>with</a:t>
            </a:r>
            <a:r>
              <a:rPr dirty="0" sz="1300" spc="-275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114">
                <a:solidFill>
                  <a:srgbClr val="37393A"/>
                </a:solidFill>
                <a:latin typeface="Arial Black"/>
                <a:cs typeface="Arial Black"/>
              </a:rPr>
              <a:t>visual</a:t>
            </a:r>
            <a:r>
              <a:rPr dirty="0" sz="1300" spc="-235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75">
                <a:solidFill>
                  <a:srgbClr val="37393A"/>
                </a:solidFill>
                <a:latin typeface="Arial Black"/>
                <a:cs typeface="Arial Black"/>
              </a:rPr>
              <a:t>a</a:t>
            </a:r>
            <a:r>
              <a:rPr dirty="0" sz="1300" spc="-75">
                <a:solidFill>
                  <a:srgbClr val="37393A"/>
                </a:solidFill>
                <a:latin typeface="Arial Black"/>
                <a:cs typeface="Arial Black"/>
              </a:rPr>
              <a:t>t</a:t>
            </a:r>
            <a:r>
              <a:rPr dirty="0" sz="1300" spc="-100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110">
                <a:solidFill>
                  <a:srgbClr val="37393A"/>
                </a:solidFill>
                <a:latin typeface="Arial Black"/>
                <a:cs typeface="Arial Black"/>
              </a:rPr>
              <a:t>ention,”</a:t>
            </a:r>
            <a:r>
              <a:rPr dirty="0" sz="1300" spc="-245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25" i="1">
                <a:solidFill>
                  <a:srgbClr val="37393A"/>
                </a:solidFill>
                <a:latin typeface="Arial"/>
                <a:cs typeface="Arial"/>
              </a:rPr>
              <a:t>arXiv</a:t>
            </a:r>
            <a:r>
              <a:rPr dirty="0" sz="1300" spc="-75" i="1">
                <a:solidFill>
                  <a:srgbClr val="37393A"/>
                </a:solidFill>
                <a:latin typeface="Arial"/>
                <a:cs typeface="Arial"/>
              </a:rPr>
              <a:t> </a:t>
            </a:r>
            <a:r>
              <a:rPr dirty="0" sz="1300" spc="-60" i="1">
                <a:solidFill>
                  <a:srgbClr val="37393A"/>
                </a:solidFill>
                <a:latin typeface="Arial"/>
                <a:cs typeface="Arial"/>
              </a:rPr>
              <a:t>[cs.LG]</a:t>
            </a:r>
            <a:r>
              <a:rPr dirty="0" sz="1300" spc="-60">
                <a:solidFill>
                  <a:srgbClr val="37393A"/>
                </a:solidFill>
                <a:latin typeface="Arial Black"/>
                <a:cs typeface="Arial Black"/>
              </a:rPr>
              <a:t>,</a:t>
            </a:r>
            <a:r>
              <a:rPr dirty="0" sz="1300" spc="114">
                <a:solidFill>
                  <a:srgbClr val="37393A"/>
                </a:solidFill>
                <a:latin typeface="Arial Black"/>
                <a:cs typeface="Arial Black"/>
              </a:rPr>
              <a:t> </a:t>
            </a:r>
            <a:r>
              <a:rPr dirty="0" sz="1300" spc="-125">
                <a:solidFill>
                  <a:srgbClr val="37393A"/>
                </a:solidFill>
                <a:latin typeface="Arial Black"/>
                <a:cs typeface="Arial Black"/>
              </a:rPr>
              <a:t>2015.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908" y="0"/>
            <a:ext cx="827989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5730" y="1658239"/>
            <a:ext cx="4701540" cy="1687195"/>
          </a:xfrm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12700" marR="5080" indent="243840">
              <a:lnSpc>
                <a:spcPts val="6600"/>
              </a:lnSpc>
              <a:spcBef>
                <a:spcPts val="219"/>
              </a:spcBef>
            </a:pPr>
            <a:r>
              <a:rPr dirty="0" sz="5400" spc="370"/>
              <a:t>Supportive  </a:t>
            </a:r>
            <a:r>
              <a:rPr dirty="0" sz="5400" spc="505"/>
              <a:t>I</a:t>
            </a:r>
            <a:r>
              <a:rPr dirty="0" sz="5400" spc="500"/>
              <a:t>n</a:t>
            </a:r>
            <a:r>
              <a:rPr dirty="0" sz="5400" spc="490"/>
              <a:t>f</a:t>
            </a:r>
            <a:r>
              <a:rPr dirty="0" sz="5400" spc="495"/>
              <a:t>or</a:t>
            </a:r>
            <a:r>
              <a:rPr dirty="0" sz="5400" spc="500"/>
              <a:t>m</a:t>
            </a:r>
            <a:r>
              <a:rPr dirty="0" sz="5400" spc="495"/>
              <a:t>a</a:t>
            </a:r>
            <a:r>
              <a:rPr dirty="0" sz="5400" spc="535"/>
              <a:t>t</a:t>
            </a:r>
            <a:r>
              <a:rPr dirty="0" sz="5400" spc="229"/>
              <a:t>i</a:t>
            </a:r>
            <a:r>
              <a:rPr dirty="0" sz="5400" spc="570"/>
              <a:t>o</a:t>
            </a:r>
            <a:r>
              <a:rPr dirty="0" sz="5400"/>
              <a:t>n</a:t>
            </a:r>
            <a:endParaRPr sz="5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0855" y="574928"/>
            <a:ext cx="40354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20"/>
              <a:t>Commercialization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4986273" y="1905431"/>
            <a:ext cx="1336040" cy="2059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50" spc="50">
                <a:solidFill>
                  <a:srgbClr val="082046"/>
                </a:solidFill>
                <a:latin typeface="Arial"/>
                <a:cs typeface="Arial"/>
              </a:rPr>
              <a:t>Promote </a:t>
            </a:r>
            <a:r>
              <a:rPr dirty="0" sz="1450" spc="35">
                <a:solidFill>
                  <a:srgbClr val="082046"/>
                </a:solidFill>
                <a:latin typeface="Arial"/>
                <a:cs typeface="Arial"/>
              </a:rPr>
              <a:t>the  </a:t>
            </a:r>
            <a:r>
              <a:rPr dirty="0" sz="1450" spc="25">
                <a:solidFill>
                  <a:srgbClr val="082046"/>
                </a:solidFill>
                <a:latin typeface="Arial"/>
                <a:cs typeface="Arial"/>
              </a:rPr>
              <a:t>system </a:t>
            </a:r>
            <a:r>
              <a:rPr dirty="0" sz="1450" spc="30">
                <a:solidFill>
                  <a:srgbClr val="082046"/>
                </a:solidFill>
                <a:latin typeface="Arial"/>
                <a:cs typeface="Arial"/>
              </a:rPr>
              <a:t>on  </a:t>
            </a:r>
            <a:r>
              <a:rPr dirty="0" sz="1450" spc="50">
                <a:solidFill>
                  <a:srgbClr val="082046"/>
                </a:solidFill>
                <a:latin typeface="Arial"/>
                <a:cs typeface="Arial"/>
              </a:rPr>
              <a:t>platforms  </a:t>
            </a:r>
            <a:r>
              <a:rPr dirty="0" sz="1450" spc="35">
                <a:solidFill>
                  <a:srgbClr val="082046"/>
                </a:solidFill>
                <a:latin typeface="Arial"/>
                <a:cs typeface="Arial"/>
              </a:rPr>
              <a:t>where </a:t>
            </a:r>
            <a:r>
              <a:rPr dirty="0" sz="1450" spc="25">
                <a:solidFill>
                  <a:srgbClr val="082046"/>
                </a:solidFill>
                <a:latin typeface="Arial"/>
                <a:cs typeface="Arial"/>
              </a:rPr>
              <a:t>vision  </a:t>
            </a:r>
            <a:r>
              <a:rPr dirty="0" sz="1450" spc="45">
                <a:solidFill>
                  <a:srgbClr val="082046"/>
                </a:solidFill>
                <a:latin typeface="Arial"/>
                <a:cs typeface="Arial"/>
              </a:rPr>
              <a:t>impaired </a:t>
            </a:r>
            <a:r>
              <a:rPr dirty="0" sz="1450" spc="15">
                <a:solidFill>
                  <a:srgbClr val="082046"/>
                </a:solidFill>
                <a:latin typeface="Arial"/>
                <a:cs typeface="Arial"/>
              </a:rPr>
              <a:t>visits  </a:t>
            </a:r>
            <a:r>
              <a:rPr dirty="0" sz="1450" spc="35">
                <a:solidFill>
                  <a:srgbClr val="082046"/>
                </a:solidFill>
                <a:latin typeface="Arial"/>
                <a:cs typeface="Arial"/>
              </a:rPr>
              <a:t>the      </a:t>
            </a:r>
            <a:r>
              <a:rPr dirty="0" sz="1450" spc="60">
                <a:solidFill>
                  <a:srgbClr val="082046"/>
                </a:solidFill>
                <a:latin typeface="Arial"/>
                <a:cs typeface="Arial"/>
              </a:rPr>
              <a:t>m</a:t>
            </a:r>
            <a:r>
              <a:rPr dirty="0" sz="1450" spc="55">
                <a:solidFill>
                  <a:srgbClr val="082046"/>
                </a:solidFill>
                <a:latin typeface="Arial"/>
                <a:cs typeface="Arial"/>
              </a:rPr>
              <a:t>o</a:t>
            </a:r>
            <a:r>
              <a:rPr dirty="0" sz="1450" spc="65">
                <a:solidFill>
                  <a:srgbClr val="082046"/>
                </a:solidFill>
                <a:latin typeface="Arial"/>
                <a:cs typeface="Arial"/>
              </a:rPr>
              <a:t>s</a:t>
            </a:r>
            <a:r>
              <a:rPr dirty="0" sz="1450">
                <a:solidFill>
                  <a:srgbClr val="082046"/>
                </a:solidFill>
                <a:latin typeface="Arial"/>
                <a:cs typeface="Arial"/>
              </a:rPr>
              <a:t>t</a:t>
            </a:r>
            <a:r>
              <a:rPr dirty="0" sz="1450" spc="-5">
                <a:solidFill>
                  <a:srgbClr val="082046"/>
                </a:solidFill>
                <a:latin typeface="Arial"/>
                <a:cs typeface="Arial"/>
              </a:rPr>
              <a:t>(</a:t>
            </a:r>
            <a:r>
              <a:rPr dirty="0" sz="1450" spc="15">
                <a:solidFill>
                  <a:srgbClr val="082046"/>
                </a:solidFill>
                <a:latin typeface="Arial"/>
                <a:cs typeface="Arial"/>
              </a:rPr>
              <a:t>A</a:t>
            </a:r>
            <a:r>
              <a:rPr dirty="0" sz="1450" spc="80">
                <a:solidFill>
                  <a:srgbClr val="082046"/>
                </a:solidFill>
                <a:latin typeface="Arial"/>
                <a:cs typeface="Arial"/>
              </a:rPr>
              <a:t>ud</a:t>
            </a:r>
            <a:r>
              <a:rPr dirty="0" sz="1450" spc="25">
                <a:solidFill>
                  <a:srgbClr val="082046"/>
                </a:solidFill>
                <a:latin typeface="Arial"/>
                <a:cs typeface="Arial"/>
              </a:rPr>
              <a:t>i</a:t>
            </a:r>
            <a:r>
              <a:rPr dirty="0" sz="1450" spc="55">
                <a:solidFill>
                  <a:srgbClr val="082046"/>
                </a:solidFill>
                <a:latin typeface="Arial"/>
                <a:cs typeface="Arial"/>
              </a:rPr>
              <a:t>obo</a:t>
            </a:r>
            <a:r>
              <a:rPr dirty="0" sz="1450">
                <a:solidFill>
                  <a:srgbClr val="082046"/>
                </a:solidFill>
                <a:latin typeface="Arial"/>
                <a:cs typeface="Arial"/>
              </a:rPr>
              <a:t>o  </a:t>
            </a:r>
            <a:r>
              <a:rPr dirty="0" sz="1450" spc="-5">
                <a:solidFill>
                  <a:srgbClr val="082046"/>
                </a:solidFill>
                <a:latin typeface="Arial"/>
                <a:cs typeface="Arial"/>
              </a:rPr>
              <a:t>ks,</a:t>
            </a:r>
            <a:r>
              <a:rPr dirty="0" sz="1450" spc="-95">
                <a:solidFill>
                  <a:srgbClr val="082046"/>
                </a:solidFill>
                <a:latin typeface="Arial"/>
                <a:cs typeface="Arial"/>
              </a:rPr>
              <a:t> </a:t>
            </a:r>
            <a:r>
              <a:rPr dirty="0" sz="1450" spc="-5">
                <a:solidFill>
                  <a:srgbClr val="082046"/>
                </a:solidFill>
                <a:latin typeface="Arial"/>
                <a:cs typeface="Arial"/>
              </a:rPr>
              <a:t>Radio)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0285" y="2134031"/>
            <a:ext cx="1490980" cy="1296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8890">
              <a:lnSpc>
                <a:spcPct val="114999"/>
              </a:lnSpc>
              <a:spcBef>
                <a:spcPts val="100"/>
              </a:spcBef>
            </a:pPr>
            <a:r>
              <a:rPr dirty="0" sz="1450" spc="25">
                <a:solidFill>
                  <a:srgbClr val="082046"/>
                </a:solidFill>
                <a:latin typeface="Arial"/>
                <a:cs typeface="Arial"/>
              </a:rPr>
              <a:t>Make </a:t>
            </a:r>
            <a:r>
              <a:rPr dirty="0" sz="1450" spc="50">
                <a:solidFill>
                  <a:srgbClr val="082046"/>
                </a:solidFill>
                <a:latin typeface="Arial"/>
                <a:cs typeface="Arial"/>
              </a:rPr>
              <a:t>more  </a:t>
            </a:r>
            <a:r>
              <a:rPr dirty="0" sz="1450" spc="45">
                <a:solidFill>
                  <a:srgbClr val="082046"/>
                </a:solidFill>
                <a:latin typeface="Arial"/>
                <a:cs typeface="Arial"/>
              </a:rPr>
              <a:t>online </a:t>
            </a:r>
            <a:r>
              <a:rPr dirty="0" sz="1450" spc="15">
                <a:solidFill>
                  <a:srgbClr val="082046"/>
                </a:solidFill>
                <a:latin typeface="Arial"/>
                <a:cs typeface="Arial"/>
              </a:rPr>
              <a:t>presence  by </a:t>
            </a:r>
            <a:r>
              <a:rPr dirty="0" sz="1450" spc="30">
                <a:solidFill>
                  <a:srgbClr val="082046"/>
                </a:solidFill>
                <a:latin typeface="Arial"/>
                <a:cs typeface="Arial"/>
              </a:rPr>
              <a:t>creating</a:t>
            </a:r>
            <a:r>
              <a:rPr dirty="0" sz="1450" spc="-135">
                <a:solidFill>
                  <a:srgbClr val="082046"/>
                </a:solidFill>
                <a:latin typeface="Arial"/>
                <a:cs typeface="Arial"/>
              </a:rPr>
              <a:t> </a:t>
            </a:r>
            <a:r>
              <a:rPr dirty="0" sz="1450" spc="10">
                <a:solidFill>
                  <a:srgbClr val="082046"/>
                </a:solidFill>
                <a:latin typeface="Arial"/>
                <a:cs typeface="Arial"/>
              </a:rPr>
              <a:t>social  </a:t>
            </a:r>
            <a:r>
              <a:rPr dirty="0" sz="1450" spc="30">
                <a:solidFill>
                  <a:srgbClr val="082046"/>
                </a:solidFill>
                <a:latin typeface="Arial"/>
                <a:cs typeface="Arial"/>
              </a:rPr>
              <a:t>media </a:t>
            </a:r>
            <a:r>
              <a:rPr dirty="0" sz="1450" spc="-5">
                <a:solidFill>
                  <a:srgbClr val="082046"/>
                </a:solidFill>
                <a:latin typeface="Arial"/>
                <a:cs typeface="Arial"/>
              </a:rPr>
              <a:t>pages </a:t>
            </a:r>
            <a:r>
              <a:rPr dirty="0" sz="1450" spc="50">
                <a:solidFill>
                  <a:srgbClr val="082046"/>
                </a:solidFill>
                <a:latin typeface="Arial"/>
                <a:cs typeface="Arial"/>
              </a:rPr>
              <a:t>for  </a:t>
            </a:r>
            <a:r>
              <a:rPr dirty="0" sz="1450" spc="35">
                <a:solidFill>
                  <a:srgbClr val="082046"/>
                </a:solidFill>
                <a:latin typeface="Arial"/>
                <a:cs typeface="Arial"/>
              </a:rPr>
              <a:t>the</a:t>
            </a:r>
            <a:r>
              <a:rPr dirty="0" sz="1450" spc="25">
                <a:solidFill>
                  <a:srgbClr val="082046"/>
                </a:solidFill>
                <a:latin typeface="Arial"/>
                <a:cs typeface="Arial"/>
              </a:rPr>
              <a:t> </a:t>
            </a:r>
            <a:r>
              <a:rPr dirty="0" sz="1450" spc="40">
                <a:solidFill>
                  <a:srgbClr val="082046"/>
                </a:solidFill>
                <a:latin typeface="Arial"/>
                <a:cs typeface="Arial"/>
              </a:rPr>
              <a:t>app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3107" y="2067865"/>
            <a:ext cx="1350645" cy="1551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0160">
              <a:lnSpc>
                <a:spcPct val="115100"/>
              </a:lnSpc>
              <a:spcBef>
                <a:spcPts val="100"/>
              </a:spcBef>
            </a:pPr>
            <a:r>
              <a:rPr dirty="0" sz="1450" spc="20">
                <a:solidFill>
                  <a:srgbClr val="082046"/>
                </a:solidFill>
                <a:latin typeface="Arial"/>
                <a:cs typeface="Arial"/>
              </a:rPr>
              <a:t>App </a:t>
            </a:r>
            <a:r>
              <a:rPr dirty="0" sz="1450" spc="25">
                <a:solidFill>
                  <a:srgbClr val="082046"/>
                </a:solidFill>
                <a:latin typeface="Arial"/>
                <a:cs typeface="Arial"/>
              </a:rPr>
              <a:t>will </a:t>
            </a:r>
            <a:r>
              <a:rPr dirty="0" sz="1450" spc="15">
                <a:solidFill>
                  <a:srgbClr val="082046"/>
                </a:solidFill>
                <a:latin typeface="Arial"/>
                <a:cs typeface="Arial"/>
              </a:rPr>
              <a:t>be </a:t>
            </a:r>
            <a:r>
              <a:rPr dirty="0" sz="1450" spc="30">
                <a:solidFill>
                  <a:srgbClr val="082046"/>
                </a:solidFill>
                <a:latin typeface="Arial"/>
                <a:cs typeface="Arial"/>
              </a:rPr>
              <a:t>free  </a:t>
            </a:r>
            <a:r>
              <a:rPr dirty="0" sz="1450" spc="40">
                <a:solidFill>
                  <a:srgbClr val="082046"/>
                </a:solidFill>
                <a:latin typeface="Arial"/>
                <a:cs typeface="Arial"/>
              </a:rPr>
              <a:t>to </a:t>
            </a:r>
            <a:r>
              <a:rPr dirty="0" sz="1450" spc="5">
                <a:solidFill>
                  <a:srgbClr val="082046"/>
                </a:solidFill>
                <a:latin typeface="Arial"/>
                <a:cs typeface="Arial"/>
              </a:rPr>
              <a:t>use </a:t>
            </a:r>
            <a:r>
              <a:rPr dirty="0" sz="1450" spc="25">
                <a:solidFill>
                  <a:srgbClr val="082046"/>
                </a:solidFill>
                <a:latin typeface="Arial"/>
                <a:cs typeface="Arial"/>
              </a:rPr>
              <a:t>and  </a:t>
            </a:r>
            <a:r>
              <a:rPr dirty="0" sz="1450" spc="50">
                <a:solidFill>
                  <a:srgbClr val="082046"/>
                </a:solidFill>
                <a:latin typeface="Arial"/>
                <a:cs typeface="Arial"/>
              </a:rPr>
              <a:t>monetization  </a:t>
            </a:r>
            <a:r>
              <a:rPr dirty="0" sz="1450" spc="25">
                <a:solidFill>
                  <a:srgbClr val="082046"/>
                </a:solidFill>
                <a:latin typeface="Arial"/>
                <a:cs typeface="Arial"/>
              </a:rPr>
              <a:t>will </a:t>
            </a:r>
            <a:r>
              <a:rPr dirty="0" sz="1450" spc="15">
                <a:solidFill>
                  <a:srgbClr val="082046"/>
                </a:solidFill>
                <a:latin typeface="Arial"/>
                <a:cs typeface="Arial"/>
              </a:rPr>
              <a:t>be </a:t>
            </a:r>
            <a:r>
              <a:rPr dirty="0" sz="1450" spc="35">
                <a:solidFill>
                  <a:srgbClr val="082046"/>
                </a:solidFill>
                <a:latin typeface="Arial"/>
                <a:cs typeface="Arial"/>
              </a:rPr>
              <a:t>done  </a:t>
            </a:r>
            <a:r>
              <a:rPr dirty="0" sz="1450" spc="45">
                <a:solidFill>
                  <a:srgbClr val="082046"/>
                </a:solidFill>
                <a:latin typeface="Arial"/>
                <a:cs typeface="Arial"/>
              </a:rPr>
              <a:t>with    </a:t>
            </a:r>
            <a:r>
              <a:rPr dirty="0" sz="1450" spc="-5">
                <a:solidFill>
                  <a:srgbClr val="082046"/>
                </a:solidFill>
                <a:latin typeface="Arial"/>
                <a:cs typeface="Arial"/>
              </a:rPr>
              <a:t>a</a:t>
            </a:r>
            <a:r>
              <a:rPr dirty="0" sz="1450" spc="30">
                <a:solidFill>
                  <a:srgbClr val="082046"/>
                </a:solidFill>
                <a:latin typeface="Arial"/>
                <a:cs typeface="Arial"/>
              </a:rPr>
              <a:t>d</a:t>
            </a:r>
            <a:r>
              <a:rPr dirty="0" sz="1450" spc="15">
                <a:solidFill>
                  <a:srgbClr val="082046"/>
                </a:solidFill>
                <a:latin typeface="Arial"/>
                <a:cs typeface="Arial"/>
              </a:rPr>
              <a:t>v</a:t>
            </a:r>
            <a:r>
              <a:rPr dirty="0" sz="1450" spc="65">
                <a:solidFill>
                  <a:srgbClr val="082046"/>
                </a:solidFill>
                <a:latin typeface="Arial"/>
                <a:cs typeface="Arial"/>
              </a:rPr>
              <a:t>e</a:t>
            </a:r>
            <a:r>
              <a:rPr dirty="0" sz="1450" spc="30">
                <a:solidFill>
                  <a:srgbClr val="082046"/>
                </a:solidFill>
                <a:latin typeface="Arial"/>
                <a:cs typeface="Arial"/>
              </a:rPr>
              <a:t>r</a:t>
            </a:r>
            <a:r>
              <a:rPr dirty="0" sz="1450" spc="25">
                <a:solidFill>
                  <a:srgbClr val="082046"/>
                </a:solidFill>
                <a:latin typeface="Arial"/>
                <a:cs typeface="Arial"/>
              </a:rPr>
              <a:t>ti</a:t>
            </a:r>
            <a:r>
              <a:rPr dirty="0" sz="1450" spc="65">
                <a:solidFill>
                  <a:srgbClr val="082046"/>
                </a:solidFill>
                <a:latin typeface="Arial"/>
                <a:cs typeface="Arial"/>
              </a:rPr>
              <a:t>s</a:t>
            </a:r>
            <a:r>
              <a:rPr dirty="0" sz="1450" spc="55">
                <a:solidFill>
                  <a:srgbClr val="082046"/>
                </a:solidFill>
                <a:latin typeface="Arial"/>
                <a:cs typeface="Arial"/>
              </a:rPr>
              <a:t>e</a:t>
            </a:r>
            <a:r>
              <a:rPr dirty="0" sz="1450" spc="60">
                <a:solidFill>
                  <a:srgbClr val="082046"/>
                </a:solidFill>
                <a:latin typeface="Arial"/>
                <a:cs typeface="Arial"/>
              </a:rPr>
              <a:t>m</a:t>
            </a:r>
            <a:r>
              <a:rPr dirty="0" sz="1450" spc="30">
                <a:solidFill>
                  <a:srgbClr val="082046"/>
                </a:solidFill>
                <a:latin typeface="Arial"/>
                <a:cs typeface="Arial"/>
              </a:rPr>
              <a:t>e</a:t>
            </a:r>
            <a:r>
              <a:rPr dirty="0" sz="1450" spc="114">
                <a:solidFill>
                  <a:srgbClr val="082046"/>
                </a:solidFill>
                <a:latin typeface="Arial"/>
                <a:cs typeface="Arial"/>
              </a:rPr>
              <a:t>n</a:t>
            </a:r>
            <a:r>
              <a:rPr dirty="0" sz="1450" spc="50">
                <a:solidFill>
                  <a:srgbClr val="082046"/>
                </a:solidFill>
                <a:latin typeface="Arial"/>
                <a:cs typeface="Arial"/>
              </a:rPr>
              <a:t>t</a:t>
            </a:r>
            <a:r>
              <a:rPr dirty="0" sz="1450">
                <a:solidFill>
                  <a:srgbClr val="082046"/>
                </a:solidFill>
                <a:latin typeface="Arial"/>
                <a:cs typeface="Arial"/>
              </a:rPr>
              <a:t>s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120" y="2391968"/>
            <a:ext cx="1147445" cy="1297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8255">
              <a:lnSpc>
                <a:spcPct val="114999"/>
              </a:lnSpc>
              <a:spcBef>
                <a:spcPts val="105"/>
              </a:spcBef>
            </a:pPr>
            <a:r>
              <a:rPr dirty="0" sz="1450" spc="5">
                <a:solidFill>
                  <a:srgbClr val="082046"/>
                </a:solidFill>
                <a:latin typeface="Arial"/>
                <a:cs typeface="Arial"/>
              </a:rPr>
              <a:t>Spread </a:t>
            </a:r>
            <a:r>
              <a:rPr dirty="0" sz="1450" spc="35">
                <a:solidFill>
                  <a:srgbClr val="082046"/>
                </a:solidFill>
                <a:latin typeface="Arial"/>
                <a:cs typeface="Arial"/>
              </a:rPr>
              <a:t>the  </a:t>
            </a:r>
            <a:r>
              <a:rPr dirty="0" sz="1450" spc="50">
                <a:solidFill>
                  <a:srgbClr val="082046"/>
                </a:solidFill>
                <a:latin typeface="Arial"/>
                <a:cs typeface="Arial"/>
              </a:rPr>
              <a:t>word</a:t>
            </a:r>
            <a:r>
              <a:rPr dirty="0" sz="1450" spc="-45">
                <a:solidFill>
                  <a:srgbClr val="082046"/>
                </a:solidFill>
                <a:latin typeface="Arial"/>
                <a:cs typeface="Arial"/>
              </a:rPr>
              <a:t> </a:t>
            </a:r>
            <a:r>
              <a:rPr dirty="0" sz="1450" spc="50">
                <a:solidFill>
                  <a:srgbClr val="082046"/>
                </a:solidFill>
                <a:latin typeface="Arial"/>
                <a:cs typeface="Arial"/>
              </a:rPr>
              <a:t>around  </a:t>
            </a:r>
            <a:r>
              <a:rPr dirty="0" sz="1450" spc="30">
                <a:solidFill>
                  <a:srgbClr val="082046"/>
                </a:solidFill>
                <a:latin typeface="Arial"/>
                <a:cs typeface="Arial"/>
              </a:rPr>
              <a:t>people </a:t>
            </a:r>
            <a:r>
              <a:rPr dirty="0" sz="1450" spc="45">
                <a:solidFill>
                  <a:srgbClr val="082046"/>
                </a:solidFill>
                <a:latin typeface="Arial"/>
                <a:cs typeface="Arial"/>
              </a:rPr>
              <a:t>with  </a:t>
            </a:r>
            <a:r>
              <a:rPr dirty="0" sz="1450" spc="25">
                <a:solidFill>
                  <a:srgbClr val="082046"/>
                </a:solidFill>
                <a:latin typeface="Arial"/>
                <a:cs typeface="Arial"/>
              </a:rPr>
              <a:t>disabled  </a:t>
            </a:r>
            <a:r>
              <a:rPr dirty="0" sz="1450" spc="85">
                <a:solidFill>
                  <a:srgbClr val="082046"/>
                </a:solidFill>
                <a:latin typeface="Arial"/>
                <a:cs typeface="Arial"/>
              </a:rPr>
              <a:t>c</a:t>
            </a:r>
            <a:r>
              <a:rPr dirty="0" sz="1450" spc="75">
                <a:solidFill>
                  <a:srgbClr val="082046"/>
                </a:solidFill>
                <a:latin typeface="Arial"/>
                <a:cs typeface="Arial"/>
              </a:rPr>
              <a:t>o</a:t>
            </a:r>
            <a:r>
              <a:rPr dirty="0" sz="1450" spc="85">
                <a:solidFill>
                  <a:srgbClr val="082046"/>
                </a:solidFill>
                <a:latin typeface="Arial"/>
                <a:cs typeface="Arial"/>
              </a:rPr>
              <a:t>mm</a:t>
            </a:r>
            <a:r>
              <a:rPr dirty="0" sz="1450" spc="75">
                <a:solidFill>
                  <a:srgbClr val="082046"/>
                </a:solidFill>
                <a:latin typeface="Arial"/>
                <a:cs typeface="Arial"/>
              </a:rPr>
              <a:t>un</a:t>
            </a:r>
            <a:r>
              <a:rPr dirty="0" sz="1450" spc="80">
                <a:solidFill>
                  <a:srgbClr val="082046"/>
                </a:solidFill>
                <a:latin typeface="Arial"/>
                <a:cs typeface="Arial"/>
              </a:rPr>
              <a:t>i</a:t>
            </a:r>
            <a:r>
              <a:rPr dirty="0" sz="1450" spc="90">
                <a:solidFill>
                  <a:srgbClr val="082046"/>
                </a:solidFill>
                <a:latin typeface="Arial"/>
                <a:cs typeface="Arial"/>
              </a:rPr>
              <a:t>t</a:t>
            </a:r>
            <a:r>
              <a:rPr dirty="0" sz="1450" spc="35">
                <a:solidFill>
                  <a:srgbClr val="082046"/>
                </a:solidFill>
                <a:latin typeface="Arial"/>
                <a:cs typeface="Arial"/>
              </a:rPr>
              <a:t>i</a:t>
            </a:r>
            <a:r>
              <a:rPr dirty="0" sz="1450" spc="-20">
                <a:solidFill>
                  <a:srgbClr val="082046"/>
                </a:solidFill>
                <a:latin typeface="Arial"/>
                <a:cs typeface="Arial"/>
              </a:rPr>
              <a:t>es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9091" y="428625"/>
            <a:ext cx="45307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60">
                <a:latin typeface="Arial"/>
                <a:cs typeface="Arial"/>
              </a:rPr>
              <a:t>Budget </a:t>
            </a:r>
            <a:r>
              <a:rPr dirty="0" sz="3000" spc="114">
                <a:latin typeface="Arial"/>
                <a:cs typeface="Arial"/>
              </a:rPr>
              <a:t>for </a:t>
            </a:r>
            <a:r>
              <a:rPr dirty="0" sz="3000" spc="55">
                <a:latin typeface="Arial"/>
                <a:cs typeface="Arial"/>
              </a:rPr>
              <a:t>overall</a:t>
            </a:r>
            <a:r>
              <a:rPr dirty="0" sz="3000" spc="-60">
                <a:latin typeface="Arial"/>
                <a:cs typeface="Arial"/>
              </a:rPr>
              <a:t> </a:t>
            </a:r>
            <a:r>
              <a:rPr dirty="0" sz="3000" spc="45">
                <a:latin typeface="Arial"/>
                <a:cs typeface="Arial"/>
              </a:rPr>
              <a:t>system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58594" y="1328652"/>
          <a:ext cx="4604385" cy="278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8145"/>
                <a:gridCol w="1665605"/>
              </a:tblGrid>
              <a:tr h="458279">
                <a:tc>
                  <a:txBody>
                    <a:bodyPr/>
                    <a:lstStyle/>
                    <a:p>
                      <a:pPr algn="ctr" marR="551180">
                        <a:lnSpc>
                          <a:spcPts val="2215"/>
                        </a:lnSpc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56895">
                        <a:lnSpc>
                          <a:spcPts val="2215"/>
                        </a:lnSpc>
                      </a:pPr>
                      <a:r>
                        <a:rPr dirty="0" sz="20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Cost(Rs)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91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R="550545">
                        <a:lnSpc>
                          <a:spcPct val="100000"/>
                        </a:lnSpc>
                      </a:pP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publishing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 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200" spc="-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googleplay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57721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5000.00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7480"/>
                </a:tc>
              </a:tr>
              <a:tr h="628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55181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Backend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hosting</a:t>
                      </a:r>
                      <a:r>
                        <a:rPr dirty="0" sz="1200" spc="-114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575945">
                        <a:lnSpc>
                          <a:spcPct val="100000"/>
                        </a:lnSpc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10000.00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612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552450">
                        <a:lnSpc>
                          <a:spcPct val="100000"/>
                        </a:lnSpc>
                      </a:pP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Paper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publishing</a:t>
                      </a:r>
                      <a:r>
                        <a:rPr dirty="0" sz="1200" spc="-114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575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5000.00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445"/>
                </a:tc>
              </a:tr>
              <a:tr h="488629">
                <a:tc>
                  <a:txBody>
                    <a:bodyPr/>
                    <a:lstStyle/>
                    <a:p>
                      <a:pPr algn="ctr" marR="53086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dirty="0" sz="15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84150"/>
                </a:tc>
                <a:tc>
                  <a:txBody>
                    <a:bodyPr/>
                    <a:lstStyle/>
                    <a:p>
                      <a:pPr algn="ctr" marL="561340">
                        <a:lnSpc>
                          <a:spcPts val="2325"/>
                        </a:lnSpc>
                        <a:spcBef>
                          <a:spcPts val="1420"/>
                        </a:spcBef>
                      </a:pPr>
                      <a:r>
                        <a:rPr dirty="0" sz="20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20000.00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80340"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717" y="1105662"/>
            <a:ext cx="7467600" cy="559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62704" algn="l"/>
              </a:tabLst>
            </a:pPr>
            <a:r>
              <a:rPr dirty="0" sz="3500" spc="190"/>
              <a:t>References</a:t>
            </a:r>
            <a:r>
              <a:rPr dirty="0" sz="3500" spc="430"/>
              <a:t> </a:t>
            </a:r>
            <a:r>
              <a:rPr dirty="0" sz="3500" spc="210"/>
              <a:t>for	</a:t>
            </a:r>
            <a:r>
              <a:rPr dirty="0" sz="3500" spc="170"/>
              <a:t>Overall</a:t>
            </a:r>
            <a:r>
              <a:rPr dirty="0" sz="3500" spc="-565"/>
              <a:t> </a:t>
            </a:r>
            <a:r>
              <a:rPr dirty="0" sz="3500" spc="235"/>
              <a:t>Project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1275333" y="2552446"/>
            <a:ext cx="6587490" cy="2375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1“What</a:t>
            </a:r>
            <a:r>
              <a:rPr dirty="0" sz="1400" spc="-3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is</a:t>
            </a:r>
            <a:r>
              <a:rPr dirty="0" sz="1400" spc="-30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print</a:t>
            </a:r>
            <a:r>
              <a:rPr dirty="0" sz="1400" spc="-17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disability,”</a:t>
            </a:r>
            <a:r>
              <a:rPr dirty="0" sz="1400" spc="-27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" i="1">
                <a:solidFill>
                  <a:srgbClr val="082046"/>
                </a:solidFill>
                <a:latin typeface="Arial"/>
                <a:cs typeface="Arial"/>
              </a:rPr>
              <a:t>Visionaustralia.org</a:t>
            </a:r>
            <a:r>
              <a:rPr dirty="0" sz="1400" spc="-10">
                <a:solidFill>
                  <a:srgbClr val="082046"/>
                </a:solidFill>
                <a:latin typeface="Arial Black"/>
                <a:cs typeface="Arial Black"/>
              </a:rPr>
              <a:t>.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[Online].</a:t>
            </a:r>
            <a:r>
              <a:rPr dirty="0" sz="1400" spc="-24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Available: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http</a:t>
            </a:r>
            <a:r>
              <a:rPr dirty="0" u="sng" sz="1400" spc="-10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  <a:hlinkClick r:id="rId3"/>
              </a:rPr>
              <a:t>s:/</a:t>
            </a:r>
            <a:r>
              <a:rPr dirty="0" u="sng" sz="1400" spc="-3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  <a:hlinkClick r:id="rId3"/>
              </a:rPr>
              <a:t> </a:t>
            </a:r>
            <a:r>
              <a:rPr dirty="0" u="sng" sz="1400" spc="-11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  <a:hlinkClick r:id="rId3"/>
              </a:rPr>
              <a:t>w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ww.v</a:t>
            </a:r>
            <a:r>
              <a:rPr dirty="0" u="sng" sz="1400" spc="-11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  <a:hlinkClick r:id="rId3"/>
              </a:rPr>
              <a:t>isionaustralia.org/services/print-accessibility/what-is-print-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disability.</a:t>
            </a:r>
            <a:r>
              <a:rPr dirty="0" sz="1400" spc="-30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50">
                <a:solidFill>
                  <a:srgbClr val="082046"/>
                </a:solidFill>
                <a:latin typeface="Arial Black"/>
                <a:cs typeface="Arial Black"/>
              </a:rPr>
              <a:t>[Accessed:</a:t>
            </a:r>
            <a:r>
              <a:rPr dirty="0" sz="1400" spc="-34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082046"/>
                </a:solidFill>
                <a:latin typeface="Arial Black"/>
                <a:cs typeface="Arial Black"/>
              </a:rPr>
              <a:t>31-Jan-2022].</a:t>
            </a:r>
            <a:endParaRPr sz="1400">
              <a:latin typeface="Arial Black"/>
              <a:cs typeface="Arial Black"/>
            </a:endParaRPr>
          </a:p>
          <a:p>
            <a:pPr marL="12700" marR="607060">
              <a:lnSpc>
                <a:spcPct val="102099"/>
              </a:lnSpc>
              <a:spcBef>
                <a:spcPts val="1540"/>
              </a:spcBef>
            </a:pPr>
            <a:r>
              <a:rPr dirty="0" sz="1400" spc="-130">
                <a:solidFill>
                  <a:srgbClr val="082046"/>
                </a:solidFill>
                <a:latin typeface="Arial Black"/>
                <a:cs typeface="Arial Black"/>
              </a:rPr>
              <a:t>2“Blindness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and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vision impairment,” </a:t>
            </a:r>
            <a:r>
              <a:rPr dirty="0" sz="1400" spc="-10" i="1">
                <a:solidFill>
                  <a:srgbClr val="082046"/>
                </a:solidFill>
                <a:latin typeface="Arial"/>
                <a:cs typeface="Arial"/>
              </a:rPr>
              <a:t>Who.int</a:t>
            </a:r>
            <a:r>
              <a:rPr dirty="0" sz="1400" spc="-10">
                <a:solidFill>
                  <a:srgbClr val="082046"/>
                </a:solidFill>
                <a:latin typeface="Arial Black"/>
                <a:cs typeface="Arial Black"/>
              </a:rPr>
              <a:t>.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[Online]. </a:t>
            </a:r>
            <a:r>
              <a:rPr dirty="0" sz="1400" spc="-125">
                <a:solidFill>
                  <a:srgbClr val="082046"/>
                </a:solidFill>
                <a:latin typeface="Arial Black"/>
                <a:cs typeface="Arial Black"/>
              </a:rPr>
              <a:t>Available: 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https:</a:t>
            </a:r>
            <a:r>
              <a:rPr dirty="0" u="sng" sz="1400" spc="-1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  <a:hlinkClick r:id="rId4"/>
              </a:rPr>
              <a:t>//w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w</a:t>
            </a:r>
            <a:r>
              <a:rPr dirty="0" u="sng" sz="1400" spc="-1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  <a:hlinkClick r:id="rId4"/>
              </a:rPr>
              <a:t>w.wh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o</a:t>
            </a:r>
            <a:r>
              <a:rPr dirty="0" u="sng" sz="1400" spc="-1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  <a:hlinkClick r:id="rId4"/>
              </a:rPr>
              <a:t>.int/news-room/fact-sheets/detail/blindness-and-visual- </a:t>
            </a:r>
            <a:r>
              <a:rPr dirty="0" sz="1400" spc="-110">
                <a:solidFill>
                  <a:srgbClr val="0000FF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impairment.</a:t>
            </a:r>
            <a:r>
              <a:rPr dirty="0" sz="1400" spc="-37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55">
                <a:solidFill>
                  <a:srgbClr val="082046"/>
                </a:solidFill>
                <a:latin typeface="Arial Black"/>
                <a:cs typeface="Arial Black"/>
              </a:rPr>
              <a:t>[Accessed: </a:t>
            </a:r>
            <a:r>
              <a:rPr dirty="0" sz="1400" spc="-135">
                <a:solidFill>
                  <a:srgbClr val="082046"/>
                </a:solidFill>
                <a:latin typeface="Arial Black"/>
                <a:cs typeface="Arial Black"/>
              </a:rPr>
              <a:t>31-Jan-2022].</a:t>
            </a:r>
            <a:endParaRPr sz="1400">
              <a:latin typeface="Arial Black"/>
              <a:cs typeface="Arial Black"/>
            </a:endParaRPr>
          </a:p>
          <a:p>
            <a:pPr marL="12700" marR="5080">
              <a:lnSpc>
                <a:spcPct val="105100"/>
              </a:lnSpc>
              <a:spcBef>
                <a:spcPts val="1365"/>
              </a:spcBef>
            </a:pP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3B.</a:t>
            </a:r>
            <a:r>
              <a:rPr dirty="0" sz="1400" spc="-28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082046"/>
                </a:solidFill>
                <a:latin typeface="Arial Black"/>
                <a:cs typeface="Arial Black"/>
              </a:rPr>
              <a:t>Okpeh,</a:t>
            </a:r>
            <a:r>
              <a:rPr dirty="0" sz="1400" spc="-19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50">
                <a:solidFill>
                  <a:srgbClr val="082046"/>
                </a:solidFill>
                <a:latin typeface="Arial Black"/>
                <a:cs typeface="Arial Black"/>
              </a:rPr>
              <a:t>“Towards</a:t>
            </a:r>
            <a:r>
              <a:rPr dirty="0" sz="1400" spc="-36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ending</a:t>
            </a:r>
            <a:r>
              <a:rPr dirty="0" sz="1400" spc="-229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information</a:t>
            </a:r>
            <a:r>
              <a:rPr dirty="0" sz="1400" spc="-23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poverty</a:t>
            </a:r>
            <a:r>
              <a:rPr dirty="0" sz="1400" spc="-1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082046"/>
                </a:solidFill>
                <a:latin typeface="Arial Black"/>
                <a:cs typeface="Arial Black"/>
              </a:rPr>
              <a:t>among</a:t>
            </a:r>
            <a:r>
              <a:rPr dirty="0" sz="1400" spc="-27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082046"/>
                </a:solidFill>
                <a:latin typeface="Arial Black"/>
                <a:cs typeface="Arial Black"/>
              </a:rPr>
              <a:t>persons</a:t>
            </a:r>
            <a:r>
              <a:rPr dirty="0" sz="1400" spc="-21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with</a:t>
            </a:r>
            <a:r>
              <a:rPr dirty="0" sz="1400" spc="6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print  </a:t>
            </a:r>
            <a:r>
              <a:rPr dirty="0" sz="1400" spc="-114">
                <a:solidFill>
                  <a:srgbClr val="082046"/>
                </a:solidFill>
                <a:latin typeface="Arial Black"/>
                <a:cs typeface="Arial Black"/>
              </a:rPr>
              <a:t>disabilities: </a:t>
            </a: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Aproposed </a:t>
            </a:r>
            <a:r>
              <a:rPr dirty="0" sz="1400" spc="-75">
                <a:solidFill>
                  <a:srgbClr val="082046"/>
                </a:solidFill>
                <a:latin typeface="Arial Black"/>
                <a:cs typeface="Arial Black"/>
              </a:rPr>
              <a:t>draft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(amendment) </a:t>
            </a:r>
            <a:r>
              <a:rPr dirty="0" sz="1400" spc="-85">
                <a:solidFill>
                  <a:srgbClr val="082046"/>
                </a:solidFill>
                <a:latin typeface="Arial Black"/>
                <a:cs typeface="Arial Black"/>
              </a:rPr>
              <a:t>bill </a:t>
            </a:r>
            <a:r>
              <a:rPr dirty="0" sz="1400" spc="-55">
                <a:solidFill>
                  <a:srgbClr val="082046"/>
                </a:solidFill>
                <a:latin typeface="Arial Black"/>
                <a:cs typeface="Arial Black"/>
              </a:rPr>
              <a:t>for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disability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diversification </a:t>
            </a:r>
            <a:r>
              <a:rPr dirty="0" sz="1400" spc="-45">
                <a:solidFill>
                  <a:srgbClr val="082046"/>
                </a:solidFill>
                <a:latin typeface="Arial Black"/>
                <a:cs typeface="Arial Black"/>
              </a:rPr>
              <a:t>of  </a:t>
            </a:r>
            <a:r>
              <a:rPr dirty="0" sz="1400" spc="-80">
                <a:solidFill>
                  <a:srgbClr val="082046"/>
                </a:solidFill>
                <a:latin typeface="Arial Black"/>
                <a:cs typeface="Arial Black"/>
              </a:rPr>
              <a:t>the</a:t>
            </a:r>
            <a:r>
              <a:rPr dirty="0" sz="1400" spc="-2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national</a:t>
            </a:r>
            <a:r>
              <a:rPr dirty="0" sz="1400" spc="-1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082046"/>
                </a:solidFill>
                <a:latin typeface="Arial Black"/>
                <a:cs typeface="Arial Black"/>
              </a:rPr>
              <a:t>library</a:t>
            </a:r>
            <a:r>
              <a:rPr dirty="0" sz="1400" spc="-245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45">
                <a:solidFill>
                  <a:srgbClr val="082046"/>
                </a:solidFill>
                <a:latin typeface="Arial Black"/>
                <a:cs typeface="Arial Black"/>
              </a:rPr>
              <a:t>of</a:t>
            </a:r>
            <a:r>
              <a:rPr dirty="0" sz="1400" spc="-9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082046"/>
                </a:solidFill>
                <a:latin typeface="Arial Black"/>
                <a:cs typeface="Arial Black"/>
              </a:rPr>
              <a:t>Nigeria,”</a:t>
            </a:r>
            <a:r>
              <a:rPr dirty="0" sz="1400" spc="-320">
                <a:solidFill>
                  <a:srgbClr val="082046"/>
                </a:solidFill>
                <a:latin typeface="Arial Black"/>
                <a:cs typeface="Arial Black"/>
              </a:rPr>
              <a:t> </a:t>
            </a:r>
            <a:r>
              <a:rPr dirty="0" sz="1400" spc="-55" i="1">
                <a:solidFill>
                  <a:srgbClr val="082046"/>
                </a:solidFill>
                <a:latin typeface="Arial"/>
                <a:cs typeface="Arial"/>
              </a:rPr>
              <a:t>SSRNElectron.</a:t>
            </a:r>
            <a:r>
              <a:rPr dirty="0" sz="1400" spc="-95" i="1">
                <a:solidFill>
                  <a:srgbClr val="082046"/>
                </a:solidFill>
                <a:latin typeface="Arial"/>
                <a:cs typeface="Arial"/>
              </a:rPr>
              <a:t> </a:t>
            </a:r>
            <a:r>
              <a:rPr dirty="0" sz="1400" spc="-110" i="1">
                <a:solidFill>
                  <a:srgbClr val="082046"/>
                </a:solidFill>
                <a:latin typeface="Arial"/>
                <a:cs typeface="Arial"/>
              </a:rPr>
              <a:t>J.</a:t>
            </a:r>
            <a:r>
              <a:rPr dirty="0" sz="1400" spc="-110">
                <a:solidFill>
                  <a:srgbClr val="082046"/>
                </a:solidFill>
                <a:latin typeface="Arial Black"/>
                <a:cs typeface="Arial Black"/>
              </a:rPr>
              <a:t>,2021.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908" y="0"/>
            <a:ext cx="827989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2942" y="1935302"/>
            <a:ext cx="456120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235"/>
              <a:t>Demo</a:t>
            </a:r>
            <a:r>
              <a:rPr dirty="0" sz="5400" spc="145"/>
              <a:t> </a:t>
            </a:r>
            <a:r>
              <a:rPr dirty="0" sz="5400" spc="260"/>
              <a:t>Time!</a:t>
            </a:r>
            <a:endParaRPr sz="5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9001" y="1315923"/>
            <a:ext cx="42608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260">
                <a:solidFill>
                  <a:srgbClr val="082046"/>
                </a:solidFill>
                <a:latin typeface="Verdana"/>
                <a:cs typeface="Verdana"/>
              </a:rPr>
              <a:t>Thank</a:t>
            </a:r>
            <a:r>
              <a:rPr dirty="0" sz="5400" spc="15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5400" spc="285">
                <a:solidFill>
                  <a:srgbClr val="082046"/>
                </a:solidFill>
                <a:latin typeface="Verdana"/>
                <a:cs typeface="Verdana"/>
              </a:rPr>
              <a:t>You!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4313" y="2626232"/>
            <a:ext cx="21266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5">
                <a:solidFill>
                  <a:srgbClr val="082046"/>
                </a:solidFill>
                <a:latin typeface="Verdana"/>
                <a:cs typeface="Verdana"/>
              </a:rPr>
              <a:t>QnA</a:t>
            </a:r>
            <a:r>
              <a:rPr dirty="0" sz="3000" spc="-60">
                <a:solidFill>
                  <a:srgbClr val="082046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082046"/>
                </a:solidFill>
                <a:latin typeface="Verdana"/>
                <a:cs typeface="Verdana"/>
              </a:rPr>
              <a:t>TIME!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211" y="562813"/>
            <a:ext cx="7219315" cy="1273810"/>
          </a:xfrm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algn="ctr" marL="12700" marR="5080" indent="29845">
              <a:lnSpc>
                <a:spcPct val="103000"/>
              </a:lnSpc>
              <a:spcBef>
                <a:spcPts val="35"/>
              </a:spcBef>
              <a:tabLst>
                <a:tab pos="791210" algn="l"/>
                <a:tab pos="1641475" algn="l"/>
                <a:tab pos="3344545" algn="l"/>
                <a:tab pos="3763645" algn="l"/>
                <a:tab pos="5188585" algn="l"/>
              </a:tabLst>
            </a:pPr>
            <a:r>
              <a:rPr dirty="0" sz="2000" spc="5"/>
              <a:t>To </a:t>
            </a:r>
            <a:r>
              <a:rPr dirty="0" sz="2000" spc="114"/>
              <a:t>explore </a:t>
            </a:r>
            <a:r>
              <a:rPr dirty="0" sz="2000" spc="140"/>
              <a:t>and </a:t>
            </a:r>
            <a:r>
              <a:rPr dirty="0" sz="2000" spc="180"/>
              <a:t>identify </a:t>
            </a:r>
            <a:r>
              <a:rPr dirty="0" sz="2000" spc="110"/>
              <a:t>the </a:t>
            </a:r>
            <a:r>
              <a:rPr dirty="0" sz="2000" spc="120"/>
              <a:t>feasible </a:t>
            </a:r>
            <a:r>
              <a:rPr dirty="0" sz="2000" spc="150"/>
              <a:t>solutions </a:t>
            </a:r>
            <a:r>
              <a:rPr dirty="0" sz="2000" spc="95"/>
              <a:t>to  </a:t>
            </a:r>
            <a:r>
              <a:rPr dirty="0" sz="2000" spc="114"/>
              <a:t>develop </a:t>
            </a:r>
            <a:r>
              <a:rPr dirty="0" sz="2000" spc="95"/>
              <a:t>an </a:t>
            </a:r>
            <a:r>
              <a:rPr dirty="0" sz="2000" spc="100"/>
              <a:t>assistive </a:t>
            </a:r>
            <a:r>
              <a:rPr dirty="0" sz="2000" spc="155"/>
              <a:t>application </a:t>
            </a:r>
            <a:r>
              <a:rPr dirty="0" sz="2000" spc="100"/>
              <a:t>to </a:t>
            </a:r>
            <a:r>
              <a:rPr dirty="0" sz="2000" spc="114"/>
              <a:t>aid </a:t>
            </a:r>
            <a:r>
              <a:rPr dirty="0" sz="2000" spc="155"/>
              <a:t>individuals  </a:t>
            </a:r>
            <a:r>
              <a:rPr dirty="0" sz="2000" spc="175"/>
              <a:t>with	</a:t>
            </a:r>
            <a:r>
              <a:rPr dirty="0" sz="2000" spc="165"/>
              <a:t>print	</a:t>
            </a:r>
            <a:r>
              <a:rPr dirty="0" sz="2000" spc="145"/>
              <a:t>disabilities	</a:t>
            </a:r>
            <a:r>
              <a:rPr dirty="0" sz="2000" spc="100"/>
              <a:t>to	</a:t>
            </a:r>
            <a:r>
              <a:rPr dirty="0" sz="2000" spc="155"/>
              <a:t>interpret	</a:t>
            </a:r>
            <a:r>
              <a:rPr dirty="0" sz="2000" spc="170"/>
              <a:t>printed  </a:t>
            </a:r>
            <a:r>
              <a:rPr dirty="0" sz="2000" spc="130"/>
              <a:t>materials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3432809" y="2403424"/>
            <a:ext cx="3429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082046"/>
                </a:solidFill>
                <a:latin typeface="Verdana"/>
                <a:cs typeface="Verdana"/>
              </a:rPr>
              <a:t>02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7020" y="2403424"/>
            <a:ext cx="3397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solidFill>
                  <a:srgbClr val="082046"/>
                </a:solidFill>
                <a:latin typeface="Verdana"/>
                <a:cs typeface="Verdana"/>
              </a:rPr>
              <a:t>03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8563" y="2403424"/>
            <a:ext cx="3460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082046"/>
                </a:solidFill>
                <a:latin typeface="Verdana"/>
                <a:cs typeface="Verdana"/>
              </a:rPr>
              <a:t>04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7939" y="2911246"/>
            <a:ext cx="1407795" cy="88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3175">
              <a:lnSpc>
                <a:spcPct val="113900"/>
              </a:lnSpc>
              <a:spcBef>
                <a:spcPts val="100"/>
              </a:spcBef>
            </a:pPr>
            <a:r>
              <a:rPr dirty="0" sz="1650" spc="-150">
                <a:solidFill>
                  <a:srgbClr val="082046"/>
                </a:solidFill>
                <a:latin typeface="Arial Black"/>
                <a:cs typeface="Arial Black"/>
              </a:rPr>
              <a:t>Table </a:t>
            </a:r>
            <a:r>
              <a:rPr dirty="0" sz="1650" spc="-80">
                <a:solidFill>
                  <a:srgbClr val="082046"/>
                </a:solidFill>
                <a:latin typeface="Arial Black"/>
                <a:cs typeface="Arial Black"/>
              </a:rPr>
              <a:t>and  </a:t>
            </a:r>
            <a:r>
              <a:rPr dirty="0" sz="1650" spc="-114">
                <a:solidFill>
                  <a:srgbClr val="082046"/>
                </a:solidFill>
                <a:latin typeface="Arial Black"/>
                <a:cs typeface="Arial Black"/>
              </a:rPr>
              <a:t>diagram  </a:t>
            </a:r>
            <a:r>
              <a:rPr dirty="0" sz="1650" spc="-85">
                <a:solidFill>
                  <a:srgbClr val="082046"/>
                </a:solidFill>
                <a:latin typeface="Arial Black"/>
                <a:cs typeface="Arial Black"/>
              </a:rPr>
              <a:t>i</a:t>
            </a:r>
            <a:r>
              <a:rPr dirty="0" sz="1650" spc="-145">
                <a:solidFill>
                  <a:srgbClr val="082046"/>
                </a:solidFill>
                <a:latin typeface="Arial Black"/>
                <a:cs typeface="Arial Black"/>
              </a:rPr>
              <a:t>n</a:t>
            </a:r>
            <a:r>
              <a:rPr dirty="0" sz="1650" spc="-135">
                <a:solidFill>
                  <a:srgbClr val="082046"/>
                </a:solidFill>
                <a:latin typeface="Arial Black"/>
                <a:cs typeface="Arial Black"/>
              </a:rPr>
              <a:t>t</a:t>
            </a:r>
            <a:r>
              <a:rPr dirty="0" sz="1650" spc="-204">
                <a:solidFill>
                  <a:srgbClr val="082046"/>
                </a:solidFill>
                <a:latin typeface="Arial Black"/>
                <a:cs typeface="Arial Black"/>
              </a:rPr>
              <a:t>e</a:t>
            </a:r>
            <a:r>
              <a:rPr dirty="0" sz="1650" spc="5">
                <a:solidFill>
                  <a:srgbClr val="082046"/>
                </a:solidFill>
                <a:latin typeface="Arial Black"/>
                <a:cs typeface="Arial Black"/>
              </a:rPr>
              <a:t>r</a:t>
            </a:r>
            <a:r>
              <a:rPr dirty="0" sz="1650" spc="-100">
                <a:solidFill>
                  <a:srgbClr val="082046"/>
                </a:solidFill>
                <a:latin typeface="Arial Black"/>
                <a:cs typeface="Arial Black"/>
              </a:rPr>
              <a:t>p</a:t>
            </a:r>
            <a:r>
              <a:rPr dirty="0" sz="1650" spc="-40">
                <a:solidFill>
                  <a:srgbClr val="082046"/>
                </a:solidFill>
                <a:latin typeface="Arial Black"/>
                <a:cs typeface="Arial Black"/>
              </a:rPr>
              <a:t>r</a:t>
            </a:r>
            <a:r>
              <a:rPr dirty="0" sz="1650" spc="-185">
                <a:solidFill>
                  <a:srgbClr val="082046"/>
                </a:solidFill>
                <a:latin typeface="Arial Black"/>
                <a:cs typeface="Arial Black"/>
              </a:rPr>
              <a:t>e</a:t>
            </a:r>
            <a:r>
              <a:rPr dirty="0" sz="1650" spc="-150">
                <a:solidFill>
                  <a:srgbClr val="082046"/>
                </a:solidFill>
                <a:latin typeface="Arial Black"/>
                <a:cs typeface="Arial Black"/>
              </a:rPr>
              <a:t>t</a:t>
            </a:r>
            <a:r>
              <a:rPr dirty="0" sz="1650" spc="-17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650" spc="-150">
                <a:solidFill>
                  <a:srgbClr val="082046"/>
                </a:solidFill>
                <a:latin typeface="Arial Black"/>
                <a:cs typeface="Arial Black"/>
              </a:rPr>
              <a:t>t</a:t>
            </a:r>
            <a:r>
              <a:rPr dirty="0" sz="1650" spc="-145">
                <a:solidFill>
                  <a:srgbClr val="082046"/>
                </a:solidFill>
                <a:latin typeface="Arial Black"/>
                <a:cs typeface="Arial Black"/>
              </a:rPr>
              <a:t>io</a:t>
            </a:r>
            <a:r>
              <a:rPr dirty="0" sz="1650">
                <a:solidFill>
                  <a:srgbClr val="082046"/>
                </a:solidFill>
                <a:latin typeface="Arial Black"/>
                <a:cs typeface="Arial Black"/>
              </a:rPr>
              <a:t>n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5285" y="2876827"/>
            <a:ext cx="1323340" cy="12401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25400">
              <a:lnSpc>
                <a:spcPct val="113900"/>
              </a:lnSpc>
              <a:spcBef>
                <a:spcPts val="90"/>
              </a:spcBef>
            </a:pPr>
            <a:r>
              <a:rPr dirty="0" sz="1750" spc="-50">
                <a:solidFill>
                  <a:srgbClr val="082046"/>
                </a:solidFill>
                <a:latin typeface="Arial"/>
                <a:cs typeface="Arial"/>
              </a:rPr>
              <a:t>Text </a:t>
            </a:r>
            <a:r>
              <a:rPr dirty="0" sz="1750">
                <a:solidFill>
                  <a:srgbClr val="082046"/>
                </a:solidFill>
                <a:latin typeface="Arial"/>
                <a:cs typeface="Arial"/>
              </a:rPr>
              <a:t>and  mathematic  </a:t>
            </a:r>
            <a:r>
              <a:rPr dirty="0" sz="1750" spc="-5">
                <a:solidFill>
                  <a:srgbClr val="082046"/>
                </a:solidFill>
                <a:latin typeface="Arial"/>
                <a:cs typeface="Arial"/>
              </a:rPr>
              <a:t>expression  </a:t>
            </a:r>
            <a:r>
              <a:rPr dirty="0" sz="1750" spc="-5">
                <a:solidFill>
                  <a:srgbClr val="082046"/>
                </a:solidFill>
                <a:latin typeface="Arial"/>
                <a:cs typeface="Arial"/>
              </a:rPr>
              <a:t>i</a:t>
            </a:r>
            <a:r>
              <a:rPr dirty="0" sz="1750" spc="-15">
                <a:solidFill>
                  <a:srgbClr val="082046"/>
                </a:solidFill>
                <a:latin typeface="Arial"/>
                <a:cs typeface="Arial"/>
              </a:rPr>
              <a:t>n</a:t>
            </a:r>
            <a:r>
              <a:rPr dirty="0" sz="1750">
                <a:solidFill>
                  <a:srgbClr val="082046"/>
                </a:solidFill>
                <a:latin typeface="Arial"/>
                <a:cs typeface="Arial"/>
              </a:rPr>
              <a:t>t</a:t>
            </a:r>
            <a:r>
              <a:rPr dirty="0" sz="1750" spc="-5">
                <a:solidFill>
                  <a:srgbClr val="082046"/>
                </a:solidFill>
                <a:latin typeface="Arial"/>
                <a:cs typeface="Arial"/>
              </a:rPr>
              <a:t>e</a:t>
            </a:r>
            <a:r>
              <a:rPr dirty="0" sz="1750">
                <a:solidFill>
                  <a:srgbClr val="082046"/>
                </a:solidFill>
                <a:latin typeface="Arial"/>
                <a:cs typeface="Arial"/>
              </a:rPr>
              <a:t>r</a:t>
            </a:r>
            <a:r>
              <a:rPr dirty="0" sz="1750">
                <a:solidFill>
                  <a:srgbClr val="082046"/>
                </a:solidFill>
                <a:latin typeface="Arial"/>
                <a:cs typeface="Arial"/>
              </a:rPr>
              <a:t>pre</a:t>
            </a:r>
            <a:r>
              <a:rPr dirty="0" sz="1750">
                <a:solidFill>
                  <a:srgbClr val="082046"/>
                </a:solidFill>
                <a:latin typeface="Arial"/>
                <a:cs typeface="Arial"/>
              </a:rPr>
              <a:t>t</a:t>
            </a:r>
            <a:r>
              <a:rPr dirty="0" sz="1750">
                <a:solidFill>
                  <a:srgbClr val="082046"/>
                </a:solidFill>
                <a:latin typeface="Arial"/>
                <a:cs typeface="Arial"/>
              </a:rPr>
              <a:t>ation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8589" y="2929534"/>
            <a:ext cx="1258570" cy="708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48285">
              <a:lnSpc>
                <a:spcPct val="114900"/>
              </a:lnSpc>
              <a:spcBef>
                <a:spcPts val="95"/>
              </a:spcBef>
            </a:pPr>
            <a:r>
              <a:rPr dirty="0" sz="1950" spc="-155">
                <a:solidFill>
                  <a:srgbClr val="082046"/>
                </a:solidFill>
                <a:latin typeface="Arial Black"/>
                <a:cs typeface="Arial Black"/>
              </a:rPr>
              <a:t>Image  </a:t>
            </a:r>
            <a:r>
              <a:rPr dirty="0" sz="1950" spc="-225">
                <a:solidFill>
                  <a:srgbClr val="082046"/>
                </a:solidFill>
                <a:latin typeface="Arial Black"/>
                <a:cs typeface="Arial Black"/>
              </a:rPr>
              <a:t>c</a:t>
            </a:r>
            <a:r>
              <a:rPr dirty="0" sz="1950" spc="-204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950" spc="-225">
                <a:solidFill>
                  <a:srgbClr val="082046"/>
                </a:solidFill>
                <a:latin typeface="Arial Black"/>
                <a:cs typeface="Arial Black"/>
              </a:rPr>
              <a:t>p</a:t>
            </a:r>
            <a:r>
              <a:rPr dirty="0" sz="1950" spc="-165">
                <a:solidFill>
                  <a:srgbClr val="082046"/>
                </a:solidFill>
                <a:latin typeface="Arial Black"/>
                <a:cs typeface="Arial Black"/>
              </a:rPr>
              <a:t>t</a:t>
            </a:r>
            <a:r>
              <a:rPr dirty="0" sz="1950" spc="-160">
                <a:solidFill>
                  <a:srgbClr val="082046"/>
                </a:solidFill>
                <a:latin typeface="Arial Black"/>
                <a:cs typeface="Arial Black"/>
              </a:rPr>
              <a:t>i</a:t>
            </a:r>
            <a:r>
              <a:rPr dirty="0" sz="1950" spc="-155">
                <a:solidFill>
                  <a:srgbClr val="082046"/>
                </a:solidFill>
                <a:latin typeface="Arial Black"/>
                <a:cs typeface="Arial Black"/>
              </a:rPr>
              <a:t>o</a:t>
            </a:r>
            <a:r>
              <a:rPr dirty="0" sz="1950" spc="-165">
                <a:solidFill>
                  <a:srgbClr val="082046"/>
                </a:solidFill>
                <a:latin typeface="Arial Black"/>
                <a:cs typeface="Arial Black"/>
              </a:rPr>
              <a:t>n</a:t>
            </a:r>
            <a:r>
              <a:rPr dirty="0" sz="1950" spc="-160">
                <a:solidFill>
                  <a:srgbClr val="082046"/>
                </a:solidFill>
                <a:latin typeface="Arial Black"/>
                <a:cs typeface="Arial Black"/>
              </a:rPr>
              <a:t>i</a:t>
            </a:r>
            <a:r>
              <a:rPr dirty="0" sz="1950" spc="-155">
                <a:solidFill>
                  <a:srgbClr val="082046"/>
                </a:solidFill>
                <a:latin typeface="Arial Black"/>
                <a:cs typeface="Arial Black"/>
              </a:rPr>
              <a:t>n</a:t>
            </a:r>
            <a:r>
              <a:rPr dirty="0" sz="1950">
                <a:solidFill>
                  <a:srgbClr val="082046"/>
                </a:solidFill>
                <a:latin typeface="Arial Black"/>
                <a:cs typeface="Arial Black"/>
              </a:rPr>
              <a:t>g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5519" y="2261933"/>
            <a:ext cx="1387475" cy="203009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algn="ctr" marR="12700">
              <a:lnSpc>
                <a:spcPct val="100000"/>
              </a:lnSpc>
              <a:spcBef>
                <a:spcPts val="1215"/>
              </a:spcBef>
            </a:pPr>
            <a:r>
              <a:rPr dirty="0" sz="1800" spc="5">
                <a:solidFill>
                  <a:srgbClr val="082046"/>
                </a:solidFill>
                <a:latin typeface="Verdana"/>
                <a:cs typeface="Verdana"/>
              </a:rPr>
              <a:t>01</a:t>
            </a:r>
            <a:endParaRPr sz="1800">
              <a:latin typeface="Verdana"/>
              <a:cs typeface="Verdana"/>
            </a:endParaRPr>
          </a:p>
          <a:p>
            <a:pPr algn="ctr" marL="12700" marR="5080" indent="6985">
              <a:lnSpc>
                <a:spcPct val="100000"/>
              </a:lnSpc>
              <a:spcBef>
                <a:spcPts val="985"/>
              </a:spcBef>
            </a:pPr>
            <a:r>
              <a:rPr dirty="0" sz="1600" spc="-135">
                <a:solidFill>
                  <a:srgbClr val="082046"/>
                </a:solidFill>
                <a:latin typeface="Arial Black"/>
                <a:cs typeface="Arial Black"/>
              </a:rPr>
              <a:t>Document  </a:t>
            </a:r>
            <a:r>
              <a:rPr dirty="0" sz="1600" spc="-105">
                <a:solidFill>
                  <a:srgbClr val="082046"/>
                </a:solidFill>
                <a:latin typeface="Arial Black"/>
                <a:cs typeface="Arial Black"/>
              </a:rPr>
              <a:t>zone  </a:t>
            </a:r>
            <a:r>
              <a:rPr dirty="0" sz="1600" spc="-240">
                <a:solidFill>
                  <a:srgbClr val="082046"/>
                </a:solidFill>
                <a:latin typeface="Arial Black"/>
                <a:cs typeface="Arial Black"/>
              </a:rPr>
              <a:t>s</a:t>
            </a:r>
            <a:r>
              <a:rPr dirty="0" sz="1600" spc="-125">
                <a:solidFill>
                  <a:srgbClr val="082046"/>
                </a:solidFill>
                <a:latin typeface="Arial Black"/>
                <a:cs typeface="Arial Black"/>
              </a:rPr>
              <a:t>e</a:t>
            </a:r>
            <a:r>
              <a:rPr dirty="0" sz="1600" spc="-160">
                <a:solidFill>
                  <a:srgbClr val="082046"/>
                </a:solidFill>
                <a:latin typeface="Arial Black"/>
                <a:cs typeface="Arial Black"/>
              </a:rPr>
              <a:t>g</a:t>
            </a:r>
            <a:r>
              <a:rPr dirty="0" sz="1600" spc="-165">
                <a:solidFill>
                  <a:srgbClr val="082046"/>
                </a:solidFill>
                <a:latin typeface="Arial Black"/>
                <a:cs typeface="Arial Black"/>
              </a:rPr>
              <a:t>m</a:t>
            </a:r>
            <a:r>
              <a:rPr dirty="0" sz="1600" spc="-160">
                <a:solidFill>
                  <a:srgbClr val="082046"/>
                </a:solidFill>
                <a:latin typeface="Arial Black"/>
                <a:cs typeface="Arial Black"/>
              </a:rPr>
              <a:t>e</a:t>
            </a:r>
            <a:r>
              <a:rPr dirty="0" sz="1600" spc="-135">
                <a:solidFill>
                  <a:srgbClr val="082046"/>
                </a:solidFill>
                <a:latin typeface="Arial Black"/>
                <a:cs typeface="Arial Black"/>
              </a:rPr>
              <a:t>n</a:t>
            </a:r>
            <a:r>
              <a:rPr dirty="0" sz="1600" spc="-190">
                <a:solidFill>
                  <a:srgbClr val="082046"/>
                </a:solidFill>
                <a:latin typeface="Arial Black"/>
                <a:cs typeface="Arial Black"/>
              </a:rPr>
              <a:t>t</a:t>
            </a:r>
            <a:r>
              <a:rPr dirty="0" sz="1600" spc="-210">
                <a:solidFill>
                  <a:srgbClr val="082046"/>
                </a:solidFill>
                <a:latin typeface="Arial Black"/>
                <a:cs typeface="Arial Black"/>
              </a:rPr>
              <a:t>a</a:t>
            </a:r>
            <a:r>
              <a:rPr dirty="0" sz="1600" spc="-150">
                <a:solidFill>
                  <a:srgbClr val="082046"/>
                </a:solidFill>
                <a:latin typeface="Arial Black"/>
                <a:cs typeface="Arial Black"/>
              </a:rPr>
              <a:t>t</a:t>
            </a:r>
            <a:r>
              <a:rPr dirty="0" sz="1600" spc="-145">
                <a:solidFill>
                  <a:srgbClr val="082046"/>
                </a:solidFill>
                <a:latin typeface="Arial Black"/>
                <a:cs typeface="Arial Black"/>
              </a:rPr>
              <a:t>i</a:t>
            </a:r>
            <a:r>
              <a:rPr dirty="0" sz="1600" spc="-100">
                <a:solidFill>
                  <a:srgbClr val="082046"/>
                </a:solidFill>
                <a:latin typeface="Arial Black"/>
                <a:cs typeface="Arial Black"/>
              </a:rPr>
              <a:t>on</a:t>
            </a:r>
            <a:r>
              <a:rPr dirty="0" sz="1600" spc="-5">
                <a:solidFill>
                  <a:srgbClr val="082046"/>
                </a:solidFill>
                <a:latin typeface="Arial Black"/>
                <a:cs typeface="Arial Black"/>
              </a:rPr>
              <a:t>,  </a:t>
            </a:r>
            <a:r>
              <a:rPr dirty="0" sz="1600" spc="-170">
                <a:solidFill>
                  <a:srgbClr val="082046"/>
                </a:solidFill>
                <a:latin typeface="Arial Black"/>
                <a:cs typeface="Arial Black"/>
              </a:rPr>
              <a:t>classification  </a:t>
            </a:r>
            <a:r>
              <a:rPr dirty="0" sz="1600" spc="-85">
                <a:solidFill>
                  <a:srgbClr val="082046"/>
                </a:solidFill>
                <a:latin typeface="Arial Black"/>
                <a:cs typeface="Arial Black"/>
              </a:rPr>
              <a:t>and </a:t>
            </a:r>
            <a:r>
              <a:rPr dirty="0" sz="1600" spc="-120">
                <a:solidFill>
                  <a:srgbClr val="082046"/>
                </a:solidFill>
                <a:latin typeface="Arial Black"/>
                <a:cs typeface="Arial Black"/>
              </a:rPr>
              <a:t>chart  </a:t>
            </a:r>
            <a:r>
              <a:rPr dirty="0" sz="1600" spc="-114">
                <a:solidFill>
                  <a:srgbClr val="082046"/>
                </a:solidFill>
                <a:latin typeface="Arial Black"/>
                <a:cs typeface="Arial Black"/>
              </a:rPr>
              <a:t>interpretation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908" y="0"/>
            <a:ext cx="827989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142" y="1148841"/>
            <a:ext cx="3501390" cy="2637790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algn="ctr" marL="12700" marR="5080" indent="10160">
              <a:lnSpc>
                <a:spcPct val="97800"/>
              </a:lnSpc>
              <a:spcBef>
                <a:spcPts val="250"/>
              </a:spcBef>
            </a:pPr>
            <a:r>
              <a:rPr dirty="0" sz="5800" spc="265"/>
              <a:t>Overall  </a:t>
            </a:r>
            <a:r>
              <a:rPr dirty="0" sz="5800" spc="360"/>
              <a:t>System  </a:t>
            </a:r>
            <a:r>
              <a:rPr dirty="0" sz="5800" spc="425"/>
              <a:t>Di</a:t>
            </a:r>
            <a:r>
              <a:rPr dirty="0" sz="5800" spc="430"/>
              <a:t>a</a:t>
            </a:r>
            <a:r>
              <a:rPr dirty="0" sz="5800" spc="434"/>
              <a:t>g</a:t>
            </a:r>
            <a:r>
              <a:rPr dirty="0" sz="5800" spc="430"/>
              <a:t>ra</a:t>
            </a:r>
            <a:r>
              <a:rPr dirty="0" sz="5800" spc="-5"/>
              <a:t>m</a:t>
            </a:r>
            <a:endParaRPr sz="5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2022-11-12T10:20:27Z</dcterms:created>
  <dcterms:modified xsi:type="dcterms:W3CDTF">2022-11-12T10:20:27Z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2022-11-12T00:00:00Z</vt:filetime>
  </property>
</Properties>
</file>