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9144000" cy="5143500"/>
  <p:notesSz cx="9144000" cy="5143500"/>
  <p:embeddedFontLst>
    <p:embeddedFont>
      <p:font typeface="WWQCBB+Arial-Black"/>
      <p:regular r:id="rId84"/>
    </p:embeddedFont>
    <p:embeddedFont>
      <p:font typeface="UHMDPF+ArialMT"/>
      <p:regular r:id="rId85"/>
    </p:embeddedFont>
    <p:embeddedFont>
      <p:font typeface="JTMQWS+TimesNewRomanPSMT"/>
      <p:regular r:id="rId86"/>
    </p:embeddedFont>
    <p:embeddedFont>
      <p:font typeface="USABBD+MS-Gothic"/>
      <p:regular r:id="rId87"/>
    </p:embeddedFont>
    <p:embeddedFont>
      <p:font typeface="BNEAMO+Arial-BoldMT"/>
      <p:regular r:id="rId88"/>
    </p:embeddedFont>
    <p:embeddedFont>
      <p:font typeface="BGMOOK+Arial-ItalicMT"/>
      <p:regular r:id="rId8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slide" Target="slides/slide49.xml" /><Relationship Id="rId55" Type="http://schemas.openxmlformats.org/officeDocument/2006/relationships/slide" Target="slides/slide50.xml" /><Relationship Id="rId56" Type="http://schemas.openxmlformats.org/officeDocument/2006/relationships/slide" Target="slides/slide51.xml" /><Relationship Id="rId57" Type="http://schemas.openxmlformats.org/officeDocument/2006/relationships/slide" Target="slides/slide52.xml" /><Relationship Id="rId58" Type="http://schemas.openxmlformats.org/officeDocument/2006/relationships/slide" Target="slides/slide53.xml" /><Relationship Id="rId59" Type="http://schemas.openxmlformats.org/officeDocument/2006/relationships/slide" Target="slides/slide54.xml" /><Relationship Id="rId6" Type="http://schemas.openxmlformats.org/officeDocument/2006/relationships/slide" Target="slides/slide1.xml" /><Relationship Id="rId60" Type="http://schemas.openxmlformats.org/officeDocument/2006/relationships/slide" Target="slides/slide55.xml" /><Relationship Id="rId61" Type="http://schemas.openxmlformats.org/officeDocument/2006/relationships/slide" Target="slides/slide56.xml" /><Relationship Id="rId62" Type="http://schemas.openxmlformats.org/officeDocument/2006/relationships/slide" Target="slides/slide57.xml" /><Relationship Id="rId63" Type="http://schemas.openxmlformats.org/officeDocument/2006/relationships/slide" Target="slides/slide58.xml" /><Relationship Id="rId64" Type="http://schemas.openxmlformats.org/officeDocument/2006/relationships/slide" Target="slides/slide59.xml" /><Relationship Id="rId65" Type="http://schemas.openxmlformats.org/officeDocument/2006/relationships/slide" Target="slides/slide60.xml" /><Relationship Id="rId66" Type="http://schemas.openxmlformats.org/officeDocument/2006/relationships/slide" Target="slides/slide61.xml" /><Relationship Id="rId67" Type="http://schemas.openxmlformats.org/officeDocument/2006/relationships/slide" Target="slides/slide62.xml" /><Relationship Id="rId68" Type="http://schemas.openxmlformats.org/officeDocument/2006/relationships/slide" Target="slides/slide63.xml" /><Relationship Id="rId69" Type="http://schemas.openxmlformats.org/officeDocument/2006/relationships/slide" Target="slides/slide64.xml" /><Relationship Id="rId7" Type="http://schemas.openxmlformats.org/officeDocument/2006/relationships/slide" Target="slides/slide2.xml" /><Relationship Id="rId70" Type="http://schemas.openxmlformats.org/officeDocument/2006/relationships/slide" Target="slides/slide65.xml" /><Relationship Id="rId71" Type="http://schemas.openxmlformats.org/officeDocument/2006/relationships/slide" Target="slides/slide66.xml" /><Relationship Id="rId72" Type="http://schemas.openxmlformats.org/officeDocument/2006/relationships/slide" Target="slides/slide67.xml" /><Relationship Id="rId73" Type="http://schemas.openxmlformats.org/officeDocument/2006/relationships/slide" Target="slides/slide68.xml" /><Relationship Id="rId74" Type="http://schemas.openxmlformats.org/officeDocument/2006/relationships/slide" Target="slides/slide69.xml" /><Relationship Id="rId75" Type="http://schemas.openxmlformats.org/officeDocument/2006/relationships/slide" Target="slides/slide70.xml" /><Relationship Id="rId76" Type="http://schemas.openxmlformats.org/officeDocument/2006/relationships/slide" Target="slides/slide71.xml" /><Relationship Id="rId77" Type="http://schemas.openxmlformats.org/officeDocument/2006/relationships/slide" Target="slides/slide72.xml" /><Relationship Id="rId78" Type="http://schemas.openxmlformats.org/officeDocument/2006/relationships/slide" Target="slides/slide73.xml" /><Relationship Id="rId79" Type="http://schemas.openxmlformats.org/officeDocument/2006/relationships/slide" Target="slides/slide74.xml" /><Relationship Id="rId8" Type="http://schemas.openxmlformats.org/officeDocument/2006/relationships/slide" Target="slides/slide3.xml" /><Relationship Id="rId80" Type="http://schemas.openxmlformats.org/officeDocument/2006/relationships/slide" Target="slides/slide75.xml" /><Relationship Id="rId81" Type="http://schemas.openxmlformats.org/officeDocument/2006/relationships/slide" Target="slides/slide76.xml" /><Relationship Id="rId82" Type="http://schemas.openxmlformats.org/officeDocument/2006/relationships/slide" Target="slides/slide77.xml" /><Relationship Id="rId83" Type="http://schemas.openxmlformats.org/officeDocument/2006/relationships/slide" Target="slides/slide78.xml" /><Relationship Id="rId84" Type="http://schemas.openxmlformats.org/officeDocument/2006/relationships/font" Target="fonts/font1.fntdata" /><Relationship Id="rId85" Type="http://schemas.openxmlformats.org/officeDocument/2006/relationships/font" Target="fonts/font2.fntdata" /><Relationship Id="rId86" Type="http://schemas.openxmlformats.org/officeDocument/2006/relationships/font" Target="fonts/font3.fntdata" /><Relationship Id="rId87" Type="http://schemas.openxmlformats.org/officeDocument/2006/relationships/font" Target="fonts/font4.fntdata" /><Relationship Id="rId88" Type="http://schemas.openxmlformats.org/officeDocument/2006/relationships/font" Target="fonts/font5.fntdata" /><Relationship Id="rId89" Type="http://schemas.openxmlformats.org/officeDocument/2006/relationships/font" Target="fonts/font6.fntdata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hyperlink" Target="http://www.primaresearch.org/dataset/" TargetMode="Ex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Relationship Id="rId3" Type="http://schemas.openxmlformats.org/officeDocument/2006/relationships/hyperlink" Target="http://www.ais.uni-/" TargetMode="Externa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1.png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2.png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4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5.pn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Relationship Id="rId3" Type="http://schemas.openxmlformats.org/officeDocument/2006/relationships/hyperlink" Target="http://arxiv.org/abs/2112.03603" TargetMode="Externa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8.png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0.png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1.png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2.png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3.png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4.png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5.png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6.png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7.png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8.png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9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0.png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1.png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2.png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3.png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4.png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5.png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6.png" /><Relationship Id="rId3" Type="http://schemas.openxmlformats.org/officeDocument/2006/relationships/hyperlink" Target="http://www.visionaustralia.org/services/print-accessibility/what-is-print-" TargetMode="External" /><Relationship Id="rId4" Type="http://schemas.openxmlformats.org/officeDocument/2006/relationships/hyperlink" Target="http://www.who.int/news-room/fact-sheets/detail/blindness-and-visual-" TargetMode="Externa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7.png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718" y="933942"/>
            <a:ext cx="4954038" cy="2637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78">
                <a:solidFill>
                  <a:srgbClr val="071f46"/>
                </a:solidFill>
                <a:latin typeface="Verdana"/>
                <a:cs typeface="Verdana"/>
              </a:rPr>
              <a:t>Digital</a:t>
            </a:r>
            <a:r>
              <a:rPr dirty="0" sz="3400" spc="142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92">
                <a:solidFill>
                  <a:srgbClr val="071f46"/>
                </a:solidFill>
                <a:latin typeface="Verdana"/>
                <a:cs typeface="Verdana"/>
              </a:rPr>
              <a:t>assistant</a:t>
            </a:r>
            <a:r>
              <a:rPr dirty="0" sz="3400" spc="14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80">
                <a:solidFill>
                  <a:srgbClr val="071f46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27">
                <a:solidFill>
                  <a:srgbClr val="071f46"/>
                </a:solidFill>
                <a:latin typeface="Verdana"/>
                <a:cs typeface="Verdana"/>
              </a:rPr>
              <a:t>aid</a:t>
            </a:r>
            <a:r>
              <a:rPr dirty="0" sz="3400" spc="6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individuals</a:t>
            </a:r>
            <a:r>
              <a:rPr dirty="0" sz="3400" spc="74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208">
                <a:solidFill>
                  <a:srgbClr val="071f46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407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13">
                <a:solidFill>
                  <a:srgbClr val="071f46"/>
                </a:solidFill>
                <a:latin typeface="Verdana"/>
                <a:cs typeface="Verdana"/>
              </a:rPr>
              <a:t>print</a:t>
            </a:r>
            <a:r>
              <a:rPr dirty="0" sz="3400" spc="108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233">
                <a:solidFill>
                  <a:srgbClr val="071f46"/>
                </a:solidFill>
                <a:latin typeface="Verdana"/>
                <a:cs typeface="Verdana"/>
              </a:rPr>
              <a:t>disabilities</a:t>
            </a:r>
            <a:r>
              <a:rPr dirty="0" sz="3400" spc="113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80">
                <a:solidFill>
                  <a:srgbClr val="071f46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23">
                <a:solidFill>
                  <a:srgbClr val="071f46"/>
                </a:solidFill>
                <a:latin typeface="Verdana"/>
                <a:cs typeface="Verdana"/>
              </a:rPr>
              <a:t>interpret</a:t>
            </a:r>
            <a:r>
              <a:rPr dirty="0" sz="3400" spc="97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printed</a:t>
            </a:r>
          </a:p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01">
                <a:solidFill>
                  <a:srgbClr val="071f46"/>
                </a:solidFill>
                <a:latin typeface="Verdana"/>
                <a:cs typeface="Verdana"/>
              </a:rPr>
              <a:t>materials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7719" y="3566239"/>
            <a:ext cx="3323369" cy="715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ProgressPresentationII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Project</a:t>
            </a:r>
            <a:r>
              <a:rPr dirty="0" sz="1400" spc="-33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ID:2022-024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1">
                <a:solidFill>
                  <a:srgbClr val="071f46"/>
                </a:solidFill>
                <a:latin typeface="WWQCBB+Arial-Black"/>
                <a:cs typeface="WWQCBB+Arial-Black"/>
              </a:rPr>
              <a:t>Supervisor:Dr</a:t>
            </a:r>
            <a:r>
              <a:rPr dirty="0" sz="1400" spc="-24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7">
                <a:solidFill>
                  <a:srgbClr val="071f46"/>
                </a:solidFill>
                <a:latin typeface="WWQCBB+Arial-Black"/>
                <a:cs typeface="WWQCBB+Arial-Black"/>
              </a:rPr>
              <a:t>AnuradhaJayakody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4951" y="1233047"/>
            <a:ext cx="3606730" cy="2701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7404" marR="0">
              <a:lnSpc>
                <a:spcPts val="7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 spc="211">
                <a:solidFill>
                  <a:srgbClr val="071f46"/>
                </a:solidFill>
                <a:latin typeface="Verdana"/>
                <a:cs typeface="Verdana"/>
              </a:rPr>
              <a:t>Overall</a:t>
            </a:r>
          </a:p>
          <a:p>
            <a:pPr marL="237205" marR="0">
              <a:lnSpc>
                <a:spcPts val="6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 spc="285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  <a:p>
            <a:pPr marL="0" marR="0">
              <a:lnSpc>
                <a:spcPts val="6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 spc="407">
                <a:solidFill>
                  <a:srgbClr val="071f46"/>
                </a:solidFill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27262" y="1393639"/>
            <a:ext cx="5418187" cy="1296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67">
                <a:solidFill>
                  <a:srgbClr val="071f46"/>
                </a:solidFill>
                <a:latin typeface="WWQCBB+Arial-Black"/>
                <a:cs typeface="WWQCBB+Arial-Black"/>
              </a:rPr>
              <a:t>Document</a:t>
            </a:r>
            <a:r>
              <a:rPr dirty="0" sz="2600" spc="-72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12">
                <a:solidFill>
                  <a:srgbClr val="071f46"/>
                </a:solidFill>
                <a:latin typeface="WWQCBB+Arial-Black"/>
                <a:cs typeface="WWQCBB+Arial-Black"/>
              </a:rPr>
              <a:t>zone</a:t>
            </a:r>
            <a:r>
              <a:rPr dirty="0" sz="2600" spc="-63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200">
                <a:solidFill>
                  <a:srgbClr val="071f46"/>
                </a:solidFill>
                <a:latin typeface="WWQCBB+Arial-Black"/>
                <a:cs typeface="WWQCBB+Arial-Black"/>
              </a:rPr>
              <a:t>segmentation,</a:t>
            </a:r>
          </a:p>
          <a:p>
            <a:pPr marL="557797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233">
                <a:solidFill>
                  <a:srgbClr val="071f46"/>
                </a:solidFill>
                <a:latin typeface="WWQCBB+Arial-Black"/>
                <a:cs typeface="WWQCBB+Arial-Black"/>
              </a:rPr>
              <a:t>classification</a:t>
            </a:r>
            <a:r>
              <a:rPr dirty="0" sz="2600" spc="-59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55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  <a:r>
              <a:rPr dirty="0" sz="2600" spc="-9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66">
                <a:solidFill>
                  <a:srgbClr val="071f46"/>
                </a:solidFill>
                <a:latin typeface="WWQCBB+Arial-Black"/>
                <a:cs typeface="WWQCBB+Arial-Black"/>
              </a:rPr>
              <a:t>chart</a:t>
            </a:r>
          </a:p>
          <a:p>
            <a:pPr marL="1286033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76">
                <a:solidFill>
                  <a:srgbClr val="071f46"/>
                </a:solidFill>
                <a:latin typeface="WWQCBB+Arial-Black"/>
                <a:cs typeface="WWQCBB+Arial-Black"/>
              </a:rPr>
              <a:t>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4576" y="3434371"/>
            <a:ext cx="3602095" cy="66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7716" marR="0">
              <a:lnSpc>
                <a:spcPts val="30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31">
                <a:solidFill>
                  <a:srgbClr val="071f46"/>
                </a:solidFill>
                <a:latin typeface="Verdana"/>
                <a:cs typeface="Verdana"/>
              </a:rPr>
              <a:t>IT19187242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79">
                <a:solidFill>
                  <a:srgbClr val="071f46"/>
                </a:solidFill>
                <a:latin typeface="Verdana"/>
                <a:cs typeface="Verdana"/>
              </a:rPr>
              <a:t>Priyashan</a:t>
            </a:r>
            <a:r>
              <a:rPr dirty="0" sz="1600" spc="6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99">
                <a:solidFill>
                  <a:srgbClr val="071f46"/>
                </a:solidFill>
                <a:latin typeface="Verdana"/>
                <a:cs typeface="Verdana"/>
              </a:rPr>
              <a:t>Sandunhetti</a:t>
            </a:r>
            <a:r>
              <a:rPr dirty="0" sz="1600" spc="10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071f46"/>
                </a:solidFill>
                <a:latin typeface="Verdana"/>
                <a:cs typeface="Verdana"/>
              </a:rPr>
              <a:t>S.</a:t>
            </a:r>
            <a:r>
              <a:rPr dirty="0" sz="16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18">
                <a:solidFill>
                  <a:srgbClr val="071f46"/>
                </a:solidFill>
                <a:latin typeface="Verdana"/>
                <a:cs typeface="Verdana"/>
              </a:rPr>
              <a:t>H.</a:t>
            </a:r>
            <a:r>
              <a:rPr dirty="0" sz="1600" spc="18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14">
                <a:solidFill>
                  <a:srgbClr val="071f46"/>
                </a:solidFill>
                <a:latin typeface="Verdana"/>
                <a:cs typeface="Verdana"/>
              </a:rPr>
              <a:t>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51073" y="614867"/>
            <a:ext cx="361768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2800" spc="17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4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6648" y="1523513"/>
            <a:ext cx="2641773" cy="79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3">
                <a:solidFill>
                  <a:srgbClr val="000000"/>
                </a:solidFill>
                <a:latin typeface="WWQCBB+Arial-Black"/>
                <a:cs typeface="WWQCBB+Arial-Black"/>
              </a:rPr>
              <a:t>Howwill</a:t>
            </a:r>
            <a:r>
              <a:rPr dirty="0" sz="1400" spc="-29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7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3">
                <a:solidFill>
                  <a:srgbClr val="000000"/>
                </a:solidFill>
                <a:latin typeface="WWQCBB+Arial-Black"/>
                <a:cs typeface="WWQCBB+Arial-Black"/>
              </a:rPr>
              <a:t>disabled</a:t>
            </a:r>
            <a:r>
              <a:rPr dirty="0" sz="1400" spc="-37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00000"/>
                </a:solidFill>
                <a:latin typeface="WWQCBB+Arial-Black"/>
                <a:cs typeface="WWQCBB+Arial-Black"/>
              </a:rPr>
              <a:t>user</a:t>
            </a:r>
          </a:p>
          <a:p>
            <a:pPr marL="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68">
                <a:solidFill>
                  <a:srgbClr val="000000"/>
                </a:solidFill>
                <a:latin typeface="WWQCBB+Arial-Black"/>
                <a:cs typeface="WWQCBB+Arial-Black"/>
              </a:rPr>
              <a:t>scanthedocumentwiththe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>
                <a:solidFill>
                  <a:srgbClr val="000000"/>
                </a:solidFill>
                <a:latin typeface="WWQCBB+Arial-Black"/>
                <a:cs typeface="WWQCBB+Arial-Black"/>
              </a:rPr>
              <a:t>camera?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3856" y="1523513"/>
            <a:ext cx="2641773" cy="79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3">
                <a:solidFill>
                  <a:srgbClr val="000000"/>
                </a:solidFill>
                <a:latin typeface="WWQCBB+Arial-Black"/>
                <a:cs typeface="WWQCBB+Arial-Black"/>
              </a:rPr>
              <a:t>Howwill</a:t>
            </a:r>
            <a:r>
              <a:rPr dirty="0" sz="1400" spc="-30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7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3">
                <a:solidFill>
                  <a:srgbClr val="000000"/>
                </a:solidFill>
                <a:latin typeface="WWQCBB+Arial-Black"/>
                <a:cs typeface="WWQCBB+Arial-Black"/>
              </a:rPr>
              <a:t>disabled</a:t>
            </a:r>
            <a:r>
              <a:rPr dirty="0" sz="1400" spc="-39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00000"/>
                </a:solidFill>
                <a:latin typeface="WWQCBB+Arial-Black"/>
                <a:cs typeface="WWQCBB+Arial-Black"/>
              </a:rPr>
              <a:t>user</a:t>
            </a:r>
          </a:p>
          <a:p>
            <a:pPr marL="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69">
                <a:solidFill>
                  <a:srgbClr val="000000"/>
                </a:solidFill>
                <a:latin typeface="WWQCBB+Arial-Black"/>
                <a:cs typeface="WWQCBB+Arial-Black"/>
              </a:rPr>
              <a:t>scanthedocumentwiththe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>
                <a:solidFill>
                  <a:srgbClr val="000000"/>
                </a:solidFill>
                <a:latin typeface="WWQCBB+Arial-Black"/>
                <a:cs typeface="WWQCBB+Arial-Black"/>
              </a:rPr>
              <a:t>camera?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1161" y="2878846"/>
            <a:ext cx="2641773" cy="79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>
                <a:solidFill>
                  <a:srgbClr val="000000"/>
                </a:solidFill>
                <a:latin typeface="WWQCBB+Arial-Black"/>
                <a:cs typeface="WWQCBB+Arial-Black"/>
              </a:rPr>
              <a:t>Howwill</a:t>
            </a:r>
            <a:r>
              <a:rPr dirty="0" sz="1400" spc="-22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6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5">
                <a:solidFill>
                  <a:srgbClr val="000000"/>
                </a:solidFill>
                <a:latin typeface="WWQCBB+Arial-Black"/>
                <a:cs typeface="WWQCBB+Arial-Black"/>
              </a:rPr>
              <a:t>disabled</a:t>
            </a:r>
            <a:r>
              <a:rPr dirty="0" sz="1400" spc="-8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00000"/>
                </a:solidFill>
                <a:latin typeface="WWQCBB+Arial-Black"/>
                <a:cs typeface="WWQCBB+Arial-Black"/>
              </a:rPr>
              <a:t>user</a:t>
            </a:r>
          </a:p>
          <a:p>
            <a:pPr marL="635" marR="0">
              <a:lnSpc>
                <a:spcPts val="1974"/>
              </a:lnSpc>
              <a:spcBef>
                <a:spcPts val="8"/>
              </a:spcBef>
              <a:spcAft>
                <a:spcPts val="0"/>
              </a:spcAft>
            </a:pPr>
            <a:r>
              <a:rPr dirty="0" sz="1400" spc="-74">
                <a:solidFill>
                  <a:srgbClr val="000000"/>
                </a:solidFill>
                <a:latin typeface="WWQCBB+Arial-Black"/>
                <a:cs typeface="WWQCBB+Arial-Black"/>
              </a:rPr>
              <a:t>scanthe</a:t>
            </a:r>
            <a:r>
              <a:rPr dirty="0" sz="1400" spc="-37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3">
                <a:solidFill>
                  <a:srgbClr val="000000"/>
                </a:solidFill>
                <a:latin typeface="WWQCBB+Arial-Black"/>
                <a:cs typeface="WWQCBB+Arial-Black"/>
              </a:rPr>
              <a:t>document</a:t>
            </a:r>
            <a:r>
              <a:rPr dirty="0" sz="1400" spc="-32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7">
                <a:solidFill>
                  <a:srgbClr val="000000"/>
                </a:solidFill>
                <a:latin typeface="WWQCBB+Arial-Black"/>
                <a:cs typeface="WWQCBB+Arial-Black"/>
              </a:rPr>
              <a:t>withthe</a:t>
            </a:r>
          </a:p>
          <a:p>
            <a:pPr marL="635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1">
                <a:solidFill>
                  <a:srgbClr val="000000"/>
                </a:solidFill>
                <a:latin typeface="WWQCBB+Arial-Black"/>
                <a:cs typeface="WWQCBB+Arial-Black"/>
              </a:rPr>
              <a:t>camera?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9873" y="2886973"/>
            <a:ext cx="2641773" cy="7922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3">
                <a:solidFill>
                  <a:srgbClr val="000000"/>
                </a:solidFill>
                <a:latin typeface="WWQCBB+Arial-Black"/>
                <a:cs typeface="WWQCBB+Arial-Black"/>
              </a:rPr>
              <a:t>Howwill</a:t>
            </a:r>
            <a:r>
              <a:rPr dirty="0" sz="1400" spc="-28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5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3">
                <a:solidFill>
                  <a:srgbClr val="000000"/>
                </a:solidFill>
                <a:latin typeface="WWQCBB+Arial-Black"/>
                <a:cs typeface="WWQCBB+Arial-Black"/>
              </a:rPr>
              <a:t>disabled</a:t>
            </a:r>
            <a:r>
              <a:rPr dirty="0" sz="1400" spc="-36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00000"/>
                </a:solidFill>
                <a:latin typeface="WWQCBB+Arial-Black"/>
                <a:cs typeface="WWQCBB+Arial-Black"/>
              </a:rPr>
              <a:t>user</a:t>
            </a:r>
          </a:p>
          <a:p>
            <a:pPr marL="4572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66">
                <a:solidFill>
                  <a:srgbClr val="000000"/>
                </a:solidFill>
                <a:latin typeface="WWQCBB+Arial-Black"/>
                <a:cs typeface="WWQCBB+Arial-Black"/>
              </a:rPr>
              <a:t>scanthedocumentwiththe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37">
                <a:solidFill>
                  <a:srgbClr val="000000"/>
                </a:solidFill>
                <a:latin typeface="WWQCBB+Arial-Black"/>
                <a:cs typeface="WWQCBB+Arial-Black"/>
              </a:rPr>
              <a:t>camera?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252" y="628203"/>
            <a:ext cx="216461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7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878" y="1461918"/>
            <a:ext cx="3227272" cy="946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55">
                <a:solidFill>
                  <a:srgbClr val="071f46"/>
                </a:solidFill>
                <a:latin typeface="Verdana"/>
                <a:cs typeface="Verdana"/>
              </a:rPr>
              <a:t>Todevelop</a:t>
            </a:r>
            <a:r>
              <a:rPr dirty="0" sz="1800" spc="1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content</a:t>
            </a:r>
            <a:r>
              <a:rPr dirty="0" sz="1800" spc="57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segmentation,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classification</a:t>
            </a:r>
            <a:r>
              <a:rPr dirty="0" sz="1800" spc="60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93">
                <a:solidFill>
                  <a:srgbClr val="071f46"/>
                </a:solidFill>
                <a:latin typeface="Verdana"/>
                <a:cs typeface="Verdana"/>
              </a:rPr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8265" y="1469310"/>
            <a:ext cx="343162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2">
                <a:solidFill>
                  <a:srgbClr val="071f46"/>
                </a:solidFill>
                <a:latin typeface="WWQCBB+Arial-Black"/>
                <a:cs typeface="WWQCBB+Arial-Black"/>
              </a:rPr>
              <a:t>Toassistthe</a:t>
            </a:r>
            <a:r>
              <a:rPr dirty="0" sz="1400" spc="-48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user</a:t>
            </a:r>
            <a:r>
              <a:rPr dirty="0" sz="1400" spc="-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1">
                <a:solidFill>
                  <a:srgbClr val="071f46"/>
                </a:solidFill>
                <a:latin typeface="WWQCBB+Arial-Black"/>
                <a:cs typeface="WWQCBB+Arial-Black"/>
              </a:rPr>
              <a:t>withthe</a:t>
            </a:r>
            <a:r>
              <a:rPr dirty="0" sz="1400" spc="-34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document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68265" y="1682670"/>
            <a:ext cx="1851483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capturingprocess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8265" y="2122090"/>
            <a:ext cx="3886547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Tosegmentand</a:t>
            </a:r>
            <a:r>
              <a:rPr dirty="0" sz="1400" spc="-38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classifythe</a:t>
            </a:r>
            <a:r>
              <a:rPr dirty="0" sz="1400" spc="-43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2">
                <a:solidFill>
                  <a:srgbClr val="071f46"/>
                </a:solidFill>
                <a:latin typeface="WWQCBB+Arial-Black"/>
                <a:cs typeface="WWQCBB+Arial-Black"/>
              </a:rPr>
              <a:t>regionsof</a:t>
            </a:r>
            <a:r>
              <a:rPr dirty="0" sz="1400" spc="-2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document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9878" y="2445263"/>
            <a:ext cx="3372943" cy="913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800" spc="5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interpretation</a:t>
            </a:r>
            <a:r>
              <a:rPr dirty="0" sz="1800" spc="15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77">
                <a:solidFill>
                  <a:srgbClr val="071f46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187"/>
              </a:lnSpc>
              <a:spcBef>
                <a:spcPts val="43"/>
              </a:spcBef>
              <a:spcAft>
                <a:spcPts val="0"/>
              </a:spcAft>
            </a:pP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identified</a:t>
            </a:r>
            <a:r>
              <a:rPr dirty="0" sz="1800" spc="49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3">
                <a:solidFill>
                  <a:srgbClr val="071f46"/>
                </a:solidFill>
                <a:latin typeface="Verdana"/>
                <a:cs typeface="Verdana"/>
              </a:rPr>
              <a:t>charts</a:t>
            </a:r>
          </a:p>
          <a:p>
            <a:pPr marL="0" marR="0">
              <a:lnSpc>
                <a:spcPts val="2187"/>
              </a:lnSpc>
              <a:spcBef>
                <a:spcPts val="284"/>
              </a:spcBef>
              <a:spcAft>
                <a:spcPts val="0"/>
              </a:spcAft>
            </a:pPr>
            <a:r>
              <a:rPr dirty="0" sz="1800" spc="49">
                <a:solidFill>
                  <a:srgbClr val="071f46"/>
                </a:solidFill>
                <a:latin typeface="Verdana"/>
                <a:cs typeface="Verdana"/>
              </a:rPr>
              <a:t>wi</a:t>
            </a:r>
            <a:r>
              <a:rPr dirty="0" sz="1800" spc="-28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thi</a:t>
            </a:r>
            <a:r>
              <a:rPr dirty="0" sz="1800" spc="-23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n</a:t>
            </a:r>
            <a:r>
              <a:rPr dirty="0" sz="1800" spc="38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-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document.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8265" y="2746930"/>
            <a:ext cx="4113311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4">
                <a:solidFill>
                  <a:srgbClr val="071f46"/>
                </a:solidFill>
                <a:latin typeface="WWQCBB+Arial-Black"/>
                <a:cs typeface="WWQCBB+Arial-Black"/>
              </a:rPr>
              <a:t>Toclassifythedetectedchartsfurthermore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2">
                <a:solidFill>
                  <a:srgbClr val="071f46"/>
                </a:solidFill>
                <a:latin typeface="WWQCBB+Arial-Black"/>
                <a:cs typeface="WWQCBB+Arial-Black"/>
              </a:rPr>
              <a:t>intodifferenttypesof</a:t>
            </a:r>
            <a:r>
              <a:rPr dirty="0" sz="1400" spc="-29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charts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68265" y="3394630"/>
            <a:ext cx="3994894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9">
                <a:solidFill>
                  <a:srgbClr val="071f46"/>
                </a:solidFill>
                <a:latin typeface="WWQCBB+Arial-Black"/>
                <a:cs typeface="WWQCBB+Arial-Black"/>
              </a:rPr>
              <a:t>Toextractthe</a:t>
            </a:r>
            <a:r>
              <a:rPr dirty="0" sz="1400" spc="-43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4">
                <a:solidFill>
                  <a:srgbClr val="071f46"/>
                </a:solidFill>
                <a:latin typeface="WWQCBB+Arial-Black"/>
                <a:cs typeface="WWQCBB+Arial-Black"/>
              </a:rPr>
              <a:t>datafrom</a:t>
            </a:r>
            <a:r>
              <a:rPr dirty="0" sz="1400" spc="-2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2">
                <a:solidFill>
                  <a:srgbClr val="071f46"/>
                </a:solidFill>
                <a:latin typeface="WWQCBB+Arial-Black"/>
                <a:cs typeface="WWQCBB+Arial-Black"/>
              </a:rPr>
              <a:t>chartsand</a:t>
            </a:r>
            <a:r>
              <a:rPr dirty="0" sz="1400" spc="-34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turn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8">
                <a:solidFill>
                  <a:srgbClr val="071f46"/>
                </a:solidFill>
                <a:latin typeface="WWQCBB+Arial-Black"/>
                <a:cs typeface="WWQCBB+Arial-Black"/>
              </a:rPr>
              <a:t>extracted</a:t>
            </a:r>
            <a:r>
              <a:rPr dirty="0" sz="1400" spc="-21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data</a:t>
            </a:r>
            <a:r>
              <a:rPr dirty="0" sz="1400" spc="-10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into</a:t>
            </a:r>
            <a:r>
              <a:rPr dirty="0" sz="1400" spc="-4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plain</a:t>
            </a:r>
            <a:r>
              <a:rPr dirty="0" sz="1400" spc="-7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English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7">
                <a:solidFill>
                  <a:srgbClr val="071f46"/>
                </a:solidFill>
                <a:latin typeface="WWQCBB+Arial-Black"/>
                <a:cs typeface="WWQCBB+Arial-Black"/>
              </a:rPr>
              <a:t>sentencesin</a:t>
            </a:r>
            <a:r>
              <a:rPr dirty="0" sz="1400" spc="-35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 spc="-3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meaningfulway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5803" y="1930506"/>
            <a:ext cx="5100369" cy="887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76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0875" y="460309"/>
            <a:ext cx="5310278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17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Overview</a:t>
            </a:r>
            <a:r>
              <a:rPr dirty="0" sz="2800" spc="6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34">
                <a:solidFill>
                  <a:srgbClr val="071f46"/>
                </a:solidFill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719" y="1760280"/>
            <a:ext cx="266422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42">
                <a:solidFill>
                  <a:srgbClr val="071f46"/>
                </a:solidFill>
                <a:latin typeface="Verdana"/>
                <a:cs typeface="Verdana"/>
              </a:rPr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291" y="2443984"/>
            <a:ext cx="2040325" cy="928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47">
                <a:solidFill>
                  <a:srgbClr val="071f46"/>
                </a:solidFill>
                <a:latin typeface="WWQCBB+Arial-Black"/>
                <a:cs typeface="WWQCBB+Arial-Black"/>
              </a:rPr>
              <a:t>Flutter/Dart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Python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22">
                <a:solidFill>
                  <a:srgbClr val="071f46"/>
                </a:solidFill>
                <a:latin typeface="WWQCBB+Arial-Black"/>
                <a:cs typeface="WWQCBB+Arial-Black"/>
              </a:rPr>
              <a:t>Tensorflow+Keras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OpenCV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1480" y="2459973"/>
            <a:ext cx="4195672" cy="108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48">
                <a:solidFill>
                  <a:srgbClr val="071f46"/>
                </a:solidFill>
                <a:latin typeface="Verdana"/>
                <a:cs typeface="Verdana"/>
              </a:rPr>
              <a:t>Evidences</a:t>
            </a:r>
            <a:r>
              <a:rPr dirty="0" sz="3400" spc="1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26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3400" spc="1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12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704215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2454" y="1763025"/>
            <a:ext cx="3095442" cy="7129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79">
                <a:solidFill>
                  <a:srgbClr val="071f46"/>
                </a:solidFill>
                <a:latin typeface="Verdana"/>
                <a:cs typeface="Verdana"/>
              </a:rPr>
              <a:t>Assistive</a:t>
            </a:r>
            <a:r>
              <a:rPr dirty="0" sz="22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200" spc="148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</a:p>
          <a:p>
            <a:pPr marL="0" marR="0">
              <a:lnSpc>
                <a:spcPts val="2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153">
                <a:solidFill>
                  <a:srgbClr val="071f46"/>
                </a:solidFill>
                <a:latin typeface="Verdana"/>
                <a:cs typeface="Verdana"/>
              </a:rPr>
              <a:t>capturing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5829" y="2599432"/>
            <a:ext cx="2857475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1">
                <a:solidFill>
                  <a:srgbClr val="071f46"/>
                </a:solidFill>
                <a:latin typeface="WWQCBB+Arial-Black"/>
                <a:cs typeface="WWQCBB+Arial-Black"/>
              </a:rPr>
              <a:t>Developed</a:t>
            </a:r>
            <a:r>
              <a:rPr dirty="0" sz="1400" spc="-2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using</a:t>
            </a:r>
            <a:r>
              <a:rPr dirty="0" sz="1400" spc="-1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flutter</a:t>
            </a:r>
            <a:r>
              <a:rPr dirty="0" sz="1400" spc="-9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6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</a:p>
          <a:p>
            <a:pPr marL="3175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OpenCV</a:t>
            </a:r>
            <a:r>
              <a:rPr dirty="0" sz="1400" spc="-2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native</a:t>
            </a:r>
            <a:r>
              <a:rPr dirty="0" sz="1400" spc="-35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JNIlibs[1]</a:t>
            </a:r>
            <a:r>
              <a:rPr dirty="0" sz="1400" spc="-24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</a:p>
          <a:p>
            <a:pPr marL="3175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0">
                <a:solidFill>
                  <a:srgbClr val="071f46"/>
                </a:solidFill>
                <a:latin typeface="WWQCBB+Arial-Black"/>
                <a:cs typeface="WWQCBB+Arial-Black"/>
              </a:rPr>
              <a:t>android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5829" y="3239512"/>
            <a:ext cx="3286661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Edgedetectionmethod</a:t>
            </a:r>
            <a:r>
              <a:rPr dirty="0" sz="1400" spc="-21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isin</a:t>
            </a:r>
            <a:r>
              <a:rPr dirty="0" sz="1400" spc="-22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8">
                <a:solidFill>
                  <a:srgbClr val="071f46"/>
                </a:solidFill>
                <a:latin typeface="WWQCBB+Arial-Black"/>
                <a:cs typeface="WWQCBB+Arial-Black"/>
              </a:rPr>
              <a:t>place</a:t>
            </a:r>
          </a:p>
          <a:p>
            <a:pPr marL="3175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todetect</a:t>
            </a:r>
            <a:r>
              <a:rPr dirty="0" sz="1400" spc="-31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documents.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6464" y="3678932"/>
            <a:ext cx="3184723" cy="502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9">
                <a:solidFill>
                  <a:srgbClr val="071f46"/>
                </a:solidFill>
                <a:latin typeface="USABBD+MS-Gothic"/>
                <a:cs typeface="USABBD+MS-Gothic"/>
              </a:rPr>
              <a:t>★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Needs</a:t>
            </a: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0">
                <a:solidFill>
                  <a:srgbClr val="071f46"/>
                </a:solidFill>
                <a:latin typeface="WWQCBB+Arial-Black"/>
                <a:cs typeface="WWQCBB+Arial-Black"/>
              </a:rPr>
              <a:t>further</a:t>
            </a:r>
            <a:r>
              <a:rPr dirty="0" sz="1400" spc="-1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improvements</a:t>
            </a:r>
            <a:r>
              <a:rPr dirty="0" sz="1400" spc="16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36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</a:p>
          <a:p>
            <a:pPr marL="316865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identifyonlydocuments.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0543" y="1218291"/>
            <a:ext cx="4520117" cy="2563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827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242">
                <a:solidFill>
                  <a:srgbClr val="071f46"/>
                </a:solidFill>
                <a:latin typeface="Verdana"/>
                <a:cs typeface="Verdana"/>
              </a:rPr>
              <a:t>Overall</a:t>
            </a:r>
          </a:p>
          <a:p>
            <a:pPr marL="848423" marR="0">
              <a:lnSpc>
                <a:spcPts val="6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409">
                <a:solidFill>
                  <a:srgbClr val="071f46"/>
                </a:solidFill>
                <a:latin typeface="Verdana"/>
                <a:cs typeface="Verdana"/>
              </a:rPr>
              <a:t>Project</a:t>
            </a:r>
          </a:p>
          <a:p>
            <a:pPr marL="0" marR="0">
              <a:lnSpc>
                <a:spcPts val="6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36">
                <a:solidFill>
                  <a:srgbClr val="071f46"/>
                </a:solidFill>
                <a:latin typeface="Verdana"/>
                <a:cs typeface="Verdana"/>
              </a:rPr>
              <a:t>Description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237" y="626435"/>
            <a:ext cx="7495672" cy="408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27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  <a:r>
              <a:rPr dirty="0" sz="2400" spc="7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69">
                <a:solidFill>
                  <a:srgbClr val="071f46"/>
                </a:solidFill>
                <a:latin typeface="Verdana"/>
                <a:cs typeface="Verdana"/>
              </a:rPr>
              <a:t>segmentation</a:t>
            </a:r>
            <a:r>
              <a:rPr dirty="0" sz="2400" spc="8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0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2400" spc="-11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48">
                <a:solidFill>
                  <a:srgbClr val="071f46"/>
                </a:solidFill>
                <a:latin typeface="Verdana"/>
                <a:cs typeface="Verdana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5747" y="1585362"/>
            <a:ext cx="2723396" cy="779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7">
                <a:solidFill>
                  <a:srgbClr val="071f46"/>
                </a:solidFill>
                <a:latin typeface="WWQCBB+Arial-Black"/>
                <a:cs typeface="WWQCBB+Arial-Black"/>
              </a:rPr>
              <a:t>Developedusingpython</a:t>
            </a:r>
          </a:p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UsingLayoutParser[2]and</a:t>
            </a:r>
          </a:p>
          <a:p>
            <a:pPr marL="31750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detectron2[3]library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5747" y="2339742"/>
            <a:ext cx="126995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25">
                <a:solidFill>
                  <a:srgbClr val="071f46"/>
                </a:solidFill>
                <a:latin typeface="WWQCBB+Arial-Black"/>
                <a:cs typeface="WWQCBB+Arial-Black"/>
              </a:rPr>
              <a:t>Datasets: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6047" y="2591202"/>
            <a:ext cx="2943256" cy="79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440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4">
                <a:solidFill>
                  <a:srgbClr val="071f46"/>
                </a:solidFill>
                <a:latin typeface="WWQCBB+Arial-Black"/>
                <a:cs typeface="WWQCBB+Arial-Black"/>
              </a:rPr>
              <a:t>PubLayNet[4]</a:t>
            </a:r>
          </a:p>
          <a:p>
            <a:pPr marL="91440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112">
                <a:solidFill>
                  <a:srgbClr val="071f46"/>
                </a:solidFill>
                <a:latin typeface="WWQCBB+Arial-Black"/>
                <a:cs typeface="WWQCBB+Arial-Black"/>
              </a:rPr>
              <a:t>PRImALayoutAnalysis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4">
                <a:solidFill>
                  <a:srgbClr val="071f46"/>
                </a:solidFill>
                <a:latin typeface="WWQCBB+Arial-Black"/>
                <a:cs typeface="WWQCBB+Arial-Black"/>
              </a:rPr>
              <a:t>Dataset[5]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7055" y="3320182"/>
            <a:ext cx="2987129" cy="766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USABBD+MS-Gothic"/>
                <a:cs typeface="USABBD+MS-Gothic"/>
              </a:rPr>
              <a:t>★</a:t>
            </a:r>
            <a:r>
              <a:rPr dirty="0" sz="1400" spc="744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73">
                <a:solidFill>
                  <a:srgbClr val="071f46"/>
                </a:solidFill>
                <a:latin typeface="WWQCBB+Arial-Black"/>
                <a:cs typeface="WWQCBB+Arial-Black"/>
              </a:rPr>
              <a:t>Needs</a:t>
            </a:r>
            <a:r>
              <a:rPr dirty="0" sz="1400" spc="-31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12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further</a:t>
            </a:r>
            <a:r>
              <a:rPr dirty="0" sz="1400" spc="-20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improve</a:t>
            </a:r>
            <a:r>
              <a:rPr dirty="0" sz="1400" spc="-37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</a:p>
          <a:p>
            <a:pPr marL="310194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algorithm</a:t>
            </a:r>
            <a:r>
              <a:rPr dirty="0" sz="1400" spc="-39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2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37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5">
                <a:solidFill>
                  <a:srgbClr val="071f46"/>
                </a:solidFill>
                <a:latin typeface="WWQCBB+Arial-Black"/>
                <a:cs typeface="WWQCBB+Arial-Black"/>
              </a:rPr>
              <a:t>identification</a:t>
            </a:r>
            <a:r>
              <a:rPr dirty="0" sz="1400" spc="-41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5">
                <a:solidFill>
                  <a:srgbClr val="071f46"/>
                </a:solidFill>
                <a:latin typeface="WWQCBB+Arial-Black"/>
                <a:cs typeface="WWQCBB+Arial-Black"/>
              </a:rPr>
              <a:t>of</a:t>
            </a:r>
          </a:p>
          <a:p>
            <a:pPr marL="286191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mathematicalexpressions.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0356" y="625535"/>
            <a:ext cx="396378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  <a:r>
              <a:rPr dirty="0" sz="2800" spc="28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7">
                <a:solidFill>
                  <a:srgbClr val="071f46"/>
                </a:solidFill>
                <a:latin typeface="Verdana"/>
                <a:cs typeface="Verdana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9704" y="1604242"/>
            <a:ext cx="2575073" cy="2048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3">
                <a:solidFill>
                  <a:srgbClr val="071f46"/>
                </a:solidFill>
                <a:latin typeface="WWQCBB+Arial-Black"/>
                <a:cs typeface="WWQCBB+Arial-Black"/>
              </a:rPr>
              <a:t>Modelimplemented</a:t>
            </a:r>
          </a:p>
          <a:p>
            <a:pPr marL="31750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using</a:t>
            </a:r>
            <a:r>
              <a:rPr dirty="0" sz="1400" spc="25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convolutional</a:t>
            </a:r>
          </a:p>
          <a:p>
            <a:pPr marL="31750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8">
                <a:solidFill>
                  <a:srgbClr val="071f46"/>
                </a:solidFill>
                <a:latin typeface="WWQCBB+Arial-Black"/>
                <a:cs typeface="WWQCBB+Arial-Black"/>
              </a:rPr>
              <a:t>neural</a:t>
            </a:r>
            <a:r>
              <a:rPr dirty="0" sz="1400" spc="-36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network</a:t>
            </a:r>
          </a:p>
          <a:p>
            <a:pPr marL="0" marR="0">
              <a:lnSpc>
                <a:spcPts val="1974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12">
                <a:solidFill>
                  <a:srgbClr val="071f46"/>
                </a:solidFill>
                <a:latin typeface="WWQCBB+Arial-Black"/>
                <a:cs typeface="WWQCBB+Arial-Black"/>
              </a:rPr>
              <a:t>According</a:t>
            </a:r>
            <a:r>
              <a:rPr dirty="0" sz="1400" spc="-35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7">
                <a:solidFill>
                  <a:srgbClr val="071f46"/>
                </a:solidFill>
                <a:latin typeface="WWQCBB+Arial-Black"/>
                <a:cs typeface="WWQCBB+Arial-Black"/>
              </a:rPr>
              <a:t>toVGG-16</a:t>
            </a:r>
          </a:p>
          <a:p>
            <a:pPr marL="31750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111">
                <a:solidFill>
                  <a:srgbClr val="071f46"/>
                </a:solidFill>
                <a:latin typeface="WWQCBB+Arial-Black"/>
                <a:cs typeface="WWQCBB+Arial-Black"/>
              </a:rPr>
              <a:t>architecture</a:t>
            </a:r>
          </a:p>
          <a:p>
            <a:pPr marL="0" marR="0">
              <a:lnSpc>
                <a:spcPts val="184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Trained</a:t>
            </a:r>
            <a:r>
              <a:rPr dirty="0" sz="1400" spc="-21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using</a:t>
            </a:r>
            <a:r>
              <a:rPr dirty="0" sz="1400" spc="-9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custom</a:t>
            </a:r>
          </a:p>
          <a:p>
            <a:pPr marL="31750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7">
                <a:solidFill>
                  <a:srgbClr val="071f46"/>
                </a:solidFill>
                <a:latin typeface="WWQCBB+Arial-Black"/>
                <a:cs typeface="WWQCBB+Arial-Black"/>
              </a:rPr>
              <a:t>dataset</a:t>
            </a:r>
            <a:r>
              <a:rPr dirty="0" sz="1400" spc="-36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2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40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2">
                <a:solidFill>
                  <a:srgbClr val="071f46"/>
                </a:solidFill>
                <a:latin typeface="WWQCBB+Arial-Black"/>
                <a:cs typeface="WWQCBB+Arial-Black"/>
              </a:rPr>
              <a:t>4000</a:t>
            </a:r>
            <a:r>
              <a:rPr dirty="0" sz="1400" spc="-39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7">
                <a:solidFill>
                  <a:srgbClr val="071f46"/>
                </a:solidFill>
                <a:latin typeface="WWQCBB+Arial-Black"/>
                <a:cs typeface="WWQCBB+Arial-Black"/>
              </a:rPr>
              <a:t>images</a:t>
            </a:r>
          </a:p>
          <a:p>
            <a:pPr marL="0" marR="0">
              <a:lnSpc>
                <a:spcPts val="1974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25">
                <a:solidFill>
                  <a:srgbClr val="071f46"/>
                </a:solidFill>
                <a:latin typeface="WWQCBB+Arial-Black"/>
                <a:cs typeface="WWQCBB+Arial-Black"/>
              </a:rPr>
              <a:t>Classifieswith99%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7204" y="3614998"/>
            <a:ext cx="105147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40">
                <a:solidFill>
                  <a:srgbClr val="071f46"/>
                </a:solidFill>
                <a:latin typeface="WWQCBB+Arial-Black"/>
                <a:cs typeface="WWQCBB+Arial-Black"/>
              </a:rPr>
              <a:t>accuracy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9474" y="625535"/>
            <a:ext cx="4801442" cy="896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  <a:r>
              <a:rPr dirty="0" sz="2800" spc="12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7">
                <a:solidFill>
                  <a:srgbClr val="071f46"/>
                </a:solidFill>
                <a:latin typeface="Verdana"/>
                <a:cs typeface="Verdana"/>
              </a:rPr>
              <a:t>Classification</a:t>
            </a:r>
            <a:r>
              <a:rPr dirty="0" sz="2800" spc="19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08">
                <a:solidFill>
                  <a:srgbClr val="071f46"/>
                </a:solidFill>
                <a:latin typeface="Verdana"/>
                <a:cs typeface="Verdana"/>
              </a:rPr>
              <a:t>and</a:t>
            </a:r>
          </a:p>
          <a:p>
            <a:pPr marL="989329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78">
                <a:solidFill>
                  <a:srgbClr val="071f46"/>
                </a:solidFill>
                <a:latin typeface="Verdana"/>
                <a:cs typeface="Verdana"/>
              </a:rPr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5619" y="1845923"/>
            <a:ext cx="3393966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First,ClassifythechartswithVGG-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3119" y="2091285"/>
            <a:ext cx="2878608" cy="534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1">
                <a:solidFill>
                  <a:srgbClr val="071f46"/>
                </a:solidFill>
                <a:latin typeface="WWQCBB+Arial-Black"/>
                <a:cs typeface="WWQCBB+Arial-Black"/>
              </a:rPr>
              <a:t>16</a:t>
            </a:r>
            <a:r>
              <a:rPr dirty="0" sz="1400" spc="-2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2">
                <a:solidFill>
                  <a:srgbClr val="071f46"/>
                </a:solidFill>
                <a:latin typeface="WWQCBB+Arial-Black"/>
                <a:cs typeface="WWQCBB+Arial-Black"/>
              </a:rPr>
              <a:t>classifier</a:t>
            </a:r>
            <a:r>
              <a:rPr dirty="0" sz="1400" spc="-28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9">
                <a:solidFill>
                  <a:srgbClr val="071f46"/>
                </a:solidFill>
                <a:latin typeface="WWQCBB+Arial-Black"/>
                <a:cs typeface="WWQCBB+Arial-Black"/>
              </a:rPr>
              <a:t>trained</a:t>
            </a:r>
            <a:r>
              <a:rPr dirty="0" sz="1400" spc="-6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4000</a:t>
            </a:r>
          </a:p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customchartsdataset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95619" y="2633232"/>
            <a:ext cx="3247159" cy="152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63">
                <a:solidFill>
                  <a:srgbClr val="071f46"/>
                </a:solidFill>
                <a:latin typeface="WWQCBB+Arial-Black"/>
                <a:cs typeface="WWQCBB+Arial-Black"/>
              </a:rPr>
              <a:t>Used</a:t>
            </a:r>
            <a:r>
              <a:rPr dirty="0" sz="1400" spc="-32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6">
                <a:solidFill>
                  <a:srgbClr val="071f46"/>
                </a:solidFill>
                <a:latin typeface="WWQCBB+Arial-Black"/>
                <a:cs typeface="WWQCBB+Arial-Black"/>
              </a:rPr>
              <a:t>rule-based</a:t>
            </a:r>
            <a:r>
              <a:rPr dirty="0" sz="1400" spc="-26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3">
                <a:solidFill>
                  <a:srgbClr val="071f46"/>
                </a:solidFill>
                <a:latin typeface="WWQCBB+Arial-Black"/>
                <a:cs typeface="WWQCBB+Arial-Black"/>
              </a:rPr>
              <a:t>techniques</a:t>
            </a:r>
            <a:r>
              <a:rPr dirty="0" sz="1400" spc="-41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8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</a:p>
          <a:p>
            <a:pPr marL="317500" marR="0">
              <a:lnSpc>
                <a:spcPts val="1974"/>
              </a:lnSpc>
              <a:spcBef>
                <a:spcPts val="505"/>
              </a:spcBef>
              <a:spcAft>
                <a:spcPts val="0"/>
              </a:spcAft>
            </a:pP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extractdatafrom</a:t>
            </a:r>
            <a:r>
              <a:rPr dirty="0" sz="1400" spc="-26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4">
                <a:solidFill>
                  <a:srgbClr val="071f46"/>
                </a:solidFill>
                <a:latin typeface="WWQCBB+Arial-Black"/>
                <a:cs typeface="WWQCBB+Arial-Black"/>
              </a:rPr>
              <a:t>chartimages</a:t>
            </a:r>
          </a:p>
          <a:p>
            <a:pPr marL="0" marR="0">
              <a:lnSpc>
                <a:spcPts val="1974"/>
              </a:lnSpc>
              <a:spcBef>
                <a:spcPts val="333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Generatemeaningfulsentences</a:t>
            </a:r>
          </a:p>
          <a:p>
            <a:pPr marL="317500" marR="0">
              <a:lnSpc>
                <a:spcPts val="197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pre-defined</a:t>
            </a:r>
            <a:r>
              <a:rPr dirty="0" sz="1400" spc="-4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9">
                <a:solidFill>
                  <a:srgbClr val="071f46"/>
                </a:solidFill>
                <a:latin typeface="WWQCBB+Arial-Black"/>
                <a:cs typeface="WWQCBB+Arial-Black"/>
              </a:rPr>
              <a:t>templates</a:t>
            </a:r>
            <a:r>
              <a:rPr dirty="0" sz="1400" spc="-22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</a:p>
          <a:p>
            <a:pPr marL="317500" marR="0">
              <a:lnSpc>
                <a:spcPts val="1974"/>
              </a:lnSpc>
              <a:spcBef>
                <a:spcPts val="51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charts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2406" y="625535"/>
            <a:ext cx="4151385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  <a:r>
              <a:rPr dirty="0" sz="2800" spc="30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8">
                <a:solidFill>
                  <a:srgbClr val="071f46"/>
                </a:solidFill>
                <a:latin typeface="Verdana"/>
                <a:cs typeface="Verdana"/>
              </a:rPr>
              <a:t>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5619" y="1904604"/>
            <a:ext cx="3049392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3">
                <a:solidFill>
                  <a:srgbClr val="071f46"/>
                </a:solidFill>
                <a:latin typeface="WWQCBB+Arial-Black"/>
                <a:cs typeface="WWQCBB+Arial-Black"/>
              </a:rPr>
              <a:t>Usedrule-basedtechniquesto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5619" y="2219564"/>
            <a:ext cx="3247159" cy="120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50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extractdatafrom</a:t>
            </a:r>
            <a:r>
              <a:rPr dirty="0" sz="1400" spc="-27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4">
                <a:solidFill>
                  <a:srgbClr val="071f46"/>
                </a:solidFill>
                <a:latin typeface="WWQCBB+Arial-Black"/>
                <a:cs typeface="WWQCBB+Arial-Black"/>
              </a:rPr>
              <a:t>chartimages</a:t>
            </a:r>
          </a:p>
          <a:p>
            <a:pPr marL="0" marR="0">
              <a:lnSpc>
                <a:spcPts val="1974"/>
              </a:lnSpc>
              <a:spcBef>
                <a:spcPts val="407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Generatemeaningfulsentences</a:t>
            </a:r>
          </a:p>
          <a:p>
            <a:pPr marL="317500" marR="0">
              <a:lnSpc>
                <a:spcPts val="1974"/>
              </a:lnSpc>
              <a:spcBef>
                <a:spcPts val="413"/>
              </a:spcBef>
              <a:spcAft>
                <a:spcPts val="0"/>
              </a:spcAft>
            </a:pP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pre-defined</a:t>
            </a:r>
            <a:r>
              <a:rPr dirty="0" sz="1400" spc="-4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templatesfor</a:t>
            </a:r>
          </a:p>
          <a:p>
            <a:pPr marL="317500" marR="0">
              <a:lnSpc>
                <a:spcPts val="1974"/>
              </a:lnSpc>
              <a:spcBef>
                <a:spcPts val="413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charts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3844" y="625535"/>
            <a:ext cx="4514433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47">
                <a:solidFill>
                  <a:srgbClr val="071f46"/>
                </a:solidFill>
                <a:latin typeface="Verdana"/>
                <a:cs typeface="Verdana"/>
              </a:rPr>
              <a:t>Tasks</a:t>
            </a:r>
            <a:r>
              <a:rPr dirty="0" sz="2800" spc="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800" spc="10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071f46"/>
                </a:solidFill>
                <a:latin typeface="Verdana"/>
                <a:cs typeface="Verdana"/>
              </a:rPr>
              <a:t>be</a:t>
            </a:r>
            <a:r>
              <a:rPr dirty="0" sz="2800" spc="-2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7">
                <a:solidFill>
                  <a:srgbClr val="071f46"/>
                </a:solidFill>
                <a:latin typeface="Verdana"/>
                <a:cs typeface="Verdana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0813" y="2405029"/>
            <a:ext cx="1060651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Integrate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2250" y="2618389"/>
            <a:ext cx="1317991" cy="467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6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test</a:t>
            </a:r>
            <a:r>
              <a:rPr dirty="0" sz="1400" spc="5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3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302259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whole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5522" y="2625755"/>
            <a:ext cx="1573489" cy="467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5">
                <a:solidFill>
                  <a:srgbClr val="071f46"/>
                </a:solidFill>
                <a:latin typeface="Verdana"/>
                <a:cs typeface="Verdana"/>
              </a:rPr>
              <a:t>Commercialize</a:t>
            </a:r>
          </a:p>
          <a:p>
            <a:pPr marL="562724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61804" y="3045110"/>
            <a:ext cx="838799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44069" y="3052475"/>
            <a:ext cx="1249570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103">
                <a:solidFill>
                  <a:srgbClr val="071f46"/>
                </a:solidFill>
                <a:latin typeface="Verdana"/>
                <a:cs typeface="Verdana"/>
              </a:rPr>
              <a:t>application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8460" y="3258470"/>
            <a:ext cx="999751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together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8064" y="625535"/>
            <a:ext cx="359870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9">
                <a:solidFill>
                  <a:srgbClr val="071f46"/>
                </a:solidFill>
                <a:latin typeface="Verdana"/>
                <a:cs typeface="Verdana"/>
              </a:rPr>
              <a:t>GitLab</a:t>
            </a:r>
            <a:r>
              <a:rPr dirty="0" sz="2800" spc="19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48">
                <a:solidFill>
                  <a:srgbClr val="071f46"/>
                </a:solidFill>
                <a:latin typeface="Verdana"/>
                <a:cs typeface="Verdana"/>
              </a:rPr>
              <a:t>Repository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3091" y="625535"/>
            <a:ext cx="2416824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4">
                <a:solidFill>
                  <a:srgbClr val="071f46"/>
                </a:solidFill>
                <a:latin typeface="Verdana"/>
                <a:cs typeface="Verdana"/>
              </a:rPr>
              <a:t>Gantt</a:t>
            </a:r>
            <a:r>
              <a:rPr dirty="0" sz="2800" spc="27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20291" y="625535"/>
            <a:ext cx="553054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2">
                <a:solidFill>
                  <a:srgbClr val="071f46"/>
                </a:solidFill>
                <a:latin typeface="Verdana"/>
                <a:cs typeface="Verdana"/>
              </a:rPr>
              <a:t>Work</a:t>
            </a:r>
            <a:r>
              <a:rPr dirty="0" sz="2800" spc="21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83">
                <a:solidFill>
                  <a:srgbClr val="071f46"/>
                </a:solidFill>
                <a:latin typeface="Verdana"/>
                <a:cs typeface="Verdana"/>
              </a:rPr>
              <a:t>Breakdown</a:t>
            </a:r>
            <a:r>
              <a:rPr dirty="0" sz="2800" spc="79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58">
                <a:solidFill>
                  <a:srgbClr val="071f46"/>
                </a:solidFill>
                <a:latin typeface="Verdana"/>
                <a:cs typeface="Verdana"/>
              </a:rPr>
              <a:t>Structure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291" y="192973"/>
            <a:ext cx="226128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4">
                <a:solidFill>
                  <a:srgbClr val="071f46"/>
                </a:solidFill>
                <a:latin typeface="Verdana"/>
                <a:cs typeface="Verdan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2152" y="825978"/>
            <a:ext cx="5958873" cy="2252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70">
                <a:solidFill>
                  <a:srgbClr val="000000"/>
                </a:solidFill>
                <a:latin typeface="WWQCBB+Arial-Black"/>
                <a:cs typeface="WWQCBB+Arial-Black"/>
              </a:rPr>
              <a:t>1L.</a:t>
            </a:r>
            <a:r>
              <a:rPr dirty="0" sz="1300" spc="-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6">
                <a:solidFill>
                  <a:srgbClr val="000000"/>
                </a:solidFill>
                <a:latin typeface="WWQCBB+Arial-Black"/>
                <a:cs typeface="WWQCBB+Arial-Black"/>
              </a:rPr>
              <a:t>Rai,</a:t>
            </a:r>
            <a:r>
              <a:rPr dirty="0" sz="1300" spc="-7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40">
                <a:solidFill>
                  <a:srgbClr val="000000"/>
                </a:solidFill>
                <a:latin typeface="WWQCBB+Arial-Black"/>
                <a:cs typeface="WWQCBB+Arial-Black"/>
              </a:rPr>
              <a:t>Z.</a:t>
            </a:r>
            <a:r>
              <a:rPr dirty="0" sz="1300" spc="-3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6">
                <a:solidFill>
                  <a:srgbClr val="000000"/>
                </a:solidFill>
                <a:latin typeface="WWQCBB+Arial-Black"/>
                <a:cs typeface="WWQCBB+Arial-Black"/>
              </a:rPr>
              <a:t>Wang,</a:t>
            </a:r>
            <a:r>
              <a:rPr dirty="0" sz="1300" spc="-21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0">
                <a:solidFill>
                  <a:srgbClr val="000000"/>
                </a:solidFill>
                <a:latin typeface="WWQCBB+Arial-Black"/>
                <a:cs typeface="WWQCBB+Arial-Black"/>
              </a:rPr>
              <a:t>A.</a:t>
            </a:r>
            <a:r>
              <a:rPr dirty="0" sz="1300" spc="-4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Rodrigo,</a:t>
            </a:r>
            <a:r>
              <a:rPr dirty="0" sz="1300" spc="-25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0">
                <a:solidFill>
                  <a:srgbClr val="000000"/>
                </a:solidFill>
                <a:latin typeface="WWQCBB+Arial-Black"/>
                <a:cs typeface="WWQCBB+Arial-Black"/>
              </a:rPr>
              <a:t>Z.</a:t>
            </a:r>
            <a:r>
              <a:rPr dirty="0" sz="1300" spc="-5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6">
                <a:solidFill>
                  <a:srgbClr val="000000"/>
                </a:solidFill>
                <a:latin typeface="WWQCBB+Arial-Black"/>
                <a:cs typeface="WWQCBB+Arial-Black"/>
              </a:rPr>
              <a:t>Deng,</a:t>
            </a:r>
            <a:r>
              <a:rPr dirty="0" sz="1300" spc="-8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50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5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4">
                <a:solidFill>
                  <a:srgbClr val="000000"/>
                </a:solidFill>
                <a:latin typeface="WWQCBB+Arial-Black"/>
                <a:cs typeface="WWQCBB+Arial-Black"/>
              </a:rPr>
              <a:t>H.</a:t>
            </a:r>
            <a:r>
              <a:rPr dirty="0" sz="1300" spc="-2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Liu,</a:t>
            </a:r>
            <a:r>
              <a:rPr dirty="0" sz="1300" spc="-7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5">
                <a:solidFill>
                  <a:srgbClr val="000000"/>
                </a:solidFill>
                <a:latin typeface="WWQCBB+Arial-Black"/>
                <a:cs typeface="WWQCBB+Arial-Black"/>
              </a:rPr>
              <a:t>“Software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8">
                <a:solidFill>
                  <a:srgbClr val="000000"/>
                </a:solidFill>
                <a:latin typeface="WWQCBB+Arial-Black"/>
                <a:cs typeface="WWQCBB+Arial-Black"/>
              </a:rPr>
              <a:t>developmentframeworkforreal-timefacedetectionandrecognition</a:t>
            </a:r>
          </a:p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8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  <a:r>
              <a:rPr dirty="0" sz="1300" spc="-25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5">
                <a:solidFill>
                  <a:srgbClr val="000000"/>
                </a:solidFill>
                <a:latin typeface="WWQCBB+Arial-Black"/>
                <a:cs typeface="WWQCBB+Arial-Black"/>
              </a:rPr>
              <a:t>mobile</a:t>
            </a:r>
            <a:r>
              <a:rPr dirty="0" sz="1300" spc="-34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11">
                <a:solidFill>
                  <a:srgbClr val="000000"/>
                </a:solidFill>
                <a:latin typeface="WWQCBB+Arial-Black"/>
                <a:cs typeface="WWQCBB+Arial-Black"/>
              </a:rPr>
              <a:t>devices,”Int.J.Interact.Mob.</a:t>
            </a:r>
            <a:r>
              <a:rPr dirty="0" sz="1300" spc="-36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7">
                <a:solidFill>
                  <a:srgbClr val="000000"/>
                </a:solidFill>
                <a:latin typeface="WWQCBB+Arial-Black"/>
                <a:cs typeface="WWQCBB+Arial-Black"/>
              </a:rPr>
              <a:t>Technol.,vol.14,no.</a:t>
            </a:r>
            <a:r>
              <a:rPr dirty="0" sz="1300" spc="-29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40">
                <a:solidFill>
                  <a:srgbClr val="000000"/>
                </a:solidFill>
                <a:latin typeface="WWQCBB+Arial-Black"/>
                <a:cs typeface="WWQCBB+Arial-Black"/>
              </a:rPr>
              <a:t>04,</a:t>
            </a:r>
            <a:r>
              <a:rPr dirty="0" sz="1300" spc="-36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WWQCBB+Arial-Black"/>
                <a:cs typeface="WWQCBB+Arial-Black"/>
              </a:rPr>
              <a:t>p.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61">
                <a:solidFill>
                  <a:srgbClr val="000000"/>
                </a:solidFill>
                <a:latin typeface="WWQCBB+Arial-Black"/>
                <a:cs typeface="WWQCBB+Arial-Black"/>
              </a:rPr>
              <a:t>103,</a:t>
            </a:r>
            <a:r>
              <a:rPr dirty="0" sz="1300" spc="-41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12">
                <a:solidFill>
                  <a:srgbClr val="000000"/>
                </a:solidFill>
                <a:latin typeface="WWQCBB+Arial-Black"/>
                <a:cs typeface="WWQCBB+Arial-Black"/>
              </a:rPr>
              <a:t>2020.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70">
                <a:solidFill>
                  <a:srgbClr val="000000"/>
                </a:solidFill>
                <a:latin typeface="WWQCBB+Arial-Black"/>
                <a:cs typeface="WWQCBB+Arial-Black"/>
              </a:rPr>
              <a:t>2Z.</a:t>
            </a:r>
            <a:r>
              <a:rPr dirty="0" sz="1300" spc="-6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6">
                <a:solidFill>
                  <a:srgbClr val="000000"/>
                </a:solidFill>
                <a:latin typeface="WWQCBB+Arial-Black"/>
                <a:cs typeface="WWQCBB+Arial-Black"/>
              </a:rPr>
              <a:t>Shen,</a:t>
            </a:r>
            <a:r>
              <a:rPr dirty="0" sz="1300" spc="-19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3">
                <a:solidFill>
                  <a:srgbClr val="000000"/>
                </a:solidFill>
                <a:latin typeface="WWQCBB+Arial-Black"/>
                <a:cs typeface="WWQCBB+Arial-Black"/>
              </a:rPr>
              <a:t>R.</a:t>
            </a:r>
            <a:r>
              <a:rPr dirty="0" sz="1300" spc="-5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0">
                <a:solidFill>
                  <a:srgbClr val="000000"/>
                </a:solidFill>
                <a:latin typeface="WWQCBB+Arial-Black"/>
                <a:cs typeface="WWQCBB+Arial-Black"/>
              </a:rPr>
              <a:t>Zhang,</a:t>
            </a:r>
            <a:r>
              <a:rPr dirty="0" sz="1300" spc="-19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5">
                <a:solidFill>
                  <a:srgbClr val="000000"/>
                </a:solidFill>
                <a:latin typeface="WWQCBB+Arial-Black"/>
                <a:cs typeface="WWQCBB+Arial-Black"/>
              </a:rPr>
              <a:t>M.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0">
                <a:solidFill>
                  <a:srgbClr val="000000"/>
                </a:solidFill>
                <a:latin typeface="WWQCBB+Arial-Black"/>
                <a:cs typeface="WWQCBB+Arial-Black"/>
              </a:rPr>
              <a:t>Dell,</a:t>
            </a:r>
            <a:r>
              <a:rPr dirty="0" sz="1300" spc="-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5">
                <a:solidFill>
                  <a:srgbClr val="000000"/>
                </a:solidFill>
                <a:latin typeface="WWQCBB+Arial-Black"/>
                <a:cs typeface="WWQCBB+Arial-Black"/>
              </a:rPr>
              <a:t>B.</a:t>
            </a:r>
            <a:r>
              <a:rPr dirty="0" sz="1300" spc="-2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5">
                <a:solidFill>
                  <a:srgbClr val="000000"/>
                </a:solidFill>
                <a:latin typeface="WWQCBB+Arial-Black"/>
                <a:cs typeface="WWQCBB+Arial-Black"/>
              </a:rPr>
              <a:t>C.</a:t>
            </a:r>
            <a:r>
              <a:rPr dirty="0" sz="13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0">
                <a:solidFill>
                  <a:srgbClr val="000000"/>
                </a:solidFill>
                <a:latin typeface="WWQCBB+Arial-Black"/>
                <a:cs typeface="WWQCBB+Arial-Black"/>
              </a:rPr>
              <a:t>G.</a:t>
            </a:r>
            <a:r>
              <a:rPr dirty="0" sz="1300" spc="-1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6">
                <a:solidFill>
                  <a:srgbClr val="000000"/>
                </a:solidFill>
                <a:latin typeface="WWQCBB+Arial-Black"/>
                <a:cs typeface="WWQCBB+Arial-Black"/>
              </a:rPr>
              <a:t>Lee,</a:t>
            </a:r>
            <a:r>
              <a:rPr dirty="0" sz="1300" spc="-8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2">
                <a:solidFill>
                  <a:srgbClr val="000000"/>
                </a:solidFill>
                <a:latin typeface="WWQCBB+Arial-Black"/>
                <a:cs typeface="WWQCBB+Arial-Black"/>
              </a:rPr>
              <a:t>J.Carlson,</a:t>
            </a:r>
            <a:r>
              <a:rPr dirty="0" sz="1300" spc="-25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8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44">
                <a:solidFill>
                  <a:srgbClr val="000000"/>
                </a:solidFill>
                <a:latin typeface="WWQCBB+Arial-Black"/>
                <a:cs typeface="WWQCBB+Arial-Black"/>
              </a:rPr>
              <a:t>W.</a:t>
            </a:r>
            <a:r>
              <a:rPr dirty="0" sz="1300" spc="-23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67">
                <a:solidFill>
                  <a:srgbClr val="000000"/>
                </a:solidFill>
                <a:latin typeface="WWQCBB+Arial-Black"/>
                <a:cs typeface="WWQCBB+Arial-Black"/>
              </a:rPr>
              <a:t>Li,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“LayoutParser:Aunifiedtoolkitfordeeplearningbaseddocument</a:t>
            </a:r>
          </a:p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14">
                <a:solidFill>
                  <a:srgbClr val="000000"/>
                </a:solidFill>
                <a:latin typeface="WWQCBB+Arial-Black"/>
                <a:cs typeface="WWQCBB+Arial-Black"/>
              </a:rPr>
              <a:t>imageanalysis,”arXiv[cs.CV],2021.</a:t>
            </a:r>
          </a:p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24">
                <a:solidFill>
                  <a:srgbClr val="000000"/>
                </a:solidFill>
                <a:latin typeface="WWQCBB+Arial-Black"/>
                <a:cs typeface="WWQCBB+Arial-Black"/>
              </a:rPr>
              <a:t>3V.Pham,</a:t>
            </a:r>
            <a:r>
              <a:rPr dirty="0" sz="1300" spc="-27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">
                <a:solidFill>
                  <a:srgbClr val="000000"/>
                </a:solidFill>
                <a:latin typeface="WWQCBB+Arial-Black"/>
                <a:cs typeface="WWQCBB+Arial-Black"/>
              </a:rPr>
              <a:t>C.</a:t>
            </a:r>
            <a:r>
              <a:rPr dirty="0" sz="1300" spc="-12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6">
                <a:solidFill>
                  <a:srgbClr val="000000"/>
                </a:solidFill>
                <a:latin typeface="WWQCBB+Arial-Black"/>
                <a:cs typeface="WWQCBB+Arial-Black"/>
              </a:rPr>
              <a:t>Pham,</a:t>
            </a:r>
            <a:r>
              <a:rPr dirty="0" sz="1300" spc="-27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18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0">
                <a:solidFill>
                  <a:srgbClr val="000000"/>
                </a:solidFill>
                <a:latin typeface="WWQCBB+Arial-Black"/>
                <a:cs typeface="WWQCBB+Arial-Black"/>
              </a:rPr>
              <a:t>T.Dang,“Road</a:t>
            </a:r>
            <a:r>
              <a:rPr dirty="0" sz="1300" spc="-39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0">
                <a:solidFill>
                  <a:srgbClr val="000000"/>
                </a:solidFill>
                <a:latin typeface="WWQCBB+Arial-Black"/>
                <a:cs typeface="WWQCBB+Arial-Black"/>
              </a:rPr>
              <a:t>damage</a:t>
            </a:r>
            <a:r>
              <a:rPr dirty="0" sz="1300" spc="-33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detection</a:t>
            </a:r>
            <a:r>
              <a:rPr dirty="0" sz="1300" spc="-37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54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21">
                <a:solidFill>
                  <a:srgbClr val="000000"/>
                </a:solidFill>
                <a:latin typeface="WWQCBB+Arial-Black"/>
                <a:cs typeface="WWQCBB+Arial-Black"/>
              </a:rPr>
              <a:t>classificationwith</a:t>
            </a:r>
            <a:r>
              <a:rPr dirty="0" sz="1300" spc="-28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5">
                <a:solidFill>
                  <a:srgbClr val="000000"/>
                </a:solidFill>
                <a:latin typeface="WWQCBB+Arial-Black"/>
                <a:cs typeface="WWQCBB+Arial-Black"/>
              </a:rPr>
              <a:t>Detectron2</a:t>
            </a:r>
            <a:r>
              <a:rPr dirty="0" sz="1300" spc="-37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21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3">
                <a:solidFill>
                  <a:srgbClr val="000000"/>
                </a:solidFill>
                <a:latin typeface="WWQCBB+Arial-Black"/>
                <a:cs typeface="WWQCBB+Arial-Black"/>
              </a:rPr>
              <a:t>faster</a:t>
            </a:r>
            <a:r>
              <a:rPr dirty="0" sz="1300" spc="-32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4">
                <a:solidFill>
                  <a:srgbClr val="000000"/>
                </a:solidFill>
                <a:latin typeface="WWQCBB+Arial-Black"/>
                <a:cs typeface="WWQCBB+Arial-Black"/>
              </a:rPr>
              <a:t>R-CNN,”</a:t>
            </a:r>
            <a:r>
              <a:rPr dirty="0" sz="1300" spc="-29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8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  <a:r>
              <a:rPr dirty="0" sz="1300" spc="-11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64">
                <a:solidFill>
                  <a:srgbClr val="000000"/>
                </a:solidFill>
                <a:latin typeface="WWQCBB+Arial-Black"/>
                <a:cs typeface="WWQCBB+Arial-Black"/>
              </a:rPr>
              <a:t>2020</a:t>
            </a:r>
            <a:r>
              <a:rPr dirty="0" sz="1300" spc="-30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IEEE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77">
                <a:solidFill>
                  <a:srgbClr val="000000"/>
                </a:solidFill>
                <a:latin typeface="WWQCBB+Arial-Black"/>
                <a:cs typeface="WWQCBB+Arial-Black"/>
              </a:rPr>
              <a:t>InternationalConferenceonBigData(BigData),2020,pp.5592–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25">
                <a:solidFill>
                  <a:srgbClr val="000000"/>
                </a:solidFill>
                <a:latin typeface="WWQCBB+Arial-Black"/>
                <a:cs typeface="WWQCBB+Arial-Black"/>
              </a:rPr>
              <a:t>5601.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2152" y="3005298"/>
            <a:ext cx="5793128" cy="10633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15">
                <a:solidFill>
                  <a:srgbClr val="000000"/>
                </a:solidFill>
                <a:latin typeface="WWQCBB+Arial-Black"/>
                <a:cs typeface="WWQCBB+Arial-Black"/>
              </a:rPr>
              <a:t>4X.Zhong,J.Tang,andA.J.Yepes,“PubLayNet:largestdataset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97">
                <a:solidFill>
                  <a:srgbClr val="000000"/>
                </a:solidFill>
                <a:latin typeface="WWQCBB+Arial-Black"/>
                <a:cs typeface="WWQCBB+Arial-Black"/>
              </a:rPr>
              <a:t>everfordocumentlayoutanalysis,”arXiv[cs.CL],2019.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98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5C.Clausner,“PRImAcontemporary</a:t>
            </a:r>
            <a:r>
              <a:rPr dirty="0" sz="1300" spc="-209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00" spc="-112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dataset,”</a:t>
            </a:r>
            <a:r>
              <a:rPr dirty="0" sz="1300" spc="-272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00" spc="-113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Primaresearch.org.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[Online].</a:t>
            </a:r>
            <a:r>
              <a:rPr dirty="0" sz="1300" spc="-7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2">
                <a:solidFill>
                  <a:srgbClr val="000000"/>
                </a:solidFill>
                <a:latin typeface="WWQCBB+Arial-Black"/>
                <a:cs typeface="WWQCBB+Arial-Black"/>
              </a:rPr>
              <a:t>Available:</a:t>
            </a:r>
            <a:r>
              <a:rPr dirty="0" sz="1300" spc="-87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</a:t>
            </a:r>
            <a:r>
              <a:rPr dirty="0" sz="1300" spc="-111" u="sng">
                <a:solidFill>
                  <a:srgbClr val="0000ff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www.primaresearch.org/dataset/.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21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[Accessed:25-May-2022].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2152" y="3995898"/>
            <a:ext cx="262520" cy="270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WWQCBB+Arial-Black"/>
                <a:cs typeface="WWQCBB+Arial-Black"/>
              </a:rPr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6552" y="3995898"/>
            <a:ext cx="4894671" cy="270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94">
                <a:solidFill>
                  <a:srgbClr val="000000"/>
                </a:solidFill>
                <a:latin typeface="WWQCBB+Arial-Black"/>
                <a:cs typeface="WWQCBB+Arial-Black"/>
              </a:rPr>
              <a:t>K.Simonyan</a:t>
            </a:r>
            <a:r>
              <a:rPr dirty="0" sz="1300" spc="-43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34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2">
                <a:solidFill>
                  <a:srgbClr val="000000"/>
                </a:solidFill>
                <a:latin typeface="WWQCBB+Arial-Black"/>
                <a:cs typeface="WWQCBB+Arial-Black"/>
              </a:rPr>
              <a:t>A.Zisserman,</a:t>
            </a:r>
            <a:r>
              <a:rPr dirty="0" sz="1300" spc="-35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“Verydeep</a:t>
            </a:r>
            <a:r>
              <a:rPr dirty="0" sz="1300" spc="-32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5">
                <a:solidFill>
                  <a:srgbClr val="000000"/>
                </a:solidFill>
                <a:latin typeface="WWQCBB+Arial-Black"/>
                <a:cs typeface="WWQCBB+Arial-Black"/>
              </a:rPr>
              <a:t>convolutional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152" y="4194018"/>
            <a:ext cx="5628270" cy="270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03">
                <a:solidFill>
                  <a:srgbClr val="000000"/>
                </a:solidFill>
                <a:latin typeface="WWQCBB+Arial-Black"/>
                <a:cs typeface="WWQCBB+Arial-Black"/>
              </a:rPr>
              <a:t>networksforlarge-scaleimagerecognition,”arXiv[cs.CV],2014.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5510" y="1393639"/>
            <a:ext cx="5453335" cy="1296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2358" marR="0">
              <a:lnSpc>
                <a:spcPts val="3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40">
                <a:solidFill>
                  <a:srgbClr val="071f46"/>
                </a:solidFill>
                <a:latin typeface="WWQCBB+Arial-Black"/>
                <a:cs typeface="WWQCBB+Arial-Black"/>
              </a:rPr>
              <a:t>Table</a:t>
            </a:r>
            <a:r>
              <a:rPr dirty="0" sz="2600" spc="-45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83">
                <a:solidFill>
                  <a:srgbClr val="071f46"/>
                </a:solidFill>
                <a:latin typeface="WWQCBB+Arial-Black"/>
                <a:cs typeface="WWQCBB+Arial-Black"/>
              </a:rPr>
              <a:t>identification</a:t>
            </a:r>
            <a:r>
              <a:rPr dirty="0" sz="2600" spc="-41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57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</a:p>
          <a:p>
            <a:pPr marL="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71">
                <a:solidFill>
                  <a:srgbClr val="071f46"/>
                </a:solidFill>
                <a:latin typeface="WWQCBB+Arial-Black"/>
                <a:cs typeface="WWQCBB+Arial-Black"/>
              </a:rPr>
              <a:t>interpretation</a:t>
            </a:r>
            <a:r>
              <a:rPr dirty="0" sz="2600" spc="-65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22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  <a:r>
              <a:rPr dirty="0" sz="2600" spc="-65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65">
                <a:solidFill>
                  <a:srgbClr val="071f46"/>
                </a:solidFill>
                <a:latin typeface="WWQCBB+Arial-Black"/>
                <a:cs typeface="WWQCBB+Arial-Black"/>
              </a:rPr>
              <a:t>within</a:t>
            </a:r>
            <a:r>
              <a:rPr dirty="0" sz="2600" spc="-71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99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</a:p>
          <a:p>
            <a:pPr marL="1839753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201">
                <a:solidFill>
                  <a:srgbClr val="071f46"/>
                </a:solidFill>
                <a:latin typeface="WWQCBB+Arial-Black"/>
                <a:cs typeface="WWQCBB+Arial-Black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5425" y="3434371"/>
            <a:ext cx="2363010" cy="66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166" marR="0">
              <a:lnSpc>
                <a:spcPts val="30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71f46"/>
                </a:solidFill>
                <a:latin typeface="Verdana"/>
                <a:cs typeface="Verdana"/>
              </a:rPr>
              <a:t>IT19156484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58">
                <a:solidFill>
                  <a:srgbClr val="071f46"/>
                </a:solidFill>
                <a:latin typeface="Verdana"/>
                <a:cs typeface="Verdana"/>
              </a:rPr>
              <a:t>Dilitha</a:t>
            </a:r>
            <a:r>
              <a:rPr dirty="0" sz="16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58">
                <a:solidFill>
                  <a:srgbClr val="071f46"/>
                </a:solidFill>
                <a:latin typeface="Verdana"/>
                <a:cs typeface="Verdana"/>
              </a:rPr>
              <a:t>Ranjuna</a:t>
            </a:r>
            <a:r>
              <a:rPr dirty="0" sz="1600" spc="43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-61">
                <a:solidFill>
                  <a:srgbClr val="071f46"/>
                </a:solidFill>
                <a:latin typeface="Verdana"/>
                <a:cs typeface="Verdana"/>
              </a:rPr>
              <a:t>G.P.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5949" y="628203"/>
            <a:ext cx="4934426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What</a:t>
            </a:r>
            <a:r>
              <a:rPr dirty="0" sz="2800" spc="31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28">
                <a:solidFill>
                  <a:srgbClr val="071f46"/>
                </a:solidFill>
                <a:latin typeface="Verdana"/>
                <a:cs typeface="Verdana"/>
              </a:rPr>
              <a:t>is</a:t>
            </a:r>
            <a:r>
              <a:rPr dirty="0" sz="2800" spc="18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9">
                <a:solidFill>
                  <a:srgbClr val="071f46"/>
                </a:solidFill>
                <a:latin typeface="Verdana"/>
                <a:cs typeface="Verdana"/>
              </a:rPr>
              <a:t>print</a:t>
            </a:r>
            <a:r>
              <a:rPr dirty="0" sz="2800" spc="77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202">
                <a:solidFill>
                  <a:srgbClr val="071f46"/>
                </a:solidFill>
                <a:latin typeface="Verdana"/>
                <a:cs typeface="Verdana"/>
              </a:rPr>
              <a:t>disability?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1082" y="2261522"/>
            <a:ext cx="3529942" cy="360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46">
                <a:solidFill>
                  <a:srgbClr val="071f46"/>
                </a:solidFill>
                <a:latin typeface="WWQCBB+Arial-Black"/>
                <a:cs typeface="WWQCBB+Arial-Black"/>
              </a:rPr>
              <a:t>Aprint</a:t>
            </a:r>
            <a:r>
              <a:rPr dirty="0" sz="1800" spc="-3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95">
                <a:solidFill>
                  <a:srgbClr val="071f46"/>
                </a:solidFill>
                <a:latin typeface="WWQCBB+Arial-Black"/>
                <a:cs typeface="WWQCBB+Arial-Black"/>
              </a:rPr>
              <a:t>disabilityisa</a:t>
            </a:r>
            <a:r>
              <a:rPr dirty="0" sz="1800" spc="-8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30">
                <a:solidFill>
                  <a:srgbClr val="071f46"/>
                </a:solidFill>
                <a:latin typeface="WWQCBB+Arial-Black"/>
                <a:cs typeface="WWQCBB+Arial-Black"/>
              </a:rPr>
              <a:t>difficulty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1082" y="2576987"/>
            <a:ext cx="3733427" cy="991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27">
                <a:solidFill>
                  <a:srgbClr val="071f46"/>
                </a:solidFill>
                <a:latin typeface="WWQCBB+Arial-Black"/>
                <a:cs typeface="WWQCBB+Arial-Black"/>
              </a:rPr>
              <a:t>or</a:t>
            </a:r>
            <a:r>
              <a:rPr dirty="0" sz="1800" spc="-2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15">
                <a:solidFill>
                  <a:srgbClr val="071f46"/>
                </a:solidFill>
                <a:latin typeface="WWQCBB+Arial-Black"/>
                <a:cs typeface="WWQCBB+Arial-Black"/>
              </a:rPr>
              <a:t>inability</a:t>
            </a:r>
            <a:r>
              <a:rPr dirty="0" sz="1800" spc="-2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8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800" spc="-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76">
                <a:solidFill>
                  <a:srgbClr val="071f46"/>
                </a:solidFill>
                <a:latin typeface="WWQCBB+Arial-Black"/>
                <a:cs typeface="WWQCBB+Arial-Black"/>
              </a:rPr>
              <a:t>read</a:t>
            </a:r>
            <a:r>
              <a:rPr dirty="0" sz="1800" spc="-6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95">
                <a:solidFill>
                  <a:srgbClr val="071f46"/>
                </a:solidFill>
                <a:latin typeface="WWQCBB+Arial-Black"/>
                <a:cs typeface="WWQCBB+Arial-Black"/>
              </a:rPr>
              <a:t>printed</a:t>
            </a:r>
          </a:p>
          <a:p>
            <a:pPr marL="0" marR="0">
              <a:lnSpc>
                <a:spcPts val="2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0">
                <a:solidFill>
                  <a:srgbClr val="071f46"/>
                </a:solidFill>
                <a:latin typeface="WWQCBB+Arial-Black"/>
                <a:cs typeface="WWQCBB+Arial-Black"/>
              </a:rPr>
              <a:t>materialdue</a:t>
            </a:r>
            <a:r>
              <a:rPr dirty="0" sz="1800" spc="-48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8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800" spc="-40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800" spc="-41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20">
                <a:solidFill>
                  <a:srgbClr val="071f46"/>
                </a:solidFill>
                <a:latin typeface="WWQCBB+Arial-Black"/>
                <a:cs typeface="WWQCBB+Arial-Black"/>
              </a:rPr>
              <a:t>perceptual,</a:t>
            </a:r>
          </a:p>
          <a:p>
            <a:pPr marL="0" marR="0">
              <a:lnSpc>
                <a:spcPts val="2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9">
                <a:solidFill>
                  <a:srgbClr val="071f46"/>
                </a:solidFill>
                <a:latin typeface="WWQCBB+Arial-Black"/>
                <a:cs typeface="WWQCBB+Arial-Black"/>
              </a:rPr>
              <a:t>physicalor</a:t>
            </a:r>
            <a:r>
              <a:rPr dirty="0" sz="1800" spc="-37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800" spc="-109">
                <a:solidFill>
                  <a:srgbClr val="071f46"/>
                </a:solidFill>
                <a:latin typeface="WWQCBB+Arial-Black"/>
                <a:cs typeface="WWQCBB+Arial-Black"/>
              </a:rPr>
              <a:t>visualdisability[1].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0885" y="625535"/>
            <a:ext cx="361768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2800" spc="17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4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7728" y="1290367"/>
            <a:ext cx="2058627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4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  <a:r>
              <a:rPr dirty="0" sz="1400" spc="-19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3">
                <a:solidFill>
                  <a:srgbClr val="071f46"/>
                </a:solidFill>
                <a:latin typeface="WWQCBB+Arial-Black"/>
                <a:cs typeface="WWQCBB+Arial-Black"/>
              </a:rPr>
              <a:t>visually</a:t>
            </a:r>
            <a:r>
              <a:rPr dirty="0" sz="1400" spc="-22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impaired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72278" y="1290367"/>
            <a:ext cx="2276016" cy="9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0">
                <a:solidFill>
                  <a:srgbClr val="071f46"/>
                </a:solidFill>
                <a:latin typeface="WWQCBB+Arial-Black"/>
                <a:cs typeface="WWQCBB+Arial-Black"/>
              </a:rPr>
              <a:t>There</a:t>
            </a:r>
            <a:r>
              <a:rPr dirty="0" sz="1400" spc="-5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4">
                <a:solidFill>
                  <a:srgbClr val="071f46"/>
                </a:solidFill>
                <a:latin typeface="WWQCBB+Arial-Black"/>
                <a:cs typeface="WWQCBB+Arial-Black"/>
              </a:rPr>
              <a:t>is</a:t>
            </a:r>
            <a:r>
              <a:rPr dirty="0" sz="1400" spc="-5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5">
                <a:solidFill>
                  <a:srgbClr val="071f46"/>
                </a:solidFill>
                <a:latin typeface="WWQCBB+Arial-Black"/>
                <a:cs typeface="WWQCBB+Arial-Black"/>
              </a:rPr>
              <a:t>no</a:t>
            </a:r>
            <a:r>
              <a:rPr dirty="0" sz="1400" spc="-1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assistant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1">
                <a:solidFill>
                  <a:srgbClr val="071f46"/>
                </a:solidFill>
                <a:latin typeface="WWQCBB+Arial-Black"/>
                <a:cs typeface="WWQCBB+Arial-Black"/>
              </a:rPr>
              <a:t>tool</a:t>
            </a:r>
            <a:r>
              <a:rPr dirty="0" sz="1400" spc="-34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7">
                <a:solidFill>
                  <a:srgbClr val="071f46"/>
                </a:solidFill>
                <a:latin typeface="WWQCBB+Arial-Black"/>
                <a:cs typeface="WWQCBB+Arial-Black"/>
              </a:rPr>
              <a:t>that</a:t>
            </a:r>
            <a:r>
              <a:rPr dirty="0" sz="1400" spc="-35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8">
                <a:solidFill>
                  <a:srgbClr val="071f46"/>
                </a:solidFill>
                <a:latin typeface="WWQCBB+Arial-Black"/>
                <a:cs typeface="WWQCBB+Arial-Black"/>
              </a:rPr>
              <a:t>scanstables</a:t>
            </a:r>
            <a:r>
              <a:rPr dirty="0" sz="1400" spc="-44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1">
                <a:solidFill>
                  <a:srgbClr val="071f46"/>
                </a:solidFill>
                <a:latin typeface="WWQCBB+Arial-Black"/>
                <a:cs typeface="WWQCBB+Arial-Black"/>
              </a:rPr>
              <a:t>in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7">
                <a:solidFill>
                  <a:srgbClr val="071f46"/>
                </a:solidFill>
                <a:latin typeface="WWQCBB+Arial-Black"/>
                <a:cs typeface="WWQCBB+Arial-Black"/>
              </a:rPr>
              <a:t>waythat</a:t>
            </a:r>
            <a:r>
              <a:rPr dirty="0" sz="1400" spc="-2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blind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5">
                <a:solidFill>
                  <a:srgbClr val="071f46"/>
                </a:solidFill>
                <a:latin typeface="WWQCBB+Arial-Black"/>
                <a:cs typeface="WWQCBB+Arial-Black"/>
              </a:rPr>
              <a:t>person</a:t>
            </a:r>
            <a:r>
              <a:rPr dirty="0" sz="1400" spc="-34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canuse.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7728" y="1503727"/>
            <a:ext cx="2345382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4">
                <a:solidFill>
                  <a:srgbClr val="071f46"/>
                </a:solidFill>
                <a:latin typeface="WWQCBB+Arial-Black"/>
                <a:cs typeface="WWQCBB+Arial-Black"/>
              </a:rPr>
              <a:t>people,</a:t>
            </a:r>
            <a:r>
              <a:rPr dirty="0" sz="1400" spc="-43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2">
                <a:solidFill>
                  <a:srgbClr val="071f46"/>
                </a:solidFill>
                <a:latin typeface="WWQCBB+Arial-Black"/>
                <a:cs typeface="WWQCBB+Arial-Black"/>
              </a:rPr>
              <a:t>there</a:t>
            </a:r>
            <a:r>
              <a:rPr dirty="0" sz="1400" spc="-39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isno</a:t>
            </a:r>
            <a:r>
              <a:rPr dirty="0" sz="1400" spc="-27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such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7">
                <a:solidFill>
                  <a:srgbClr val="071f46"/>
                </a:solidFill>
                <a:latin typeface="WWQCBB+Arial-Black"/>
                <a:cs typeface="WWQCBB+Arial-Black"/>
              </a:rPr>
              <a:t>thingasaseparatetable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identifyingtool.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5204" y="3135550"/>
            <a:ext cx="2029370" cy="9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Rare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1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find</a:t>
            </a:r>
            <a:r>
              <a:rPr dirty="0" sz="1400" spc="-4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that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explainingtablesfor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0">
                <a:solidFill>
                  <a:srgbClr val="071f46"/>
                </a:solidFill>
                <a:latin typeface="WWQCBB+Arial-Black"/>
                <a:cs typeface="WWQCBB+Arial-Black"/>
              </a:rPr>
              <a:t>blind</a:t>
            </a:r>
            <a:r>
              <a:rPr dirty="0" sz="1400" spc="-6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0">
                <a:solidFill>
                  <a:srgbClr val="071f46"/>
                </a:solidFill>
                <a:latin typeface="WWQCBB+Arial-Black"/>
                <a:cs typeface="WWQCBB+Arial-Black"/>
              </a:rPr>
              <a:t>or</a:t>
            </a:r>
            <a:r>
              <a:rPr dirty="0" sz="1400" spc="-1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visually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impairedperson.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0797" y="3365114"/>
            <a:ext cx="2207170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All</a:t>
            </a:r>
            <a:r>
              <a:rPr dirty="0" sz="1400" spc="-30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23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9">
                <a:solidFill>
                  <a:srgbClr val="071f46"/>
                </a:solidFill>
                <a:latin typeface="WWQCBB+Arial-Black"/>
                <a:cs typeface="WWQCBB+Arial-Black"/>
              </a:rPr>
              <a:t>documents</a:t>
            </a:r>
            <a:r>
              <a:rPr dirty="0" sz="1400" spc="-34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8">
                <a:solidFill>
                  <a:srgbClr val="071f46"/>
                </a:solidFill>
                <a:latin typeface="WWQCBB+Arial-Black"/>
                <a:cs typeface="WWQCBB+Arial-Black"/>
              </a:rPr>
              <a:t>are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1">
                <a:solidFill>
                  <a:srgbClr val="071f46"/>
                </a:solidFill>
                <a:latin typeface="WWQCBB+Arial-Black"/>
                <a:cs typeface="WWQCBB+Arial-Black"/>
              </a:rPr>
              <a:t>not</a:t>
            </a:r>
            <a:r>
              <a:rPr dirty="0" sz="1400" spc="-21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inbraillelanguage.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252" y="628203"/>
            <a:ext cx="216461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7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872" y="1461918"/>
            <a:ext cx="2865684" cy="1597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75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-39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identify</a:t>
            </a:r>
            <a:r>
              <a:rPr dirty="0" sz="1800" spc="103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3">
                <a:solidFill>
                  <a:srgbClr val="071f46"/>
                </a:solidFill>
                <a:latin typeface="Verdana"/>
                <a:cs typeface="Verdana"/>
              </a:rPr>
              <a:t>proper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99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  <a:r>
              <a:rPr dirty="0" sz="1800" spc="1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3">
                <a:solidFill>
                  <a:srgbClr val="071f46"/>
                </a:solidFill>
                <a:latin typeface="Verdana"/>
                <a:cs typeface="Verdana"/>
              </a:rPr>
              <a:t>read</a:t>
            </a: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-31">
                <a:solidFill>
                  <a:srgbClr val="071f46"/>
                </a:solidFill>
                <a:latin typeface="Verdana"/>
                <a:cs typeface="Verdana"/>
              </a:rPr>
              <a:t>Table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138">
                <a:solidFill>
                  <a:srgbClr val="071f46"/>
                </a:solidFill>
                <a:latin typeface="Verdana"/>
                <a:cs typeface="Verdana"/>
              </a:rPr>
              <a:t>identification</a:t>
            </a:r>
            <a:r>
              <a:rPr dirty="0" sz="1800" spc="65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187"/>
              </a:lnSpc>
              <a:spcBef>
                <a:spcPts val="426"/>
              </a:spcBef>
              <a:spcAft>
                <a:spcPts val="0"/>
              </a:spcAft>
            </a:pPr>
            <a:r>
              <a:rPr dirty="0" sz="1800" spc="149">
                <a:solidFill>
                  <a:srgbClr val="071f46"/>
                </a:solidFill>
                <a:latin typeface="Verdana"/>
                <a:cs typeface="Verdana"/>
              </a:rPr>
              <a:t>interpretation</a:t>
            </a:r>
            <a:r>
              <a:rPr dirty="0" sz="1800" spc="29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</a:p>
          <a:p>
            <a:pPr marL="0" marR="0">
              <a:lnSpc>
                <a:spcPts val="2187"/>
              </a:lnSpc>
              <a:spcBef>
                <a:spcPts val="272"/>
              </a:spcBef>
              <a:spcAft>
                <a:spcPts val="0"/>
              </a:spcAft>
            </a:pPr>
            <a:r>
              <a:rPr dirty="0" sz="1800" spc="54">
                <a:solidFill>
                  <a:srgbClr val="071f46"/>
                </a:solidFill>
                <a:latin typeface="Verdana"/>
                <a:cs typeface="Verdana"/>
              </a:rPr>
              <a:t>wi</a:t>
            </a:r>
            <a:r>
              <a:rPr dirty="0" sz="1800" spc="-28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thi</a:t>
            </a:r>
            <a:r>
              <a:rPr dirty="0" sz="1800" spc="-2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n</a:t>
            </a:r>
            <a:r>
              <a:rPr dirty="0" sz="1800" spc="37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-1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3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8265" y="1469310"/>
            <a:ext cx="3669072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Createa</a:t>
            </a:r>
            <a:r>
              <a:rPr dirty="0" sz="1400" spc="-39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  <a:r>
              <a:rPr dirty="0" sz="1400" spc="-38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32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7">
                <a:solidFill>
                  <a:srgbClr val="071f46"/>
                </a:solidFill>
                <a:latin typeface="WWQCBB+Arial-Black"/>
                <a:cs typeface="WWQCBB+Arial-Black"/>
              </a:rPr>
              <a:t>identifytabledatain</a:t>
            </a:r>
            <a:r>
              <a:rPr dirty="0" sz="1400" spc="-30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68265" y="1682670"/>
            <a:ext cx="1871278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printed</a:t>
            </a:r>
            <a:r>
              <a:rPr dirty="0" sz="1400" spc="-36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8">
                <a:solidFill>
                  <a:srgbClr val="071f46"/>
                </a:solidFill>
                <a:latin typeface="WWQCBB+Arial-Black"/>
                <a:cs typeface="WWQCBB+Arial-Black"/>
              </a:rPr>
              <a:t>document.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8265" y="2639361"/>
            <a:ext cx="4044726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Createa</a:t>
            </a:r>
            <a:r>
              <a:rPr dirty="0" sz="1400" spc="-38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  <a:r>
              <a:rPr dirty="0" sz="1400" spc="-40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3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7">
                <a:solidFill>
                  <a:srgbClr val="071f46"/>
                </a:solidFill>
                <a:latin typeface="WWQCBB+Arial-Black"/>
                <a:cs typeface="WWQCBB+Arial-Black"/>
              </a:rPr>
              <a:t>generatethe</a:t>
            </a:r>
            <a:r>
              <a:rPr dirty="0" sz="1400" spc="-34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4">
                <a:solidFill>
                  <a:srgbClr val="071f46"/>
                </a:solidFill>
                <a:latin typeface="WWQCBB+Arial-Black"/>
                <a:cs typeface="WWQCBB+Arial-Black"/>
              </a:rPr>
              <a:t>explanation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5">
                <a:solidFill>
                  <a:srgbClr val="071f46"/>
                </a:solidFill>
                <a:latin typeface="WWQCBB+Arial-Black"/>
                <a:cs typeface="WWQCBB+Arial-Black"/>
              </a:rPr>
              <a:t>of</a:t>
            </a:r>
            <a:r>
              <a:rPr dirty="0" sz="1400" spc="-1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table</a:t>
            </a:r>
            <a:r>
              <a:rPr dirty="0" sz="1400" spc="-6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data</a:t>
            </a: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0">
                <a:solidFill>
                  <a:srgbClr val="071f46"/>
                </a:solidFill>
                <a:latin typeface="WWQCBB+Arial-Black"/>
                <a:cs typeface="WWQCBB+Arial-Black"/>
              </a:rPr>
              <a:t>as</a:t>
            </a: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summarized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description.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8265" y="3622341"/>
            <a:ext cx="3728801" cy="502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7">
                <a:solidFill>
                  <a:srgbClr val="071f46"/>
                </a:solidFill>
                <a:latin typeface="WWQCBB+Arial-Black"/>
                <a:cs typeface="WWQCBB+Arial-Black"/>
              </a:rPr>
              <a:t>Createaspeechenginetoprovideguide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8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  <a:r>
              <a:rPr dirty="0" sz="1400" spc="-3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informationto</a:t>
            </a:r>
            <a:r>
              <a:rPr dirty="0" sz="1400" spc="-30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8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user.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5803" y="1930506"/>
            <a:ext cx="5100369" cy="887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76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6014" y="473135"/>
            <a:ext cx="3356016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17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  <a:r>
              <a:rPr dirty="0" sz="2800" spc="25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34">
                <a:solidFill>
                  <a:srgbClr val="071f46"/>
                </a:solidFill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719" y="875726"/>
            <a:ext cx="2688753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61">
                <a:solidFill>
                  <a:srgbClr val="071f46"/>
                </a:solidFill>
                <a:latin typeface="Verdana"/>
                <a:cs typeface="Verdana"/>
              </a:rPr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445" y="1622853"/>
            <a:ext cx="1486355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071f46"/>
                </a:solidFill>
                <a:latin typeface="WWQCBB+Arial-Black"/>
                <a:cs typeface="WWQCBB+Arial-Black"/>
              </a:rPr>
              <a:t>Flutter/Dart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4445" y="1836213"/>
            <a:ext cx="108059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445" y="2049573"/>
            <a:ext cx="2199633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36">
                <a:solidFill>
                  <a:srgbClr val="071f46"/>
                </a:solidFill>
                <a:latin typeface="WWQCBB+Arial-Black"/>
                <a:cs typeface="WWQCBB+Arial-Black"/>
              </a:rPr>
              <a:t>Tensorflow/Keras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30">
                <a:solidFill>
                  <a:srgbClr val="071f46"/>
                </a:solidFill>
                <a:latin typeface="WWQCBB+Arial-Black"/>
                <a:cs typeface="WWQCBB+Arial-Black"/>
              </a:rPr>
              <a:t>Opencv/pytesseract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1480" y="2459973"/>
            <a:ext cx="4195672" cy="108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48">
                <a:solidFill>
                  <a:srgbClr val="071f46"/>
                </a:solidFill>
                <a:latin typeface="Verdana"/>
                <a:cs typeface="Verdana"/>
              </a:rPr>
              <a:t>Evidences</a:t>
            </a:r>
            <a:r>
              <a:rPr dirty="0" sz="3400" spc="1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26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3400" spc="1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12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704215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0127" y="626435"/>
            <a:ext cx="6646957" cy="408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58">
                <a:solidFill>
                  <a:srgbClr val="071f46"/>
                </a:solidFill>
                <a:latin typeface="Verdana"/>
                <a:cs typeface="Verdana"/>
              </a:rPr>
              <a:t>Table</a:t>
            </a:r>
            <a:r>
              <a:rPr dirty="0" sz="2400" spc="11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69">
                <a:solidFill>
                  <a:srgbClr val="071f46"/>
                </a:solidFill>
                <a:latin typeface="Verdana"/>
                <a:cs typeface="Verdana"/>
              </a:rPr>
              <a:t>Identification</a:t>
            </a:r>
            <a:r>
              <a:rPr dirty="0" sz="2400" spc="118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0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2400" spc="-4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44">
                <a:solidFill>
                  <a:srgbClr val="071f46"/>
                </a:solidFill>
                <a:latin typeface="Verdana"/>
                <a:cs typeface="Verdana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1819" y="1661562"/>
            <a:ext cx="2970215" cy="783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7">
                <a:solidFill>
                  <a:srgbClr val="071f46"/>
                </a:solidFill>
                <a:latin typeface="WWQCBB+Arial-Black"/>
                <a:cs typeface="WWQCBB+Arial-Black"/>
              </a:rPr>
              <a:t>Developedusingpython</a:t>
            </a:r>
          </a:p>
          <a:p>
            <a:pPr marL="0" marR="0">
              <a:lnSpc>
                <a:spcPts val="19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2">
                <a:solidFill>
                  <a:srgbClr val="071f46"/>
                </a:solidFill>
                <a:latin typeface="WWQCBB+Arial-Black"/>
                <a:cs typeface="WWQCBB+Arial-Black"/>
              </a:rPr>
              <a:t>Usingpytesseractandnumpy</a:t>
            </a:r>
          </a:p>
          <a:p>
            <a:pPr marL="317500" marR="0">
              <a:lnSpc>
                <a:spcPts val="1974"/>
              </a:lnSpc>
              <a:spcBef>
                <a:spcPts val="6"/>
              </a:spcBef>
              <a:spcAft>
                <a:spcPts val="0"/>
              </a:spcAft>
            </a:pP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libraries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1819" y="2399831"/>
            <a:ext cx="3276417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77">
                <a:solidFill>
                  <a:srgbClr val="071f46"/>
                </a:solidFill>
                <a:latin typeface="WWQCBB+Arial-Black"/>
                <a:cs typeface="WWQCBB+Arial-Black"/>
              </a:rPr>
              <a:t>Usedpandas</a:t>
            </a:r>
            <a:r>
              <a:rPr dirty="0" sz="1400" spc="-40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1">
                <a:solidFill>
                  <a:srgbClr val="071f46"/>
                </a:solidFill>
                <a:latin typeface="WWQCBB+Arial-Black"/>
                <a:cs typeface="WWQCBB+Arial-Black"/>
              </a:rPr>
              <a:t>libraryfor</a:t>
            </a:r>
            <a:r>
              <a:rPr dirty="0" sz="1400" spc="-32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9">
                <a:solidFill>
                  <a:srgbClr val="071f46"/>
                </a:solidFill>
                <a:latin typeface="WWQCBB+Arial-Black"/>
                <a:cs typeface="WWQCBB+Arial-Black"/>
              </a:rPr>
              <a:t>analysing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9319" y="2641131"/>
            <a:ext cx="58708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1819" y="2890361"/>
            <a:ext cx="3266259" cy="1026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66">
                <a:solidFill>
                  <a:srgbClr val="071f46"/>
                </a:solidFill>
                <a:latin typeface="WWQCBB+Arial-Black"/>
                <a:cs typeface="WWQCBB+Arial-Black"/>
              </a:rPr>
              <a:t>Modelimplementedusingruled</a:t>
            </a:r>
          </a:p>
          <a:p>
            <a:pPr marL="31750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basedmethod</a:t>
            </a:r>
          </a:p>
          <a:p>
            <a:pPr marL="0" marR="0">
              <a:lnSpc>
                <a:spcPts val="18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071f46"/>
                </a:solidFill>
                <a:latin typeface="WWQCBB+Arial-Black"/>
                <a:cs typeface="WWQCBB+Arial-Black"/>
              </a:rPr>
              <a:t>Generatingtablesummarywitha</a:t>
            </a:r>
          </a:p>
          <a:p>
            <a:pPr marL="31750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explaination.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72454" y="3891865"/>
            <a:ext cx="2957524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USABBD+MS-Gothic"/>
                <a:cs typeface="USABBD+MS-Gothic"/>
              </a:rPr>
              <a:t>★</a:t>
            </a:r>
            <a:r>
              <a:rPr dirty="0" sz="1400" spc="744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67">
                <a:solidFill>
                  <a:srgbClr val="071f46"/>
                </a:solidFill>
                <a:latin typeface="WWQCBB+Arial-Black"/>
                <a:cs typeface="WWQCBB+Arial-Black"/>
              </a:rPr>
              <a:t>Needstooptimizetheresults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3844" y="625535"/>
            <a:ext cx="4514433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47">
                <a:solidFill>
                  <a:srgbClr val="071f46"/>
                </a:solidFill>
                <a:latin typeface="Verdana"/>
                <a:cs typeface="Verdana"/>
              </a:rPr>
              <a:t>Tasks</a:t>
            </a:r>
            <a:r>
              <a:rPr dirty="0" sz="2800" spc="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800" spc="10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071f46"/>
                </a:solidFill>
                <a:latin typeface="Verdana"/>
                <a:cs typeface="Verdana"/>
              </a:rPr>
              <a:t>be</a:t>
            </a:r>
            <a:r>
              <a:rPr dirty="0" sz="2800" spc="-2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7">
                <a:solidFill>
                  <a:srgbClr val="071f46"/>
                </a:solidFill>
                <a:latin typeface="Verdana"/>
                <a:cs typeface="Verdana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3614" y="2602260"/>
            <a:ext cx="1317356" cy="680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42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Integrate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6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test</a:t>
            </a:r>
            <a:r>
              <a:rPr dirty="0" sz="1400" spc="3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8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30226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whole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5896" y="2808889"/>
            <a:ext cx="1589275" cy="467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87">
                <a:solidFill>
                  <a:srgbClr val="071f46"/>
                </a:solidFill>
                <a:latin typeface="Verdana"/>
                <a:cs typeface="Verdana"/>
              </a:rPr>
              <a:t>Commercialize</a:t>
            </a:r>
          </a:p>
          <a:p>
            <a:pPr marL="560863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68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3168" y="3242340"/>
            <a:ext cx="838799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3852" y="3235610"/>
            <a:ext cx="1243220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application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19824" y="3455701"/>
            <a:ext cx="999751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together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3885" y="625535"/>
            <a:ext cx="3978345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GITHUB</a:t>
            </a:r>
            <a:r>
              <a:rPr dirty="0" sz="2800" spc="-1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071f46"/>
                </a:solidFill>
                <a:latin typeface="Verdana"/>
                <a:cs typeface="Verdana"/>
              </a:rPr>
              <a:t>REPOSITORY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626" y="90308"/>
            <a:ext cx="2634016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44">
                <a:solidFill>
                  <a:srgbClr val="071f46"/>
                </a:solidFill>
                <a:latin typeface="Verdana"/>
                <a:cs typeface="Verdana"/>
              </a:rPr>
              <a:t>GANTT</a:t>
            </a:r>
            <a:r>
              <a:rPr dirty="0" sz="2800" spc="-43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2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2414" y="1105439"/>
            <a:ext cx="3582475" cy="1725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252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</a:p>
          <a:p>
            <a:pPr marL="88900" marR="0">
              <a:lnSpc>
                <a:spcPts val="6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61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5613" y="625535"/>
            <a:ext cx="6904924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7">
                <a:solidFill>
                  <a:srgbClr val="071f46"/>
                </a:solidFill>
                <a:latin typeface="Verdana"/>
                <a:cs typeface="Verdana"/>
              </a:rPr>
              <a:t>Work</a:t>
            </a:r>
            <a:r>
              <a:rPr dirty="0" sz="2800" spc="60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83">
                <a:solidFill>
                  <a:srgbClr val="071f46"/>
                </a:solidFill>
                <a:latin typeface="Verdana"/>
                <a:cs typeface="Verdana"/>
              </a:rPr>
              <a:t>Breakdown</a:t>
            </a:r>
            <a:r>
              <a:rPr dirty="0" sz="2800" spc="9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58">
                <a:solidFill>
                  <a:srgbClr val="071f46"/>
                </a:solidFill>
                <a:latin typeface="Verdana"/>
                <a:cs typeface="Verdana"/>
              </a:rPr>
              <a:t>Structure</a:t>
            </a:r>
            <a:r>
              <a:rPr dirty="0" sz="2800" spc="-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(WBS)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291" y="320102"/>
            <a:ext cx="226128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4">
                <a:solidFill>
                  <a:srgbClr val="071f46"/>
                </a:solidFill>
                <a:latin typeface="Verdana"/>
                <a:cs typeface="Verdan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4142" y="1037493"/>
            <a:ext cx="5191823" cy="110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1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8">
                <a:solidFill>
                  <a:srgbClr val="071f46"/>
                </a:solidFill>
                <a:latin typeface="Verdana"/>
                <a:cs typeface="Verdana"/>
              </a:rPr>
              <a:t>Paliwal,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S.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71f46"/>
                </a:solidFill>
                <a:latin typeface="Verdana"/>
                <a:cs typeface="Verdana"/>
              </a:rPr>
              <a:t>S.,</a:t>
            </a:r>
            <a:r>
              <a:rPr dirty="0" sz="1400" spc="-11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Vishwanath,</a:t>
            </a:r>
            <a:r>
              <a:rPr dirty="0" sz="1400" spc="7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4">
                <a:solidFill>
                  <a:srgbClr val="071f46"/>
                </a:solidFill>
                <a:latin typeface="Verdana"/>
                <a:cs typeface="Verdana"/>
              </a:rPr>
              <a:t>Rahul,</a:t>
            </a:r>
            <a:r>
              <a:rPr dirty="0" sz="1400" spc="3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Verdana"/>
                <a:cs typeface="Verdana"/>
              </a:rPr>
              <a:t>R.,</a:t>
            </a:r>
            <a:r>
              <a:rPr dirty="0" sz="1400" spc="-9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3">
                <a:solidFill>
                  <a:srgbClr val="071f46"/>
                </a:solidFill>
                <a:latin typeface="Verdana"/>
                <a:cs typeface="Verdana"/>
              </a:rPr>
              <a:t>Sharma,</a:t>
            </a:r>
            <a:r>
              <a:rPr dirty="0" sz="1400" spc="62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M.,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&amp;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4">
                <a:solidFill>
                  <a:srgbClr val="071f46"/>
                </a:solidFill>
                <a:latin typeface="Verdana"/>
                <a:cs typeface="Verdana"/>
              </a:rPr>
              <a:t>Vig,</a:t>
            </a:r>
            <a:r>
              <a:rPr dirty="0" sz="14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L.</a:t>
            </a: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(2019).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0">
                <a:solidFill>
                  <a:srgbClr val="071f46"/>
                </a:solidFill>
                <a:latin typeface="Verdana"/>
                <a:cs typeface="Verdana"/>
              </a:rPr>
              <a:t>TableNet:</a:t>
            </a:r>
            <a:r>
              <a:rPr dirty="0" sz="1400" spc="-13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3">
                <a:solidFill>
                  <a:srgbClr val="071f46"/>
                </a:solidFill>
                <a:latin typeface="Verdana"/>
                <a:cs typeface="Verdana"/>
              </a:rPr>
              <a:t>Deep</a:t>
            </a:r>
            <a:r>
              <a:rPr dirty="0" sz="1400" spc="3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learning</a:t>
            </a:r>
            <a:r>
              <a:rPr dirty="0" sz="1400" spc="1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3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  <a:r>
              <a:rPr dirty="0" sz="1400" spc="6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4">
                <a:solidFill>
                  <a:srgbClr val="071f46"/>
                </a:solidFill>
                <a:latin typeface="Verdana"/>
                <a:cs typeface="Verdana"/>
              </a:rPr>
              <a:t>for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3">
                <a:solidFill>
                  <a:srgbClr val="071f46"/>
                </a:solidFill>
                <a:latin typeface="Verdana"/>
                <a:cs typeface="Verdana"/>
              </a:rPr>
              <a:t>end-to-end</a:t>
            </a:r>
            <a:r>
              <a:rPr dirty="0" sz="1400" spc="11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071f46"/>
                </a:solidFill>
                <a:latin typeface="Verdana"/>
                <a:cs typeface="Verdana"/>
              </a:rPr>
              <a:t>table</a:t>
            </a:r>
            <a:r>
              <a:rPr dirty="0" sz="1400" spc="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93">
                <a:solidFill>
                  <a:srgbClr val="071f46"/>
                </a:solidFill>
                <a:latin typeface="Verdana"/>
                <a:cs typeface="Verdana"/>
              </a:rPr>
              <a:t>detection</a:t>
            </a:r>
            <a:r>
              <a:rPr dirty="0" sz="1400" spc="10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8">
                <a:solidFill>
                  <a:srgbClr val="071f46"/>
                </a:solidFill>
                <a:latin typeface="Verdana"/>
                <a:cs typeface="Verdana"/>
              </a:rPr>
              <a:t>tabular</a:t>
            </a:r>
            <a:r>
              <a:rPr dirty="0" sz="1400" spc="9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0">
                <a:solidFill>
                  <a:srgbClr val="071f46"/>
                </a:solidFill>
                <a:latin typeface="Verdana"/>
                <a:cs typeface="Verdana"/>
              </a:rPr>
              <a:t>data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88">
                <a:solidFill>
                  <a:srgbClr val="071f46"/>
                </a:solidFill>
                <a:latin typeface="Verdana"/>
                <a:cs typeface="Verdana"/>
              </a:rPr>
              <a:t>extraction</a:t>
            </a:r>
            <a:r>
              <a:rPr dirty="0" sz="1400" spc="6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from</a:t>
            </a:r>
            <a:r>
              <a:rPr dirty="0" sz="1400" spc="7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scanned</a:t>
            </a:r>
            <a:r>
              <a:rPr dirty="0" sz="1400" spc="8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03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  <a:r>
              <a:rPr dirty="0" sz="1400" spc="11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images.</a:t>
            </a:r>
            <a:r>
              <a:rPr dirty="0" sz="1400" spc="8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2019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3">
                <a:solidFill>
                  <a:srgbClr val="071f46"/>
                </a:solidFill>
                <a:latin typeface="Verdana"/>
                <a:cs typeface="Verdana"/>
              </a:rPr>
              <a:t>International</a:t>
            </a:r>
            <a:r>
              <a:rPr dirty="0" sz="1400" spc="10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Conference</a:t>
            </a:r>
            <a:r>
              <a:rPr dirty="0" sz="1400" spc="8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on</a:t>
            </a:r>
            <a:r>
              <a:rPr dirty="0" sz="1400" spc="4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4142" y="2104293"/>
            <a:ext cx="4324743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83">
                <a:solidFill>
                  <a:srgbClr val="071f46"/>
                </a:solidFill>
                <a:latin typeface="Verdana"/>
                <a:cs typeface="Verdana"/>
              </a:rPr>
              <a:t>Analysisand</a:t>
            </a:r>
            <a:r>
              <a:rPr dirty="0" sz="1400" spc="8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8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400" spc="7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(ICDAR),</a:t>
            </a:r>
            <a:r>
              <a:rPr dirty="0" sz="1400" spc="6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Verdana"/>
                <a:cs typeface="Verdana"/>
              </a:rPr>
              <a:t>128–133.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8272" y="2457353"/>
            <a:ext cx="5208364" cy="1320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2Hashmi,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K.</a:t>
            </a:r>
            <a:r>
              <a:rPr dirty="0" sz="1400" spc="2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71f46"/>
                </a:solidFill>
                <a:latin typeface="Verdana"/>
                <a:cs typeface="Verdana"/>
              </a:rPr>
              <a:t>A.,</a:t>
            </a:r>
            <a:r>
              <a:rPr dirty="0" sz="1400" spc="-9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3">
                <a:solidFill>
                  <a:srgbClr val="071f46"/>
                </a:solidFill>
                <a:latin typeface="Verdana"/>
                <a:cs typeface="Verdana"/>
              </a:rPr>
              <a:t>Liwicki,</a:t>
            </a:r>
            <a:r>
              <a:rPr dirty="0" sz="1400" spc="9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M.,</a:t>
            </a:r>
            <a:r>
              <a:rPr dirty="0" sz="1400" spc="-8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Stricker,</a:t>
            </a:r>
            <a:r>
              <a:rPr dirty="0" sz="1400" spc="-1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Verdana"/>
                <a:cs typeface="Verdana"/>
              </a:rPr>
              <a:t>D.,</a:t>
            </a:r>
            <a:r>
              <a:rPr dirty="0" sz="1400" spc="-2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37">
                <a:solidFill>
                  <a:srgbClr val="071f46"/>
                </a:solidFill>
                <a:latin typeface="Verdana"/>
                <a:cs typeface="Verdana"/>
              </a:rPr>
              <a:t>Afzal,</a:t>
            </a:r>
            <a:r>
              <a:rPr dirty="0" sz="1400" spc="5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M.</a:t>
            </a:r>
            <a:r>
              <a:rPr dirty="0" sz="1400" spc="54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71f46"/>
                </a:solidFill>
                <a:latin typeface="Verdana"/>
                <a:cs typeface="Verdana"/>
              </a:rPr>
              <a:t>A.,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Afzal,</a:t>
            </a:r>
            <a:r>
              <a:rPr dirty="0" sz="1400" spc="5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M.</a:t>
            </a:r>
            <a:r>
              <a:rPr dirty="0" sz="1400" spc="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71f46"/>
                </a:solidFill>
                <a:latin typeface="Verdana"/>
                <a:cs typeface="Verdana"/>
              </a:rPr>
              <a:t>A.,</a:t>
            </a:r>
            <a:r>
              <a:rPr dirty="0" sz="1400" spc="-9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&amp;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Afzal,</a:t>
            </a:r>
            <a:r>
              <a:rPr dirty="0" sz="1400" spc="5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M.</a:t>
            </a:r>
            <a:r>
              <a:rPr dirty="0" sz="1400" spc="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71f46"/>
                </a:solidFill>
                <a:latin typeface="Verdana"/>
                <a:cs typeface="Verdana"/>
              </a:rPr>
              <a:t>Z.</a:t>
            </a:r>
            <a:r>
              <a:rPr dirty="0" sz="1400" spc="-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(2021).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Current</a:t>
            </a:r>
            <a:r>
              <a:rPr dirty="0" sz="1400" spc="8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3">
                <a:solidFill>
                  <a:srgbClr val="071f46"/>
                </a:solidFill>
                <a:latin typeface="Verdana"/>
                <a:cs typeface="Verdana"/>
              </a:rPr>
              <a:t>status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93">
                <a:solidFill>
                  <a:srgbClr val="071f46"/>
                </a:solidFill>
                <a:latin typeface="Verdana"/>
                <a:cs typeface="Verdana"/>
              </a:rPr>
              <a:t>performance</a:t>
            </a:r>
            <a:r>
              <a:rPr dirty="0" sz="1400" spc="10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analysis</a:t>
            </a:r>
            <a:r>
              <a:rPr dirty="0" sz="1400" spc="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23">
                <a:solidFill>
                  <a:srgbClr val="071f46"/>
                </a:solidFill>
                <a:latin typeface="Verdana"/>
                <a:cs typeface="Verdana"/>
              </a:rPr>
              <a:t>of</a:t>
            </a:r>
            <a:r>
              <a:rPr dirty="0" sz="1400" spc="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071f46"/>
                </a:solidFill>
                <a:latin typeface="Verdana"/>
                <a:cs typeface="Verdana"/>
              </a:rPr>
              <a:t>table</a:t>
            </a:r>
            <a:r>
              <a:rPr dirty="0" sz="1400" spc="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400" spc="13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in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  <a:r>
              <a:rPr dirty="0" sz="1400" spc="10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images</a:t>
            </a:r>
            <a:r>
              <a:rPr dirty="0" sz="1400" spc="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38">
                <a:solidFill>
                  <a:srgbClr val="071f46"/>
                </a:solidFill>
                <a:latin typeface="Verdana"/>
                <a:cs typeface="Verdana"/>
              </a:rPr>
              <a:t>wi</a:t>
            </a:r>
            <a:r>
              <a:rPr dirty="0" sz="1400" spc="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0">
                <a:solidFill>
                  <a:srgbClr val="071f46"/>
                </a:solidFill>
                <a:latin typeface="Verdana"/>
                <a:cs typeface="Verdana"/>
              </a:rPr>
              <a:t>th</a:t>
            </a:r>
            <a:r>
              <a:rPr dirty="0" sz="1400" spc="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9">
                <a:solidFill>
                  <a:srgbClr val="071f46"/>
                </a:solidFill>
                <a:latin typeface="Verdana"/>
                <a:cs typeface="Verdana"/>
              </a:rPr>
              <a:t>deep</a:t>
            </a:r>
            <a:r>
              <a:rPr dirty="0" sz="1400" spc="6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8">
                <a:solidFill>
                  <a:srgbClr val="071f46"/>
                </a:solidFill>
                <a:latin typeface="Verdana"/>
                <a:cs typeface="Verdana"/>
              </a:rPr>
              <a:t>neural</a:t>
            </a:r>
            <a:r>
              <a:rPr dirty="0" sz="14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networks.</a:t>
            </a:r>
            <a:r>
              <a:rPr dirty="0" sz="1400" spc="11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IEEE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Access:</a:t>
            </a:r>
            <a:r>
              <a:rPr dirty="0" sz="1400" spc="2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Practical</a:t>
            </a:r>
            <a:r>
              <a:rPr dirty="0" sz="1400" spc="5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Innovations,</a:t>
            </a:r>
            <a:r>
              <a:rPr dirty="0" sz="1400" spc="4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5">
                <a:solidFill>
                  <a:srgbClr val="071f46"/>
                </a:solidFill>
                <a:latin typeface="Verdana"/>
                <a:cs typeface="Verdana"/>
              </a:rPr>
              <a:t>Open</a:t>
            </a:r>
            <a:r>
              <a:rPr dirty="0" sz="1400" spc="5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3">
                <a:solidFill>
                  <a:srgbClr val="071f46"/>
                </a:solidFill>
                <a:latin typeface="Verdana"/>
                <a:cs typeface="Verdana"/>
              </a:rPr>
              <a:t>Solutions,</a:t>
            </a:r>
            <a:r>
              <a:rPr dirty="0" sz="1400" spc="10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9,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87663–87685.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8272" y="3737513"/>
            <a:ext cx="4546503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38">
                <a:solidFill>
                  <a:srgbClr val="071f46"/>
                </a:solidFill>
                <a:latin typeface="Verdana"/>
                <a:cs typeface="Verdana"/>
              </a:rPr>
              <a:t>https://doi.org/10.1109/access.2021.3087865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2402" y="4039773"/>
            <a:ext cx="5016184" cy="894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3</a:t>
            </a:r>
            <a:r>
              <a:rPr dirty="0" sz="1400" spc="137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Namysl,</a:t>
            </a:r>
            <a:r>
              <a:rPr dirty="0" sz="1400" spc="6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M.,</a:t>
            </a:r>
            <a:r>
              <a:rPr dirty="0" sz="1400" spc="-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1">
                <a:solidFill>
                  <a:srgbClr val="071f46"/>
                </a:solidFill>
                <a:latin typeface="Verdana"/>
                <a:cs typeface="Verdana"/>
              </a:rPr>
              <a:t>Esser,</a:t>
            </a:r>
            <a:r>
              <a:rPr dirty="0" sz="1400" spc="-2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A.</a:t>
            </a:r>
            <a:r>
              <a:rPr dirty="0" sz="1400" spc="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M.,</a:t>
            </a:r>
            <a:r>
              <a:rPr dirty="0" sz="1400" spc="-8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4">
                <a:solidFill>
                  <a:srgbClr val="071f46"/>
                </a:solidFill>
                <a:latin typeface="Verdana"/>
                <a:cs typeface="Verdana"/>
              </a:rPr>
              <a:t>Behnke,</a:t>
            </a:r>
            <a:r>
              <a:rPr dirty="0" sz="14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71f46"/>
                </a:solidFill>
                <a:latin typeface="Verdana"/>
                <a:cs typeface="Verdana"/>
              </a:rPr>
              <a:t>S.,</a:t>
            </a:r>
            <a:r>
              <a:rPr dirty="0" sz="1400" spc="-11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&amp;</a:t>
            </a:r>
            <a:r>
              <a:rPr dirty="0" sz="1400" spc="1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Köhler,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J.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(2021).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Flexible</a:t>
            </a: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071f46"/>
                </a:solidFill>
                <a:latin typeface="Verdana"/>
                <a:cs typeface="Verdana"/>
              </a:rPr>
              <a:t>table</a:t>
            </a:r>
            <a:r>
              <a:rPr dirty="0" sz="1400" spc="8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03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400" spc="1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88">
                <a:solidFill>
                  <a:srgbClr val="071f46"/>
                </a:solidFill>
                <a:latin typeface="Verdana"/>
                <a:cs typeface="Verdana"/>
              </a:rPr>
              <a:t>semantic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109">
                <a:solidFill>
                  <a:srgbClr val="071f46"/>
                </a:solidFill>
                <a:latin typeface="Verdana"/>
                <a:cs typeface="Verdana"/>
              </a:rPr>
              <a:t>interpretation</a:t>
            </a:r>
            <a:r>
              <a:rPr dirty="0" sz="1400" spc="13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79">
                <a:solidFill>
                  <a:srgbClr val="071f46"/>
                </a:solidFill>
                <a:latin typeface="Verdana"/>
                <a:cs typeface="Verdana"/>
              </a:rPr>
              <a:t>system.</a:t>
            </a:r>
            <a:r>
              <a:rPr dirty="0" sz="1400" spc="7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14">
                <a:solidFill>
                  <a:srgbClr val="071f46"/>
                </a:solidFill>
                <a:latin typeface="Verdana"/>
                <a:cs typeface="Verdana"/>
              </a:rPr>
              <a:t>In</a:t>
            </a:r>
            <a:r>
              <a:rPr dirty="0" sz="1400" spc="1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43">
                <a:solidFill>
                  <a:srgbClr val="071f46"/>
                </a:solidFill>
                <a:latin typeface="Verdana"/>
                <a:cs typeface="Verdana"/>
              </a:rPr>
              <a:t>arXiv</a:t>
            </a:r>
            <a:r>
              <a:rPr dirty="0" sz="1400" spc="4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38">
                <a:solidFill>
                  <a:srgbClr val="071f46"/>
                </a:solidFill>
                <a:latin typeface="Verdana"/>
                <a:cs typeface="Verdana"/>
              </a:rPr>
              <a:t>[cs.CV].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85">
                <a:solidFill>
                  <a:srgbClr val="071f46"/>
                </a:solidFill>
                <a:latin typeface="Verdana"/>
                <a:cs typeface="Verdana"/>
              </a:rPr>
              <a:t>https://</a:t>
            </a:r>
            <a:r>
              <a:rPr dirty="0" sz="1400" spc="83" u="sng">
                <a:solidFill>
                  <a:srgbClr val="0000ff"/>
                </a:solid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www.ais.uni-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32402" y="4893214"/>
            <a:ext cx="4230037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54">
                <a:solidFill>
                  <a:srgbClr val="071f46"/>
                </a:solidFill>
                <a:latin typeface="Verdana"/>
                <a:cs typeface="Verdana"/>
              </a:rPr>
              <a:t>bonn.de/papers/VISAPP_2022_Namysl.pdf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2629" y="1393639"/>
            <a:ext cx="5527985" cy="1296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86">
                <a:solidFill>
                  <a:srgbClr val="071f46"/>
                </a:solidFill>
                <a:latin typeface="WWQCBB+Arial-Black"/>
                <a:cs typeface="WWQCBB+Arial-Black"/>
              </a:rPr>
              <a:t>Explain</a:t>
            </a:r>
            <a:r>
              <a:rPr dirty="0" sz="2600" spc="-81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92">
                <a:solidFill>
                  <a:srgbClr val="071f46"/>
                </a:solidFill>
                <a:latin typeface="WWQCBB+Arial-Black"/>
                <a:cs typeface="WWQCBB+Arial-Black"/>
              </a:rPr>
              <a:t>complex</a:t>
            </a:r>
            <a:r>
              <a:rPr dirty="0" sz="2600" spc="-83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208">
                <a:solidFill>
                  <a:srgbClr val="071f46"/>
                </a:solidFill>
                <a:latin typeface="WWQCBB+Arial-Black"/>
                <a:cs typeface="WWQCBB+Arial-Black"/>
              </a:rPr>
              <a:t>mathematical</a:t>
            </a:r>
          </a:p>
          <a:p>
            <a:pPr marL="94195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92">
                <a:solidFill>
                  <a:srgbClr val="071f46"/>
                </a:solidFill>
                <a:latin typeface="WWQCBB+Arial-Black"/>
                <a:cs typeface="WWQCBB+Arial-Black"/>
              </a:rPr>
              <a:t>expressions</a:t>
            </a:r>
            <a:r>
              <a:rPr dirty="0" sz="2600" spc="-41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28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2600" spc="-8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9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2600" spc="-8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15">
                <a:solidFill>
                  <a:srgbClr val="071f46"/>
                </a:solidFill>
                <a:latin typeface="WWQCBB+Arial-Black"/>
                <a:cs typeface="WWQCBB+Arial-Black"/>
              </a:rPr>
              <a:t>user</a:t>
            </a:r>
            <a:r>
              <a:rPr dirty="0" sz="2600" spc="-10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50">
                <a:solidFill>
                  <a:srgbClr val="071f46"/>
                </a:solidFill>
                <a:latin typeface="WWQCBB+Arial-Black"/>
                <a:cs typeface="WWQCBB+Arial-Black"/>
              </a:rPr>
              <a:t>in</a:t>
            </a:r>
            <a:r>
              <a:rPr dirty="0" sz="2600" spc="-5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</a:p>
          <a:p>
            <a:pPr marL="1123295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51">
                <a:solidFill>
                  <a:srgbClr val="071f46"/>
                </a:solidFill>
                <a:latin typeface="WWQCBB+Arial-Black"/>
                <a:cs typeface="WWQCBB+Arial-Black"/>
              </a:rPr>
              <a:t>meaningfulway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6176" y="3434371"/>
            <a:ext cx="3102394" cy="66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026" marR="0">
              <a:lnSpc>
                <a:spcPts val="30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87">
                <a:solidFill>
                  <a:srgbClr val="071f46"/>
                </a:solidFill>
                <a:latin typeface="Verdana"/>
                <a:cs typeface="Verdana"/>
              </a:rPr>
              <a:t>IT19117492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74">
                <a:solidFill>
                  <a:srgbClr val="071f46"/>
                </a:solidFill>
                <a:latin typeface="Verdana"/>
                <a:cs typeface="Verdana"/>
              </a:rPr>
              <a:t>Sachintha</a:t>
            </a:r>
            <a:r>
              <a:rPr dirty="0" sz="1600" spc="8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83">
                <a:solidFill>
                  <a:srgbClr val="071f46"/>
                </a:solidFill>
                <a:latin typeface="Verdana"/>
                <a:cs typeface="Verdana"/>
              </a:rPr>
              <a:t>Prabhash</a:t>
            </a:r>
            <a:r>
              <a:rPr dirty="0" sz="1600" spc="45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071f46"/>
                </a:solidFill>
                <a:latin typeface="Verdana"/>
                <a:cs typeface="Verdana"/>
              </a:rPr>
              <a:t>K.V.A.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2616" y="360055"/>
            <a:ext cx="361768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2800" spc="17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4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7399" y="1630193"/>
            <a:ext cx="2651583" cy="540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0">
                <a:solidFill>
                  <a:srgbClr val="000000"/>
                </a:solidFill>
                <a:latin typeface="WWQCBB+Arial-Black"/>
                <a:cs typeface="WWQCBB+Arial-Black"/>
              </a:rPr>
              <a:t>Mathematicalequationnot</a:t>
            </a:r>
          </a:p>
          <a:p>
            <a:pPr marL="469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95">
                <a:solidFill>
                  <a:srgbClr val="000000"/>
                </a:solidFill>
                <a:latin typeface="WWQCBB+Arial-Black"/>
                <a:cs typeface="WWQCBB+Arial-Black"/>
              </a:rPr>
              <a:t>clearlyidentified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70995" y="1630193"/>
            <a:ext cx="2918283" cy="540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9">
                <a:solidFill>
                  <a:srgbClr val="000000"/>
                </a:solidFill>
                <a:latin typeface="WWQCBB+Arial-Black"/>
                <a:cs typeface="WWQCBB+Arial-Black"/>
              </a:rPr>
              <a:t>Mathematicsinbraillanguage</a:t>
            </a:r>
          </a:p>
          <a:p>
            <a:pPr marL="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60">
                <a:solidFill>
                  <a:srgbClr val="000000"/>
                </a:solidFill>
                <a:latin typeface="WWQCBB+Arial-Black"/>
                <a:cs typeface="WWQCBB+Arial-Black"/>
              </a:rPr>
              <a:t>alsohardtocomprehend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1136" y="3611316"/>
            <a:ext cx="2670770" cy="753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2">
                <a:solidFill>
                  <a:srgbClr val="000000"/>
                </a:solidFill>
                <a:latin typeface="WWQCBB+Arial-Black"/>
                <a:cs typeface="WWQCBB+Arial-Black"/>
              </a:rPr>
              <a:t>Howwillthevisionimpaired</a:t>
            </a:r>
          </a:p>
          <a:p>
            <a:pPr marL="0" marR="0">
              <a:lnSpc>
                <a:spcPts val="17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6">
                <a:solidFill>
                  <a:srgbClr val="000000"/>
                </a:solidFill>
                <a:latin typeface="WWQCBB+Arial-Black"/>
                <a:cs typeface="WWQCBB+Arial-Black"/>
              </a:rPr>
              <a:t>usersreadthemaths</a:t>
            </a:r>
          </a:p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6">
                <a:solidFill>
                  <a:srgbClr val="000000"/>
                </a:solidFill>
                <a:latin typeface="WWQCBB+Arial-Black"/>
                <a:cs typeface="WWQCBB+Arial-Black"/>
              </a:rPr>
              <a:t>equations?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252" y="628203"/>
            <a:ext cx="216461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7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7719" y="1308458"/>
            <a:ext cx="2944720" cy="946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75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-49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2">
                <a:solidFill>
                  <a:srgbClr val="071f46"/>
                </a:solidFill>
                <a:latin typeface="Verdana"/>
                <a:cs typeface="Verdana"/>
              </a:rPr>
              <a:t>explore</a:t>
            </a:r>
            <a:r>
              <a:rPr dirty="0" sz="1800" spc="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identify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38">
                <a:solidFill>
                  <a:srgbClr val="071f46"/>
                </a:solidFill>
                <a:latin typeface="Verdana"/>
                <a:cs typeface="Verdana"/>
              </a:rPr>
              <a:t>an</a:t>
            </a:r>
            <a:r>
              <a:rPr dirty="0" sz="1800" spc="4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4">
                <a:solidFill>
                  <a:srgbClr val="071f46"/>
                </a:solidFill>
                <a:latin typeface="Verdana"/>
                <a:cs typeface="Verdana"/>
              </a:rPr>
              <a:t>algorithm</a:t>
            </a:r>
            <a:r>
              <a:rPr dirty="0" sz="1800" spc="59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071f46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109">
                <a:solidFill>
                  <a:srgbClr val="071f46"/>
                </a:solidFill>
                <a:latin typeface="Verdana"/>
                <a:cs typeface="Verdana"/>
              </a:rPr>
              <a:t>explain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74">
                <a:solidFill>
                  <a:srgbClr val="071f46"/>
                </a:solidFill>
                <a:latin typeface="Verdana"/>
                <a:cs typeface="Verdana"/>
              </a:rPr>
              <a:t>text</a:t>
            </a:r>
            <a:r>
              <a:rPr dirty="0" sz="1800" spc="8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8265" y="1817036"/>
            <a:ext cx="325408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6">
                <a:solidFill>
                  <a:srgbClr val="071f46"/>
                </a:solidFill>
                <a:latin typeface="WWQCBB+Arial-Black"/>
                <a:cs typeface="WWQCBB+Arial-Black"/>
              </a:rPr>
              <a:t>Improvetheidentifyingthemath's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719" y="2254854"/>
            <a:ext cx="3041567" cy="946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99">
                <a:solidFill>
                  <a:srgbClr val="071f46"/>
                </a:solidFill>
                <a:latin typeface="Verdana"/>
                <a:cs typeface="Verdana"/>
              </a:rPr>
              <a:t>complex</a:t>
            </a:r>
            <a:r>
              <a:rPr dirty="0" sz="1800" spc="1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mathematical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79">
                <a:solidFill>
                  <a:srgbClr val="071f46"/>
                </a:solidFill>
                <a:latin typeface="Verdana"/>
                <a:cs typeface="Verdana"/>
              </a:rPr>
              <a:t>expressions</a:t>
            </a:r>
            <a:r>
              <a:rPr dirty="0" sz="1800" spc="9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52">
                <a:solidFill>
                  <a:srgbClr val="071f46"/>
                </a:solidFill>
                <a:latin typeface="Verdana"/>
                <a:cs typeface="Verdana"/>
              </a:rPr>
              <a:t>user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54">
                <a:solidFill>
                  <a:srgbClr val="071f46"/>
                </a:solidFill>
                <a:latin typeface="Verdana"/>
                <a:cs typeface="Verdana"/>
              </a:rPr>
              <a:t>in</a:t>
            </a:r>
            <a:r>
              <a:rPr dirty="0" sz="1800" spc="5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meaningful</a:t>
            </a:r>
            <a:r>
              <a:rPr dirty="0" sz="1800" spc="17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8">
                <a:solidFill>
                  <a:srgbClr val="071f46"/>
                </a:solidFill>
                <a:latin typeface="Verdana"/>
                <a:cs typeface="Verdana"/>
              </a:rPr>
              <a:t>way.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30165" y="3319700"/>
            <a:ext cx="3975186" cy="502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24">
                <a:solidFill>
                  <a:srgbClr val="071f46"/>
                </a:solidFill>
                <a:latin typeface="WWQCBB+Arial-Black"/>
                <a:cs typeface="WWQCBB+Arial-Black"/>
              </a:rPr>
              <a:t>Mathematics</a:t>
            </a:r>
            <a:r>
              <a:rPr dirty="0" sz="1400" spc="-51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equationread</a:t>
            </a:r>
            <a:r>
              <a:rPr dirty="0" sz="1400" spc="-34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4">
                <a:solidFill>
                  <a:srgbClr val="071f46"/>
                </a:solidFill>
                <a:latin typeface="WWQCBB+Arial-Black"/>
                <a:cs typeface="WWQCBB+Arial-Black"/>
              </a:rPr>
              <a:t>mathematics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way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2260" y="2157158"/>
            <a:ext cx="5585221" cy="871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71f46"/>
                </a:solidFill>
                <a:latin typeface="Verdana"/>
                <a:cs typeface="Verdana"/>
              </a:rPr>
              <a:t>METHODOLOGY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61461" y="625535"/>
            <a:ext cx="3046582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12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  <a:r>
              <a:rPr dirty="0" sz="2800" spc="24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34">
                <a:solidFill>
                  <a:srgbClr val="071f46"/>
                </a:solidFill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372" y="500577"/>
            <a:ext cx="2291027" cy="408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12">
                <a:solidFill>
                  <a:srgbClr val="071f46"/>
                </a:solidFill>
                <a:latin typeface="Verdana"/>
                <a:cs typeface="Verdana"/>
              </a:rPr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555" y="1283326"/>
            <a:ext cx="1725445" cy="60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81">
                <a:solidFill>
                  <a:srgbClr val="000000"/>
                </a:solidFill>
                <a:latin typeface="WWQCBB+Arial-Black"/>
                <a:cs typeface="WWQCBB+Arial-Black"/>
              </a:rPr>
              <a:t>Python:</a:t>
            </a:r>
            <a:r>
              <a:rPr dirty="0" sz="1400" spc="-20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00000"/>
                </a:solidFill>
                <a:latin typeface="WWQCBB+Arial-Black"/>
                <a:cs typeface="WWQCBB+Arial-Black"/>
              </a:rPr>
              <a:t>v-3.9.7</a:t>
            </a:r>
          </a:p>
          <a:p>
            <a:pPr marL="0" marR="0">
              <a:lnSpc>
                <a:spcPts val="1974"/>
              </a:lnSpc>
              <a:spcBef>
                <a:spcPts val="505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150">
                <a:solidFill>
                  <a:srgbClr val="000000"/>
                </a:solidFill>
                <a:latin typeface="WWQCBB+Arial-Black"/>
                <a:cs typeface="WWQCBB+Arial-Black"/>
              </a:rPr>
              <a:t>PyTorch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9360" y="1559351"/>
            <a:ext cx="2180843" cy="362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spc="52">
                <a:solidFill>
                  <a:srgbClr val="071f46"/>
                </a:solidFill>
                <a:latin typeface="Verdana"/>
                <a:cs typeface="Verdana"/>
              </a:rPr>
              <a:t>Used</a:t>
            </a:r>
            <a:r>
              <a:rPr dirty="0" sz="2100" spc="5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100" spc="93">
                <a:solidFill>
                  <a:srgbClr val="071f46"/>
                </a:solidFill>
                <a:latin typeface="Verdana"/>
                <a:cs typeface="Verdana"/>
              </a:rPr>
              <a:t>Libraries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555" y="1913246"/>
            <a:ext cx="1486355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000000"/>
                </a:solidFill>
                <a:latin typeface="WWQCBB+Arial-Black"/>
                <a:cs typeface="WWQCBB+Arial-Black"/>
              </a:rPr>
              <a:t>Flutter/Dart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3050" y="1980611"/>
            <a:ext cx="1099334" cy="9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86">
                <a:solidFill>
                  <a:srgbClr val="000000"/>
                </a:solidFill>
                <a:latin typeface="WWQCBB+Arial-Black"/>
                <a:cs typeface="WWQCBB+Arial-Black"/>
              </a:rPr>
              <a:t>Numpy</a:t>
            </a:r>
          </a:p>
          <a:p>
            <a:pPr marL="0" marR="0">
              <a:lnSpc>
                <a:spcPts val="1974"/>
              </a:lnSpc>
              <a:spcBef>
                <a:spcPts val="505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110">
                <a:solidFill>
                  <a:srgbClr val="000000"/>
                </a:solidFill>
                <a:latin typeface="WWQCBB+Arial-Black"/>
                <a:cs typeface="WWQCBB+Arial-Black"/>
              </a:rPr>
              <a:t>Pillow</a:t>
            </a:r>
          </a:p>
          <a:p>
            <a:pPr marL="0" marR="0">
              <a:lnSpc>
                <a:spcPts val="1974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85">
                <a:solidFill>
                  <a:srgbClr val="000000"/>
                </a:solidFill>
                <a:latin typeface="WWQCBB+Arial-Black"/>
                <a:cs typeface="WWQCBB+Arial-Black"/>
              </a:rPr>
              <a:t>Nltk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3050" y="2925491"/>
            <a:ext cx="1222907" cy="60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75">
                <a:solidFill>
                  <a:srgbClr val="000000"/>
                </a:solidFill>
                <a:latin typeface="WWQCBB+Arial-Black"/>
                <a:cs typeface="WWQCBB+Arial-Black"/>
              </a:rPr>
              <a:t>Tqdm</a:t>
            </a:r>
          </a:p>
          <a:p>
            <a:pPr marL="0" marR="0">
              <a:lnSpc>
                <a:spcPts val="1974"/>
              </a:lnSpc>
              <a:spcBef>
                <a:spcPts val="505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 spc="-121">
                <a:solidFill>
                  <a:srgbClr val="000000"/>
                </a:solidFill>
                <a:latin typeface="WWQCBB+Arial-Black"/>
                <a:cs typeface="WWQCBB+Arial-Black"/>
              </a:rPr>
              <a:t>Distance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0435" y="2157158"/>
            <a:ext cx="4799260" cy="871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50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98998" y="1589680"/>
            <a:ext cx="2476317" cy="79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Developedusingpython</a:t>
            </a:r>
          </a:p>
          <a:p>
            <a:pPr marL="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ConvertimagestoLatex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Useddataset: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3698" y="2509160"/>
            <a:ext cx="1535472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50">
                <a:solidFill>
                  <a:srgbClr val="071f46"/>
                </a:solidFill>
                <a:latin typeface="WWQCBB+Arial-Black"/>
                <a:cs typeface="WWQCBB+Arial-Black"/>
              </a:rPr>
              <a:t>im2latex-100k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8998" y="2925296"/>
            <a:ext cx="3214588" cy="779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4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method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6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  <a:r>
              <a:rPr dirty="0" sz="1400" spc="-5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identifying</a:t>
            </a:r>
          </a:p>
          <a:p>
            <a:pPr marL="31750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9">
                <a:solidFill>
                  <a:srgbClr val="071f46"/>
                </a:solidFill>
                <a:latin typeface="WWQCBB+Arial-Black"/>
                <a:cs typeface="WWQCBB+Arial-Black"/>
              </a:rPr>
              <a:t>mathematicalexpressionshasto</a:t>
            </a:r>
          </a:p>
          <a:p>
            <a:pPr marL="31750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3">
                <a:solidFill>
                  <a:srgbClr val="071f46"/>
                </a:solidFill>
                <a:latin typeface="WWQCBB+Arial-Black"/>
                <a:cs typeface="WWQCBB+Arial-Black"/>
              </a:rPr>
              <a:t>beimproved</a:t>
            </a:r>
            <a:r>
              <a:rPr dirty="0" sz="1400" spc="-33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0">
                <a:solidFill>
                  <a:srgbClr val="071f46"/>
                </a:solidFill>
                <a:latin typeface="WWQCBB+Arial-Black"/>
                <a:cs typeface="WWQCBB+Arial-Black"/>
              </a:rPr>
              <a:t>further.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932" y="3552820"/>
            <a:ext cx="3537943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28">
                <a:solidFill>
                  <a:srgbClr val="000000"/>
                </a:solidFill>
                <a:latin typeface="WWQCBB+Arial-Black"/>
                <a:cs typeface="WWQCBB+Arial-Black"/>
              </a:rPr>
              <a:t>v=</a:t>
            </a:r>
            <a:r>
              <a:rPr dirty="0" sz="1400" spc="-23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">
                <a:solidFill>
                  <a:srgbClr val="000000"/>
                </a:solidFill>
                <a:latin typeface="WWQCBB+Arial-Black"/>
                <a:cs typeface="WWQCBB+Arial-Black"/>
              </a:rPr>
              <a:t>sum_</a:t>
            </a:r>
            <a:r>
              <a:rPr dirty="0" sz="1400" spc="-20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00000"/>
                </a:solidFill>
                <a:latin typeface="WWQCBB+Arial-Black"/>
                <a:cs typeface="WWQCBB+Arial-Black"/>
              </a:rPr>
              <a:t>{</a:t>
            </a:r>
            <a:r>
              <a:rPr dirty="0" sz="1400" spc="-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202">
                <a:solidFill>
                  <a:srgbClr val="000000"/>
                </a:solidFill>
                <a:latin typeface="WWQCBB+Arial-Black"/>
                <a:cs typeface="WWQCBB+Arial-Black"/>
              </a:rPr>
              <a:t>i,j=1}</a:t>
            </a:r>
            <a:r>
              <a:rPr dirty="0" sz="1400" spc="-24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187">
                <a:solidFill>
                  <a:srgbClr val="000000"/>
                </a:solidFill>
                <a:latin typeface="WWQCBB+Arial-Black"/>
                <a:cs typeface="WWQCBB+Arial-Black"/>
              </a:rPr>
              <a:t>^{</a:t>
            </a:r>
            <a:r>
              <a:rPr dirty="0" sz="1400" spc="-2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252">
                <a:solidFill>
                  <a:srgbClr val="000000"/>
                </a:solidFill>
                <a:latin typeface="WWQCBB+Arial-Black"/>
                <a:cs typeface="WWQCBB+Arial-Black"/>
              </a:rPr>
              <a:t>m}</a:t>
            </a:r>
            <a:r>
              <a:rPr dirty="0" sz="1400" spc="-30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34">
                <a:solidFill>
                  <a:srgbClr val="000000"/>
                </a:solidFill>
                <a:latin typeface="WWQCBB+Arial-Black"/>
                <a:cs typeface="WWQCBB+Arial-Black"/>
              </a:rPr>
              <a:t>K_{</a:t>
            </a:r>
            <a:r>
              <a:rPr dirty="0" sz="1400" spc="-8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204">
                <a:solidFill>
                  <a:srgbClr val="000000"/>
                </a:solidFill>
                <a:latin typeface="WWQCBB+Arial-Black"/>
                <a:cs typeface="WWQCBB+Arial-Black"/>
              </a:rPr>
              <a:t>ij}</a:t>
            </a:r>
            <a:r>
              <a:rPr dirty="0" sz="1400" spc="-26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202">
                <a:solidFill>
                  <a:srgbClr val="000000"/>
                </a:solidFill>
                <a:latin typeface="WWQCBB+Arial-Black"/>
                <a:cs typeface="WWQCBB+Arial-Black"/>
              </a:rPr>
              <a:t>^{</a:t>
            </a:r>
            <a:r>
              <a:rPr dirty="0" sz="1400" spc="-25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173">
                <a:solidFill>
                  <a:srgbClr val="000000"/>
                </a:solidFill>
                <a:latin typeface="WWQCBB+Arial-Black"/>
                <a:cs typeface="WWQCBB+Arial-Black"/>
              </a:rPr>
              <a:t>-1}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526" y="768418"/>
            <a:ext cx="3487115" cy="778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61">
                <a:solidFill>
                  <a:srgbClr val="071f46"/>
                </a:solidFill>
                <a:latin typeface="Verdana"/>
                <a:cs typeface="Verdana"/>
              </a:rPr>
              <a:t>2.2</a:t>
            </a:r>
            <a:r>
              <a:rPr dirty="0" sz="4800" spc="2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4800" spc="301">
                <a:solidFill>
                  <a:srgbClr val="071f46"/>
                </a:solidFill>
                <a:latin typeface="Verdana"/>
                <a:cs typeface="Verdana"/>
              </a:rPr>
              <a:t>Billion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2866" y="1503907"/>
            <a:ext cx="5338464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0">
                <a:solidFill>
                  <a:srgbClr val="071f46"/>
                </a:solidFill>
                <a:latin typeface="WWQCBB+Arial-Black"/>
                <a:cs typeface="WWQCBB+Arial-Black"/>
              </a:rPr>
              <a:t>Peoplehavea</a:t>
            </a:r>
            <a:r>
              <a:rPr dirty="0" sz="1400" spc="-44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0">
                <a:solidFill>
                  <a:srgbClr val="071f46"/>
                </a:solidFill>
                <a:latin typeface="WWQCBB+Arial-Black"/>
                <a:cs typeface="WWQCBB+Arial-Black"/>
              </a:rPr>
              <a:t>near</a:t>
            </a:r>
            <a:r>
              <a:rPr dirty="0" sz="1400" spc="-35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">
                <a:solidFill>
                  <a:srgbClr val="071f46"/>
                </a:solidFill>
                <a:latin typeface="WWQCBB+Arial-Black"/>
                <a:cs typeface="WWQCBB+Arial-Black"/>
              </a:rPr>
              <a:t>or</a:t>
            </a:r>
            <a:r>
              <a:rPr dirty="0" sz="1400" spc="-19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2">
                <a:solidFill>
                  <a:srgbClr val="071f46"/>
                </a:solidFill>
                <a:latin typeface="WWQCBB+Arial-Black"/>
                <a:cs typeface="WWQCBB+Arial-Black"/>
              </a:rPr>
              <a:t>distancevisionimpairment</a:t>
            </a:r>
            <a:r>
              <a:rPr dirty="0" sz="1400" spc="-39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-</a:t>
            </a:r>
            <a:r>
              <a:rPr dirty="0" sz="1400" spc="-2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0">
                <a:solidFill>
                  <a:srgbClr val="071f46"/>
                </a:solidFill>
                <a:latin typeface="WWQCBB+Arial-Black"/>
                <a:cs typeface="WWQCBB+Arial-Black"/>
              </a:rPr>
              <a:t>WHO[2]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1890" y="2098425"/>
            <a:ext cx="3802532" cy="778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136">
                <a:solidFill>
                  <a:srgbClr val="071f46"/>
                </a:solidFill>
                <a:latin typeface="Verdana"/>
                <a:cs typeface="Verdana"/>
              </a:rPr>
              <a:t>300</a:t>
            </a:r>
            <a:r>
              <a:rPr dirty="0" sz="4800" spc="4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4800" spc="301">
                <a:solidFill>
                  <a:srgbClr val="071f46"/>
                </a:solidFill>
                <a:latin typeface="Verdana"/>
                <a:cs typeface="Verdana"/>
              </a:rPr>
              <a:t>Million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80816" y="2833914"/>
            <a:ext cx="3600313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33">
                <a:solidFill>
                  <a:srgbClr val="071f46"/>
                </a:solidFill>
                <a:latin typeface="WWQCBB+Arial-Black"/>
                <a:cs typeface="WWQCBB+Arial-Black"/>
              </a:rPr>
              <a:t>Canbe</a:t>
            </a:r>
            <a:r>
              <a:rPr dirty="0" sz="1400" spc="-31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consideredasprint</a:t>
            </a:r>
            <a:r>
              <a:rPr dirty="0" sz="1400" spc="-28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3">
                <a:solidFill>
                  <a:srgbClr val="071f46"/>
                </a:solidFill>
                <a:latin typeface="WWQCBB+Arial-Black"/>
                <a:cs typeface="WWQCBB+Arial-Black"/>
              </a:rPr>
              <a:t>disabled</a:t>
            </a:r>
            <a:r>
              <a:rPr dirty="0" sz="1400" spc="-41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[3]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6697" y="3304925"/>
            <a:ext cx="3147774" cy="778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471">
                <a:solidFill>
                  <a:srgbClr val="071f46"/>
                </a:solidFill>
                <a:latin typeface="Verdana"/>
                <a:cs typeface="Verdana"/>
              </a:rPr>
              <a:t>1%</a:t>
            </a:r>
            <a:r>
              <a:rPr dirty="0" sz="4800" spc="5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4800">
                <a:solidFill>
                  <a:srgbClr val="071f46"/>
                </a:solidFill>
                <a:latin typeface="Verdana"/>
                <a:cs typeface="Verdana"/>
              </a:rPr>
              <a:t>-</a:t>
            </a:r>
            <a:r>
              <a:rPr dirty="0" sz="4800" spc="-47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4800" spc="590">
                <a:solidFill>
                  <a:srgbClr val="071f46"/>
                </a:solidFill>
                <a:latin typeface="Verdana"/>
                <a:cs typeface="Verdana"/>
              </a:rPr>
              <a:t>7%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0555" y="4053114"/>
            <a:ext cx="4617541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25">
                <a:solidFill>
                  <a:srgbClr val="071f46"/>
                </a:solidFill>
                <a:latin typeface="WWQCBB+Arial-Black"/>
                <a:cs typeface="WWQCBB+Arial-Black"/>
              </a:rPr>
              <a:t>Of</a:t>
            </a:r>
            <a:r>
              <a:rPr dirty="0" sz="1400" spc="-5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0">
                <a:solidFill>
                  <a:srgbClr val="071f46"/>
                </a:solidFill>
                <a:latin typeface="WWQCBB+Arial-Black"/>
                <a:cs typeface="WWQCBB+Arial-Black"/>
              </a:rPr>
              <a:t>allbooksare</a:t>
            </a:r>
            <a:r>
              <a:rPr dirty="0" sz="1400" spc="-35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7">
                <a:solidFill>
                  <a:srgbClr val="071f46"/>
                </a:solidFill>
                <a:latin typeface="WWQCBB+Arial-Black"/>
                <a:cs typeface="WWQCBB+Arial-Black"/>
              </a:rPr>
              <a:t>availablein</a:t>
            </a:r>
            <a:r>
              <a:rPr dirty="0" sz="1400" spc="-35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3">
                <a:solidFill>
                  <a:srgbClr val="071f46"/>
                </a:solidFill>
                <a:latin typeface="WWQCBB+Arial-Black"/>
                <a:cs typeface="WWQCBB+Arial-Black"/>
              </a:rPr>
              <a:t>accessibleformats</a:t>
            </a:r>
            <a:r>
              <a:rPr dirty="0" sz="1400" spc="-42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[3]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1153" y="625535"/>
            <a:ext cx="4986252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TIMELINE</a:t>
            </a:r>
            <a:r>
              <a:rPr dirty="0" sz="2800" spc="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071f46"/>
                </a:solidFill>
                <a:latin typeface="Verdana"/>
                <a:cs typeface="Verdana"/>
              </a:rPr>
              <a:t>OF</a:t>
            </a:r>
            <a:r>
              <a:rPr dirty="0" sz="2800" spc="-16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4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0717" y="2921376"/>
            <a:ext cx="860138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533" y="2952135"/>
            <a:ext cx="1918904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Preprocessing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16217" y="2952135"/>
            <a:ext cx="1201885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68">
                <a:solidFill>
                  <a:srgbClr val="071f46"/>
                </a:solidFill>
                <a:latin typeface="Verdana"/>
                <a:cs typeface="Verdana"/>
              </a:rPr>
              <a:t>Evaluate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5753" y="3233796"/>
            <a:ext cx="1434993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60">
                <a:solidFill>
                  <a:srgbClr val="071f46"/>
                </a:solidFill>
                <a:latin typeface="Verdana"/>
                <a:cs typeface="Verdana"/>
              </a:rPr>
              <a:t>Trani</a:t>
            </a:r>
            <a:r>
              <a:rPr dirty="0" sz="1800" spc="-5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n</a:t>
            </a:r>
            <a:r>
              <a:rPr dirty="0" sz="1800" spc="-5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n</a:t>
            </a:r>
            <a:r>
              <a:rPr dirty="0" sz="1800" spc="-5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i</a:t>
            </a:r>
            <a:r>
              <a:rPr dirty="0" sz="1800" spc="-2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03">
                <a:solidFill>
                  <a:srgbClr val="071f46"/>
                </a:solidFill>
                <a:latin typeface="Verdana"/>
                <a:cs typeface="Verdana"/>
              </a:rPr>
              <a:t>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9523" y="3811926"/>
            <a:ext cx="2049078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37">
                <a:solidFill>
                  <a:srgbClr val="071f46"/>
                </a:solidFill>
                <a:latin typeface="WWQCBB+Arial-Black"/>
                <a:cs typeface="WWQCBB+Arial-Black"/>
              </a:rPr>
              <a:t>Latex</a:t>
            </a:r>
            <a:r>
              <a:rPr dirty="0" sz="1400" spc="-45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maths</a:t>
            </a:r>
            <a:r>
              <a:rPr dirty="0" sz="1400" spc="-42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4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  <a:r>
              <a:rPr dirty="0" sz="1400" spc="-46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mula</a:t>
            </a:r>
          </a:p>
          <a:p>
            <a:pPr marL="35814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pre-process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1480" y="2459973"/>
            <a:ext cx="4195672" cy="108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48">
                <a:solidFill>
                  <a:srgbClr val="071f46"/>
                </a:solidFill>
                <a:latin typeface="Verdana"/>
                <a:cs typeface="Verdana"/>
              </a:rPr>
              <a:t>Evidences</a:t>
            </a:r>
            <a:r>
              <a:rPr dirty="0" sz="3400" spc="1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26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3400" spc="1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12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704215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4617" y="331099"/>
            <a:ext cx="4350274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37">
                <a:solidFill>
                  <a:srgbClr val="071f46"/>
                </a:solidFill>
                <a:latin typeface="Verdana"/>
                <a:cs typeface="Verdana"/>
              </a:rPr>
              <a:t>Task</a:t>
            </a: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800" spc="10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071f46"/>
                </a:solidFill>
                <a:latin typeface="Verdana"/>
                <a:cs typeface="Verdana"/>
              </a:rPr>
              <a:t>be</a:t>
            </a:r>
            <a:r>
              <a:rPr dirty="0" sz="2800" spc="-29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49">
                <a:solidFill>
                  <a:srgbClr val="071f46"/>
                </a:solidFill>
                <a:latin typeface="Verdana"/>
                <a:cs typeface="Verdana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5821" y="2107012"/>
            <a:ext cx="1669130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8" b="1">
                <a:solidFill>
                  <a:srgbClr val="071f46"/>
                </a:solidFill>
                <a:latin typeface="BNEAMO+Arial-BoldMT"/>
                <a:cs typeface="BNEAMO+Arial-BoldMT"/>
              </a:rPr>
              <a:t>Improve</a:t>
            </a:r>
            <a:r>
              <a:rPr dirty="0" sz="1500" spc="2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500" spc="28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  <a:r>
              <a:rPr dirty="0" sz="1500" spc="7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500" spc="18" b="1">
                <a:solidFill>
                  <a:srgbClr val="071f46"/>
                </a:solidFill>
                <a:latin typeface="BNEAMO+Arial-BoldMT"/>
                <a:cs typeface="BNEAMO+Arial-BoldMT"/>
              </a:rPr>
              <a:t>app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02735" y="3080849"/>
            <a:ext cx="2650205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23" b="1">
                <a:solidFill>
                  <a:srgbClr val="071f46"/>
                </a:solidFill>
                <a:latin typeface="BNEAMO+Arial-BoldMT"/>
                <a:cs typeface="BNEAMO+Arial-BoldMT"/>
              </a:rPr>
              <a:t>Commercialization</a:t>
            </a:r>
            <a:r>
              <a:rPr dirty="0" sz="1500" spc="31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500" spc="28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  <a:r>
              <a:rPr dirty="0" sz="150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500" spc="18" b="1">
                <a:solidFill>
                  <a:srgbClr val="071f46"/>
                </a:solidFill>
                <a:latin typeface="BNEAMO+Arial-BoldMT"/>
                <a:cs typeface="BNEAMO+Arial-BoldMT"/>
              </a:rPr>
              <a:t>app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3885" y="625535"/>
            <a:ext cx="3978345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GITHUB</a:t>
            </a:r>
            <a:r>
              <a:rPr dirty="0" sz="2800" spc="-1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071f46"/>
                </a:solidFill>
                <a:latin typeface="Verdana"/>
                <a:cs typeface="Verdana"/>
              </a:rPr>
              <a:t>REPOSITORY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3927" y="615377"/>
            <a:ext cx="263338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44">
                <a:solidFill>
                  <a:srgbClr val="071f46"/>
                </a:solidFill>
                <a:latin typeface="Verdana"/>
                <a:cs typeface="Verdana"/>
              </a:rPr>
              <a:t>GANTT</a:t>
            </a:r>
            <a:r>
              <a:rPr dirty="0" sz="2800" spc="-4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7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5613" y="625535"/>
            <a:ext cx="6904924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7">
                <a:solidFill>
                  <a:srgbClr val="071f46"/>
                </a:solidFill>
                <a:latin typeface="Verdana"/>
                <a:cs typeface="Verdana"/>
              </a:rPr>
              <a:t>Work</a:t>
            </a:r>
            <a:r>
              <a:rPr dirty="0" sz="2800" spc="60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83">
                <a:solidFill>
                  <a:srgbClr val="071f46"/>
                </a:solidFill>
                <a:latin typeface="Verdana"/>
                <a:cs typeface="Verdana"/>
              </a:rPr>
              <a:t>Breakdown</a:t>
            </a:r>
            <a:r>
              <a:rPr dirty="0" sz="2800" spc="9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58">
                <a:solidFill>
                  <a:srgbClr val="071f46"/>
                </a:solidFill>
                <a:latin typeface="Verdana"/>
                <a:cs typeface="Verdana"/>
              </a:rPr>
              <a:t>Structure</a:t>
            </a:r>
            <a:r>
              <a:rPr dirty="0" sz="2800" spc="-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(WBS)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291" y="192973"/>
            <a:ext cx="226128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4">
                <a:solidFill>
                  <a:srgbClr val="071f46"/>
                </a:solidFill>
                <a:latin typeface="Verdana"/>
                <a:cs typeface="Verdan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2892" y="875416"/>
            <a:ext cx="4172561" cy="878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1.R.</a:t>
            </a:r>
            <a:r>
              <a:rPr dirty="0" sz="1100" spc="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Noor,</a:t>
            </a:r>
            <a:r>
              <a:rPr dirty="0" sz="1100" spc="4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K.</a:t>
            </a:r>
            <a:r>
              <a:rPr dirty="0" sz="1100" spc="1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Mejbaul</a:t>
            </a:r>
            <a:r>
              <a:rPr dirty="0" sz="1100" spc="5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Islam</a:t>
            </a:r>
            <a:r>
              <a:rPr dirty="0" sz="1100" spc="3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1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M.</a:t>
            </a:r>
            <a:r>
              <a:rPr dirty="0" sz="1100" spc="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4">
                <a:solidFill>
                  <a:srgbClr val="071f46"/>
                </a:solidFill>
                <a:latin typeface="Verdana"/>
                <a:cs typeface="Verdana"/>
              </a:rPr>
              <a:t>J.</a:t>
            </a:r>
            <a:r>
              <a:rPr dirty="0" sz="1100" spc="33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Rahimi,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"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Handwritten</a:t>
            </a:r>
            <a:r>
              <a:rPr dirty="0" sz="1100" spc="10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54">
                <a:solidFill>
                  <a:srgbClr val="071f46"/>
                </a:solidFill>
                <a:latin typeface="Verdana"/>
                <a:cs typeface="Verdana"/>
              </a:rPr>
              <a:t>Bangla</a:t>
            </a:r>
            <a:r>
              <a:rPr dirty="0" sz="1100" spc="6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Numeral</a:t>
            </a:r>
            <a:r>
              <a:rPr dirty="0" sz="1100" spc="6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100" spc="8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Using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Ensembling</a:t>
            </a:r>
            <a:r>
              <a:rPr dirty="0" sz="1100" spc="9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of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Convolutional</a:t>
            </a:r>
            <a:r>
              <a:rPr dirty="0" sz="1100" spc="6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Neural</a:t>
            </a:r>
            <a:r>
              <a:rPr dirty="0" sz="11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Network,"</a:t>
            </a:r>
            <a:r>
              <a:rPr dirty="0" sz="1100" spc="7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2018</a:t>
            </a:r>
          </a:p>
          <a:p>
            <a:pPr marL="0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21st</a:t>
            </a:r>
            <a:r>
              <a:rPr dirty="0" sz="1100" spc="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International</a:t>
            </a:r>
            <a:r>
              <a:rPr dirty="0" sz="1100" spc="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Conference</a:t>
            </a:r>
            <a:r>
              <a:rPr dirty="0" sz="1100" spc="5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of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Computer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3">
                <a:solidFill>
                  <a:srgbClr val="071f46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Information</a:t>
            </a:r>
            <a:r>
              <a:rPr dirty="0" sz="1100" spc="9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Technology</a:t>
            </a: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-15">
                <a:solidFill>
                  <a:srgbClr val="071f46"/>
                </a:solidFill>
                <a:latin typeface="Verdana"/>
                <a:cs typeface="Verdana"/>
              </a:rPr>
              <a:t>(ICCIT),</a:t>
            </a:r>
            <a:r>
              <a:rPr dirty="0" sz="1100" spc="-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2018,</a:t>
            </a:r>
            <a:r>
              <a:rPr dirty="0" sz="1100" spc="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34">
                <a:solidFill>
                  <a:srgbClr val="071f46"/>
                </a:solidFill>
                <a:latin typeface="Verdana"/>
                <a:cs typeface="Verdana"/>
              </a:rPr>
              <a:t>pp.</a:t>
            </a:r>
            <a:r>
              <a:rPr dirty="0" sz="1100" spc="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1-6,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doi: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2892" y="1713133"/>
            <a:ext cx="2774540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0">
                <a:solidFill>
                  <a:srgbClr val="071f46"/>
                </a:solidFill>
                <a:latin typeface="Verdana"/>
                <a:cs typeface="Verdana"/>
              </a:rPr>
              <a:t>10.1109/ICCITECHN.2018.8631944</a:t>
            </a:r>
            <a:r>
              <a:rPr dirty="0" sz="1400">
                <a:solidFill>
                  <a:srgbClr val="071f46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2892" y="2186056"/>
            <a:ext cx="3826216" cy="1046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spc="10">
                <a:solidFill>
                  <a:srgbClr val="071f46"/>
                </a:solidFill>
                <a:latin typeface="Verdana"/>
                <a:cs typeface="Verdana"/>
              </a:rPr>
              <a:t>2.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S.</a:t>
            </a:r>
            <a:r>
              <a:rPr dirty="0" sz="1100" spc="1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Bender,</a:t>
            </a:r>
            <a:r>
              <a:rPr dirty="0" sz="1100" spc="6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M.</a:t>
            </a:r>
            <a:r>
              <a:rPr dirty="0" sz="1100" spc="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Haurilet,</a:t>
            </a:r>
            <a:r>
              <a:rPr dirty="0" sz="11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A.</a:t>
            </a:r>
            <a:r>
              <a:rPr dirty="0" sz="1100" spc="1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Roitberg</a:t>
            </a:r>
            <a:r>
              <a:rPr dirty="0" sz="1100" spc="4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100" spc="6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0">
                <a:solidFill>
                  <a:srgbClr val="071f46"/>
                </a:solidFill>
                <a:latin typeface="Verdana"/>
                <a:cs typeface="Verdana"/>
              </a:rPr>
              <a:t>R.</a:t>
            </a:r>
          </a:p>
          <a:p>
            <a:pPr marL="0" marR="0">
              <a:lnSpc>
                <a:spcPts val="13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Stiefelhagen,</a:t>
            </a:r>
            <a:r>
              <a:rPr dirty="0" sz="1100" spc="6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"Learning</a:t>
            </a:r>
            <a:r>
              <a:rPr dirty="0" sz="1100" spc="8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Fine-Grained</a:t>
            </a:r>
            <a:r>
              <a:rPr dirty="0" sz="1100" spc="6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Image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58">
                <a:solidFill>
                  <a:srgbClr val="071f46"/>
                </a:solidFill>
                <a:latin typeface="Verdana"/>
                <a:cs typeface="Verdana"/>
              </a:rPr>
              <a:t>Representations</a:t>
            </a:r>
            <a:r>
              <a:rPr dirty="0" sz="1100" spc="7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34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1100" spc="3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Mathematical</a:t>
            </a:r>
            <a:r>
              <a:rPr dirty="0" sz="1100" spc="9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Expression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Recognition,"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2019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International</a:t>
            </a:r>
            <a:r>
              <a:rPr dirty="0" sz="1100" spc="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Conference</a:t>
            </a:r>
            <a:r>
              <a:rPr dirty="0" sz="1100" spc="4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on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Document</a:t>
            </a:r>
            <a:r>
              <a:rPr dirty="0" sz="1100" spc="8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Analysis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100" spc="6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100" spc="7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Workshops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(ICDARW),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2019,</a:t>
            </a:r>
            <a:r>
              <a:rPr dirty="0" sz="1100" spc="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34">
                <a:solidFill>
                  <a:srgbClr val="071f46"/>
                </a:solidFill>
                <a:latin typeface="Verdana"/>
                <a:cs typeface="Verdana"/>
              </a:rPr>
              <a:t>pp.</a:t>
            </a:r>
            <a:r>
              <a:rPr dirty="0" sz="1100" spc="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56-61,</a:t>
            </a:r>
            <a:r>
              <a:rPr dirty="0" sz="1100" spc="1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38">
                <a:solidFill>
                  <a:srgbClr val="071f46"/>
                </a:solidFill>
                <a:latin typeface="Verdana"/>
                <a:cs typeface="Verdana"/>
              </a:rPr>
              <a:t>doi: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2892" y="3191897"/>
            <a:ext cx="2375452" cy="2078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10.1109/ICDARW.2019.00015.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2257" y="3633857"/>
            <a:ext cx="4162634" cy="878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spc="85">
                <a:solidFill>
                  <a:srgbClr val="071f46"/>
                </a:solidFill>
                <a:latin typeface="Verdana"/>
                <a:cs typeface="Verdana"/>
              </a:rPr>
              <a:t>3.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DBian,</a:t>
            </a:r>
            <a:r>
              <a:rPr dirty="0" sz="1100" spc="5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0">
                <a:solidFill>
                  <a:srgbClr val="071f46"/>
                </a:solidFill>
                <a:latin typeface="Verdana"/>
                <a:cs typeface="Verdana"/>
              </a:rPr>
              <a:t>X.,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5">
                <a:solidFill>
                  <a:srgbClr val="071f46"/>
                </a:solidFill>
                <a:latin typeface="Verdana"/>
                <a:cs typeface="Verdana"/>
              </a:rPr>
              <a:t>Qin,</a:t>
            </a:r>
            <a:r>
              <a:rPr dirty="0" sz="1100" spc="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B.,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34">
                <a:solidFill>
                  <a:srgbClr val="071f46"/>
                </a:solidFill>
                <a:latin typeface="Verdana"/>
                <a:cs typeface="Verdana"/>
              </a:rPr>
              <a:t>Xin,</a:t>
            </a:r>
            <a:r>
              <a:rPr dirty="0" sz="1100" spc="3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0">
                <a:solidFill>
                  <a:srgbClr val="071f46"/>
                </a:solidFill>
                <a:latin typeface="Verdana"/>
                <a:cs typeface="Verdana"/>
              </a:rPr>
              <a:t>X.,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Li,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J.,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Su,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0">
                <a:solidFill>
                  <a:srgbClr val="071f46"/>
                </a:solidFill>
                <a:latin typeface="Verdana"/>
                <a:cs typeface="Verdana"/>
              </a:rPr>
              <a:t>X.,</a:t>
            </a:r>
            <a:r>
              <a:rPr dirty="0" sz="1100" spc="2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&amp;</a:t>
            </a:r>
            <a:r>
              <a:rPr dirty="0" sz="1100" spc="22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Wang,</a:t>
            </a:r>
            <a:r>
              <a:rPr dirty="0" sz="1100" spc="5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Y.</a:t>
            </a:r>
          </a:p>
          <a:p>
            <a:pPr marL="634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(2021).</a:t>
            </a:r>
            <a:r>
              <a:rPr dirty="0" sz="1100" spc="1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Handwritten</a:t>
            </a:r>
            <a:r>
              <a:rPr dirty="0" sz="1100" spc="10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mathematical</a:t>
            </a:r>
            <a:r>
              <a:rPr dirty="0" sz="1100" spc="9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9">
                <a:solidFill>
                  <a:srgbClr val="071f46"/>
                </a:solidFill>
                <a:latin typeface="Verdana"/>
                <a:cs typeface="Verdana"/>
              </a:rPr>
              <a:t>expression</a:t>
            </a:r>
          </a:p>
          <a:p>
            <a:pPr marL="634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recognition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4">
                <a:solidFill>
                  <a:srgbClr val="071f46"/>
                </a:solidFill>
                <a:latin typeface="Verdana"/>
                <a:cs typeface="Verdana"/>
              </a:rPr>
              <a:t>via</a:t>
            </a:r>
            <a:r>
              <a:rPr dirty="0" sz="1100" spc="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attention</a:t>
            </a:r>
            <a:r>
              <a:rPr dirty="0" sz="1100" spc="9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9">
                <a:solidFill>
                  <a:srgbClr val="071f46"/>
                </a:solidFill>
                <a:latin typeface="Verdana"/>
                <a:cs typeface="Verdana"/>
              </a:rPr>
              <a:t>aggregation</a:t>
            </a:r>
            <a:r>
              <a:rPr dirty="0" sz="1100" spc="8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43">
                <a:solidFill>
                  <a:srgbClr val="071f46"/>
                </a:solidFill>
                <a:latin typeface="Verdana"/>
                <a:cs typeface="Verdana"/>
              </a:rPr>
              <a:t>based</a:t>
            </a:r>
            <a:r>
              <a:rPr dirty="0" sz="1100" spc="5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18">
                <a:solidFill>
                  <a:srgbClr val="071f46"/>
                </a:solidFill>
                <a:latin typeface="Verdana"/>
                <a:cs typeface="Verdana"/>
              </a:rPr>
              <a:t>Bi-</a:t>
            </a:r>
          </a:p>
          <a:p>
            <a:pPr marL="634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68">
                <a:solidFill>
                  <a:srgbClr val="071f46"/>
                </a:solidFill>
                <a:latin typeface="Verdana"/>
                <a:cs typeface="Verdana"/>
              </a:rPr>
              <a:t>directional</a:t>
            </a:r>
            <a:r>
              <a:rPr dirty="0" sz="1100" spc="8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74">
                <a:solidFill>
                  <a:srgbClr val="071f46"/>
                </a:solidFill>
                <a:latin typeface="Verdana"/>
                <a:cs typeface="Verdana"/>
              </a:rPr>
              <a:t>mutual</a:t>
            </a:r>
            <a:r>
              <a:rPr dirty="0" sz="1100" spc="9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63">
                <a:solidFill>
                  <a:srgbClr val="071f46"/>
                </a:solidFill>
                <a:latin typeface="Verdana"/>
                <a:cs typeface="Verdana"/>
              </a:rPr>
              <a:t>learning.</a:t>
            </a:r>
            <a:r>
              <a:rPr dirty="0" sz="1100" spc="8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71f46"/>
                </a:solidFill>
                <a:latin typeface="Verdana"/>
                <a:cs typeface="Verdana"/>
              </a:rPr>
              <a:t>In</a:t>
            </a:r>
            <a:r>
              <a:rPr dirty="0" sz="1100" spc="1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0">
                <a:solidFill>
                  <a:srgbClr val="071f46"/>
                </a:solidFill>
                <a:latin typeface="Verdana"/>
                <a:cs typeface="Verdana"/>
              </a:rPr>
              <a:t>arXiv</a:t>
            </a:r>
            <a:r>
              <a:rPr dirty="0" sz="1100" spc="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100" spc="28">
                <a:solidFill>
                  <a:srgbClr val="071f46"/>
                </a:solidFill>
                <a:latin typeface="Verdana"/>
                <a:cs typeface="Verdana"/>
              </a:rPr>
              <a:t>[cs.CV].</a:t>
            </a:r>
          </a:p>
          <a:p>
            <a:pPr marL="634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28" u="sng">
                <a:solidFill>
                  <a:srgbClr val="0000ff"/>
                </a:solidFill>
                <a:latin typeface="Verdana"/>
                <a:cs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http://arxiv.org/abs/2112.03603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7327" y="1195520"/>
            <a:ext cx="5453819" cy="1692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6695" marR="0">
              <a:lnSpc>
                <a:spcPts val="36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74">
                <a:solidFill>
                  <a:srgbClr val="071f46"/>
                </a:solidFill>
                <a:latin typeface="WWQCBB+Arial-Black"/>
                <a:cs typeface="WWQCBB+Arial-Black"/>
              </a:rPr>
              <a:t>Identifying</a:t>
            </a:r>
            <a:r>
              <a:rPr dirty="0" sz="2600" spc="-36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12">
                <a:solidFill>
                  <a:srgbClr val="071f46"/>
                </a:solidFill>
                <a:latin typeface="WWQCBB+Arial-Black"/>
                <a:cs typeface="WWQCBB+Arial-Black"/>
              </a:rPr>
              <a:t>proper</a:t>
            </a:r>
            <a:r>
              <a:rPr dirty="0" sz="2600" spc="-9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75">
                <a:solidFill>
                  <a:srgbClr val="071f46"/>
                </a:solidFill>
                <a:latin typeface="WWQCBB+Arial-Black"/>
                <a:cs typeface="WWQCBB+Arial-Black"/>
              </a:rPr>
              <a:t>image</a:t>
            </a:r>
          </a:p>
          <a:p>
            <a:pPr marL="503396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82">
                <a:solidFill>
                  <a:srgbClr val="071f46"/>
                </a:solidFill>
                <a:latin typeface="WWQCBB+Arial-Black"/>
                <a:cs typeface="WWQCBB+Arial-Black"/>
              </a:rPr>
              <a:t>captioning</a:t>
            </a:r>
            <a:r>
              <a:rPr dirty="0" sz="2600" spc="-37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50">
                <a:solidFill>
                  <a:srgbClr val="071f46"/>
                </a:solidFill>
                <a:latin typeface="WWQCBB+Arial-Black"/>
                <a:cs typeface="WWQCBB+Arial-Black"/>
              </a:rPr>
              <a:t>approach</a:t>
            </a:r>
            <a:r>
              <a:rPr dirty="0" sz="2600" spc="-15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62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</a:p>
          <a:p>
            <a:pPr marL="0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87">
                <a:solidFill>
                  <a:srgbClr val="071f46"/>
                </a:solidFill>
                <a:latin typeface="WWQCBB+Arial-Black"/>
                <a:cs typeface="WWQCBB+Arial-Black"/>
              </a:rPr>
              <a:t>facilitateinterpreting</a:t>
            </a:r>
            <a:r>
              <a:rPr dirty="0" sz="2600" spc="-77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2600" spc="-9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n</a:t>
            </a:r>
            <a:r>
              <a:rPr dirty="0" sz="2600" spc="-6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37">
                <a:solidFill>
                  <a:srgbClr val="071f46"/>
                </a:solidFill>
                <a:latin typeface="WWQCBB+Arial-Black"/>
                <a:cs typeface="WWQCBB+Arial-Black"/>
              </a:rPr>
              <a:t>image</a:t>
            </a:r>
          </a:p>
          <a:p>
            <a:pPr marL="1223168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25">
                <a:solidFill>
                  <a:srgbClr val="071f46"/>
                </a:solidFill>
                <a:latin typeface="WWQCBB+Arial-Black"/>
                <a:cs typeface="WWQCBB+Arial-Black"/>
              </a:rPr>
              <a:t>in</a:t>
            </a:r>
            <a:r>
              <a:rPr dirty="0" sz="2600" spc="-53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2600" spc="-52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2600" spc="-150">
                <a:solidFill>
                  <a:srgbClr val="071f46"/>
                </a:solidFill>
                <a:latin typeface="WWQCBB+Arial-Black"/>
                <a:cs typeface="WWQCBB+Arial-Black"/>
              </a:rPr>
              <a:t>document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554" y="3434371"/>
            <a:ext cx="2463292" cy="66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1392" marR="0">
              <a:lnSpc>
                <a:spcPts val="30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62">
                <a:solidFill>
                  <a:srgbClr val="071f46"/>
                </a:solidFill>
                <a:latin typeface="Verdana"/>
                <a:cs typeface="Verdana"/>
              </a:rPr>
              <a:t>IT19392172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 spc="83">
                <a:solidFill>
                  <a:srgbClr val="071f46"/>
                </a:solidFill>
                <a:latin typeface="Verdana"/>
                <a:cs typeface="Verdana"/>
              </a:rPr>
              <a:t>Sanduni</a:t>
            </a:r>
            <a:r>
              <a:rPr dirty="0" sz="1600" spc="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58">
                <a:solidFill>
                  <a:srgbClr val="071f46"/>
                </a:solidFill>
                <a:latin typeface="Verdana"/>
                <a:cs typeface="Verdana"/>
              </a:rPr>
              <a:t>Madara</a:t>
            </a:r>
            <a:r>
              <a:rPr dirty="0" sz="1600" spc="4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600" spc="-61">
                <a:solidFill>
                  <a:srgbClr val="071f46"/>
                </a:solidFill>
                <a:latin typeface="Verdana"/>
                <a:cs typeface="Verdana"/>
              </a:rPr>
              <a:t>P.G.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2414" y="1105439"/>
            <a:ext cx="3582475" cy="1725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252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</a:p>
          <a:p>
            <a:pPr marL="88900" marR="0">
              <a:lnSpc>
                <a:spcPts val="6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61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0885" y="625535"/>
            <a:ext cx="361768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2800" spc="17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4">
                <a:solidFill>
                  <a:srgbClr val="071f46"/>
                </a:solidFill>
                <a:latin typeface="Verdana"/>
                <a:cs typeface="Verdana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6460" y="1533824"/>
            <a:ext cx="2849091" cy="79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1">
                <a:solidFill>
                  <a:srgbClr val="000000"/>
                </a:solidFill>
                <a:latin typeface="WWQCBB+Arial-Black"/>
                <a:cs typeface="WWQCBB+Arial-Black"/>
              </a:rPr>
              <a:t>Inabilitytointerpretanimage</a:t>
            </a:r>
          </a:p>
          <a:p>
            <a:pPr marL="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12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  <a:r>
              <a:rPr dirty="0" sz="1400" spc="-32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0">
                <a:solidFill>
                  <a:srgbClr val="000000"/>
                </a:solidFill>
                <a:latin typeface="WWQCBB+Arial-Black"/>
                <a:cs typeface="WWQCBB+Arial-Black"/>
              </a:rPr>
              <a:t>aprinted</a:t>
            </a:r>
            <a:r>
              <a:rPr dirty="0" sz="1400" spc="-33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5">
                <a:solidFill>
                  <a:srgbClr val="000000"/>
                </a:solidFill>
                <a:latin typeface="WWQCBB+Arial-Black"/>
                <a:cs typeface="WWQCBB+Arial-Black"/>
              </a:rPr>
              <a:t>documentwithout</a:t>
            </a:r>
          </a:p>
          <a:p>
            <a:pPr marL="2221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>
                <a:solidFill>
                  <a:srgbClr val="000000"/>
                </a:solidFill>
                <a:latin typeface="WWQCBB+Arial-Black"/>
                <a:cs typeface="WWQCBB+Arial-Black"/>
              </a:rPr>
              <a:t>others’assistance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3668" y="1533824"/>
            <a:ext cx="2809242" cy="76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2">
                <a:solidFill>
                  <a:srgbClr val="000000"/>
                </a:solidFill>
                <a:latin typeface="WWQCBB+Arial-Black"/>
                <a:cs typeface="WWQCBB+Arial-Black"/>
              </a:rPr>
              <a:t>Everytime,cannotgetathird-</a:t>
            </a:r>
          </a:p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>
                <a:solidFill>
                  <a:srgbClr val="000000"/>
                </a:solidFill>
                <a:latin typeface="WWQCBB+Arial-Black"/>
                <a:cs typeface="WWQCBB+Arial-Black"/>
              </a:rPr>
              <a:t>partyassistantforimage</a:t>
            </a:r>
          </a:p>
          <a:p>
            <a:pPr marL="4127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4">
                <a:solidFill>
                  <a:srgbClr val="000000"/>
                </a:solidFill>
                <a:latin typeface="WWQCBB+Arial-Black"/>
                <a:cs typeface="WWQCBB+Arial-Black"/>
              </a:rPr>
              <a:t>identification.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8048" y="2805222"/>
            <a:ext cx="2513372" cy="7795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3">
                <a:solidFill>
                  <a:srgbClr val="000000"/>
                </a:solidFill>
                <a:latin typeface="WWQCBB+Arial-Black"/>
                <a:cs typeface="WWQCBB+Arial-Black"/>
              </a:rPr>
              <a:t>Cannothaveadescriptive</a:t>
            </a:r>
          </a:p>
          <a:p>
            <a:pPr marL="0" marR="0">
              <a:lnSpc>
                <a:spcPts val="1974"/>
              </a:lnSpc>
              <a:spcBef>
                <a:spcPts val="51"/>
              </a:spcBef>
              <a:spcAft>
                <a:spcPts val="0"/>
              </a:spcAft>
            </a:pPr>
            <a:r>
              <a:rPr dirty="0" sz="1400" spc="-150" u="sng">
                <a:solidFill>
                  <a:srgbClr val="000000"/>
                </a:solidFill>
                <a:latin typeface="WWQCBB+Arial-Black"/>
                <a:cs typeface="WWQCBB+Arial-Black"/>
              </a:rPr>
              <a:t>explanationo</a:t>
            </a:r>
            <a:r>
              <a:rPr dirty="0" sz="1400" spc="174">
                <a:solidFill>
                  <a:srgbClr val="000000"/>
                </a:solidFill>
                <a:latin typeface="WWQCBB+Arial-Black"/>
                <a:cs typeface="WWQCBB+Arial-Black"/>
              </a:rPr>
              <a:t>f</a:t>
            </a:r>
            <a:r>
              <a:rPr dirty="0" sz="1400" spc="-92" u="sng">
                <a:solidFill>
                  <a:srgbClr val="000000"/>
                </a:solidFill>
                <a:latin typeface="WWQCBB+Arial-Black"/>
                <a:cs typeface="WWQCBB+Arial-Black"/>
              </a:rPr>
              <a:t>animage</a:t>
            </a:r>
          </a:p>
          <a:p>
            <a:pPr marL="0" marR="0">
              <a:lnSpc>
                <a:spcPts val="1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0" strike="dblStrike">
                <a:solidFill>
                  <a:srgbClr val="000000"/>
                </a:solidFill>
                <a:latin typeface="WWQCBB+Arial-Black"/>
                <a:cs typeface="WWQCBB+Arial-Black"/>
              </a:rPr>
              <a:t>throughbrail</a:t>
            </a:r>
            <a:r>
              <a:rPr dirty="0" sz="1400" spc="-69" strike="sngStrike">
                <a:solidFill>
                  <a:srgbClr val="000000"/>
                </a:solidFill>
                <a:latin typeface="WWQCBB+Arial-Black"/>
                <a:cs typeface="WWQCBB+Arial-Black"/>
              </a:rPr>
              <a:t>l</a:t>
            </a:r>
            <a:r>
              <a:rPr dirty="0" sz="1400" strike="dblStrike">
                <a:solidFill>
                  <a:srgbClr val="000000"/>
                </a:solidFill>
                <a:latin typeface="WWQCBB+Arial-Black"/>
                <a:cs typeface="WWQCBB+Arial-Black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10925" y="2897806"/>
            <a:ext cx="2828949" cy="78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560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0">
                <a:solidFill>
                  <a:srgbClr val="000000"/>
                </a:solidFill>
                <a:latin typeface="WWQCBB+Arial-Black"/>
                <a:cs typeface="WWQCBB+Arial-Black"/>
              </a:rPr>
              <a:t>Existingtoolslackthe</a:t>
            </a:r>
          </a:p>
          <a:p>
            <a:pPr marL="0" marR="0">
              <a:lnSpc>
                <a:spcPts val="19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1">
                <a:solidFill>
                  <a:srgbClr val="000000"/>
                </a:solidFill>
                <a:latin typeface="WWQCBB+Arial-Black"/>
                <a:cs typeface="WWQCBB+Arial-Black"/>
              </a:rPr>
              <a:t>accessibilityoptionsforprint</a:t>
            </a:r>
          </a:p>
          <a:p>
            <a:pPr marL="106108" marR="0">
              <a:lnSpc>
                <a:spcPts val="1974"/>
              </a:lnSpc>
              <a:spcBef>
                <a:spcPts val="6"/>
              </a:spcBef>
              <a:spcAft>
                <a:spcPts val="0"/>
              </a:spcAft>
            </a:pPr>
            <a:r>
              <a:rPr dirty="0" sz="1400" spc="-105">
                <a:solidFill>
                  <a:srgbClr val="000000"/>
                </a:solidFill>
                <a:latin typeface="WWQCBB+Arial-Black"/>
                <a:cs typeface="WWQCBB+Arial-Black"/>
              </a:rPr>
              <a:t>disabledindividuals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36313" y="4078004"/>
            <a:ext cx="2721037" cy="766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5">
                <a:solidFill>
                  <a:srgbClr val="000000"/>
                </a:solidFill>
                <a:latin typeface="WWQCBB+Arial-Black"/>
                <a:cs typeface="WWQCBB+Arial-Black"/>
              </a:rPr>
              <a:t>Lackofunderstanding/</a:t>
            </a:r>
          </a:p>
          <a:p>
            <a:pPr marL="0" marR="0">
              <a:lnSpc>
                <a:spcPts val="17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5">
                <a:solidFill>
                  <a:srgbClr val="000000"/>
                </a:solidFill>
                <a:latin typeface="WWQCBB+Arial-Black"/>
                <a:cs typeface="WWQCBB+Arial-Black"/>
              </a:rPr>
              <a:t>sufficientexplanation</a:t>
            </a:r>
            <a:r>
              <a:rPr dirty="0" sz="1400" spc="-7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">
                <a:solidFill>
                  <a:srgbClr val="000000"/>
                </a:solidFill>
                <a:latin typeface="WWQCBB+Arial-Black"/>
                <a:cs typeface="WWQCBB+Arial-Black"/>
              </a:rPr>
              <a:t>of</a:t>
            </a:r>
            <a:r>
              <a:rPr dirty="0" sz="1400" spc="-32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6">
                <a:solidFill>
                  <a:srgbClr val="000000"/>
                </a:solidFill>
                <a:latin typeface="WWQCBB+Arial-Black"/>
                <a:cs typeface="WWQCBB+Arial-Black"/>
              </a:rPr>
              <a:t>imagesin</a:t>
            </a:r>
            <a:r>
              <a:rPr dirty="0" sz="1400" spc="-34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8">
                <a:solidFill>
                  <a:srgbClr val="000000"/>
                </a:solidFill>
                <a:latin typeface="WWQCBB+Arial-Black"/>
                <a:cs typeface="WWQCBB+Arial-Black"/>
              </a:rPr>
              <a:t>existingtools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5924" y="453080"/>
            <a:ext cx="3282696" cy="774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9">
                <a:solidFill>
                  <a:srgbClr val="071f46"/>
                </a:solidFill>
                <a:latin typeface="Verdana"/>
                <a:cs typeface="Verdana"/>
              </a:rPr>
              <a:t>Problems</a:t>
            </a:r>
            <a:r>
              <a:rPr dirty="0" sz="2400" spc="76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02">
                <a:solidFill>
                  <a:srgbClr val="071f46"/>
                </a:solidFill>
                <a:latin typeface="Verdana"/>
                <a:cs typeface="Verdana"/>
              </a:rPr>
              <a:t>faced</a:t>
            </a:r>
            <a:r>
              <a:rPr dirty="0" sz="2400" spc="-5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64">
                <a:solidFill>
                  <a:srgbClr val="071f46"/>
                </a:solidFill>
                <a:latin typeface="Verdana"/>
                <a:cs typeface="Verdana"/>
              </a:rPr>
              <a:t>by</a:t>
            </a:r>
          </a:p>
          <a:p>
            <a:pPr marL="29718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4">
                <a:solidFill>
                  <a:srgbClr val="071f46"/>
                </a:solidFill>
                <a:latin typeface="Verdana"/>
                <a:cs typeface="Verdana"/>
              </a:rPr>
              <a:t>print</a:t>
            </a:r>
            <a:r>
              <a:rPr dirty="0" sz="2400" spc="5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400" spc="163">
                <a:solidFill>
                  <a:srgbClr val="071f46"/>
                </a:solidFill>
                <a:latin typeface="Verdana"/>
                <a:cs typeface="Verdana"/>
              </a:rPr>
              <a:t>disability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0285" y="1541420"/>
            <a:ext cx="2839541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2">
                <a:solidFill>
                  <a:srgbClr val="000000"/>
                </a:solidFill>
                <a:latin typeface="WWQCBB+Arial-Black"/>
                <a:cs typeface="WWQCBB+Arial-Black"/>
              </a:rPr>
              <a:t>Lackofresourcesavailablein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10530" y="1533800"/>
            <a:ext cx="2345469" cy="540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6">
                <a:solidFill>
                  <a:srgbClr val="000000"/>
                </a:solidFill>
                <a:latin typeface="WWQCBB+Arial-Black"/>
                <a:cs typeface="WWQCBB+Arial-Black"/>
              </a:rPr>
              <a:t>Canaffecteverydaylife,</a:t>
            </a:r>
          </a:p>
          <a:p>
            <a:pPr marL="161290" marR="0">
              <a:lnSpc>
                <a:spcPts val="1974"/>
              </a:lnSpc>
              <a:spcBef>
                <a:spcPts val="5"/>
              </a:spcBef>
              <a:spcAft>
                <a:spcPts val="0"/>
              </a:spcAft>
            </a:pPr>
            <a:r>
              <a:rPr dirty="0" sz="1400" spc="-81">
                <a:solidFill>
                  <a:srgbClr val="000000"/>
                </a:solidFill>
                <a:latin typeface="WWQCBB+Arial-Black"/>
                <a:cs typeface="WWQCBB+Arial-Black"/>
              </a:rPr>
              <a:t>educationandwork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1602" y="1792880"/>
            <a:ext cx="207876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30">
                <a:solidFill>
                  <a:srgbClr val="000000"/>
                </a:solidFill>
                <a:latin typeface="WWQCBB+Arial-Black"/>
                <a:cs typeface="WWQCBB+Arial-Black"/>
              </a:rPr>
              <a:t>accessiblemediums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1011" y="2847654"/>
            <a:ext cx="2720689" cy="53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7">
                <a:solidFill>
                  <a:srgbClr val="000000"/>
                </a:solidFill>
                <a:latin typeface="WWQCBB+Arial-Black"/>
                <a:cs typeface="WWQCBB+Arial-Black"/>
              </a:rPr>
              <a:t>Braillebookscostmorethan</a:t>
            </a:r>
          </a:p>
          <a:p>
            <a:pPr marL="609600" marR="0">
              <a:lnSpc>
                <a:spcPts val="19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1">
                <a:solidFill>
                  <a:srgbClr val="000000"/>
                </a:solidFill>
                <a:latin typeface="WWQCBB+Arial-Black"/>
                <a:cs typeface="WWQCBB+Arial-Black"/>
              </a:rPr>
              <a:t>normalissues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6416" y="2897806"/>
            <a:ext cx="2947975" cy="534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3">
                <a:solidFill>
                  <a:srgbClr val="000000"/>
                </a:solidFill>
                <a:latin typeface="WWQCBB+Arial-Black"/>
                <a:cs typeface="WWQCBB+Arial-Black"/>
              </a:rPr>
              <a:t>Lackofaccessibilityoptionsin</a:t>
            </a:r>
          </a:p>
          <a:p>
            <a:pPr marL="798957" marR="0">
              <a:lnSpc>
                <a:spcPts val="1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5">
                <a:solidFill>
                  <a:srgbClr val="000000"/>
                </a:solidFill>
                <a:latin typeface="WWQCBB+Arial-Black"/>
                <a:cs typeface="WWQCBB+Arial-Black"/>
              </a:rPr>
              <a:t>availabletools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1334" y="4053073"/>
            <a:ext cx="2385144" cy="779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64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6">
                <a:solidFill>
                  <a:srgbClr val="000000"/>
                </a:solidFill>
                <a:latin typeface="WWQCBB+Arial-Black"/>
                <a:cs typeface="WWQCBB+Arial-Black"/>
              </a:rPr>
              <a:t>Cannotgetthird</a:t>
            </a:r>
            <a:r>
              <a:rPr dirty="0" sz="1400" spc="-27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00000"/>
                </a:solidFill>
                <a:latin typeface="WWQCBB+Arial-Black"/>
                <a:cs typeface="WWQCBB+Arial-Black"/>
              </a:rPr>
              <a:t>party</a:t>
            </a:r>
          </a:p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46" strike="sngStrike">
                <a:solidFill>
                  <a:srgbClr val="000000"/>
                </a:solidFill>
                <a:latin typeface="WWQCBB+Arial-Black"/>
                <a:cs typeface="WWQCBB+Arial-Black"/>
              </a:rPr>
              <a:t>assistanc</a:t>
            </a:r>
            <a:r>
              <a:rPr dirty="0" sz="1400">
                <a:solidFill>
                  <a:srgbClr val="000000"/>
                </a:solidFill>
                <a:latin typeface="WWQCBB+Arial-Black"/>
                <a:cs typeface="WWQCBB+Arial-Black"/>
              </a:rPr>
              <a:t>e</a:t>
            </a:r>
            <a:r>
              <a:rPr dirty="0" sz="1400" spc="-70" strike="sngStrike">
                <a:solidFill>
                  <a:srgbClr val="000000"/>
                </a:solidFill>
                <a:latin typeface="WWQCBB+Arial-Black"/>
                <a:cs typeface="WWQCBB+Arial-Black"/>
              </a:rPr>
              <a:t>forpersonal,</a:t>
            </a:r>
          </a:p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 strike="sngStrike">
                <a:solidFill>
                  <a:srgbClr val="000000"/>
                </a:solidFill>
                <a:latin typeface="WWQCBB+Arial-Black"/>
                <a:cs typeface="WWQCBB+Arial-Black"/>
              </a:rPr>
              <a:t>confidentialdocuments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5935" y="1479300"/>
            <a:ext cx="7389091" cy="84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spc="196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5200" spc="4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5200" spc="223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252" y="628203"/>
            <a:ext cx="2164610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7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7719" y="1315696"/>
            <a:ext cx="2972025" cy="628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75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-49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2">
                <a:solidFill>
                  <a:srgbClr val="071f46"/>
                </a:solidFill>
                <a:latin typeface="Verdana"/>
                <a:cs typeface="Verdana"/>
              </a:rPr>
              <a:t>explore</a:t>
            </a:r>
            <a:r>
              <a:rPr dirty="0" sz="1800" spc="1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6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800" spc="28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identify</a:t>
            </a:r>
          </a:p>
          <a:p>
            <a:pPr marL="0" marR="0">
              <a:lnSpc>
                <a:spcPts val="2187"/>
              </a:lnSpc>
              <a:spcBef>
                <a:spcPts val="222"/>
              </a:spcBef>
              <a:spcAft>
                <a:spcPts val="0"/>
              </a:spcAft>
            </a:pPr>
            <a:r>
              <a:rPr dirty="0" sz="1800" spc="5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1800" spc="2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feasible</a:t>
            </a:r>
            <a:r>
              <a:rPr dirty="0" sz="1800" spc="64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79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8265" y="1462579"/>
            <a:ext cx="3767869" cy="502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2">
                <a:solidFill>
                  <a:srgbClr val="071f46"/>
                </a:solidFill>
                <a:latin typeface="WWQCBB+Arial-Black"/>
                <a:cs typeface="WWQCBB+Arial-Black"/>
              </a:rPr>
              <a:t>Toidentifyaproper</a:t>
            </a:r>
            <a:r>
              <a:rPr dirty="0" sz="1400" spc="-25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imageidentification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  <a:r>
              <a:rPr dirty="0" sz="1400" spc="-38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5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31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2">
                <a:solidFill>
                  <a:srgbClr val="071f46"/>
                </a:solidFill>
                <a:latin typeface="WWQCBB+Arial-Black"/>
                <a:cs typeface="WWQCBB+Arial-Black"/>
              </a:rPr>
              <a:t>extractimagefeatures.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719" y="1978636"/>
            <a:ext cx="2902274" cy="1226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13">
                <a:solidFill>
                  <a:srgbClr val="071f46"/>
                </a:solidFill>
                <a:latin typeface="Verdana"/>
                <a:cs typeface="Verdana"/>
              </a:rPr>
              <a:t>with</a:t>
            </a:r>
            <a:r>
              <a:rPr dirty="0" sz="1800" spc="60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3">
                <a:solidFill>
                  <a:srgbClr val="071f46"/>
                </a:solidFill>
                <a:latin typeface="Verdana"/>
                <a:cs typeface="Verdana"/>
              </a:rPr>
              <a:t>proper</a:t>
            </a:r>
            <a:r>
              <a:rPr dirty="0" sz="1800" spc="68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image</a:t>
            </a:r>
          </a:p>
          <a:p>
            <a:pPr marL="0" marR="0">
              <a:lnSpc>
                <a:spcPts val="2187"/>
              </a:lnSpc>
              <a:spcBef>
                <a:spcPts val="22"/>
              </a:spcBef>
              <a:spcAft>
                <a:spcPts val="0"/>
              </a:spcAft>
            </a:pP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interpretation</a:t>
            </a:r>
            <a:r>
              <a:rPr dirty="0" sz="1800" spc="29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93">
                <a:solidFill>
                  <a:srgbClr val="071f46"/>
                </a:solidFill>
                <a:latin typeface="Verdana"/>
                <a:cs typeface="Verdana"/>
              </a:rPr>
              <a:t>model</a:t>
            </a:r>
          </a:p>
          <a:p>
            <a:pPr marL="0" marR="0">
              <a:lnSpc>
                <a:spcPts val="2187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800" spc="4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1800" spc="4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12">
                <a:solidFill>
                  <a:srgbClr val="071f46"/>
                </a:solidFill>
                <a:latin typeface="Verdana"/>
                <a:cs typeface="Verdana"/>
              </a:rPr>
              <a:t>facilitate</a:t>
            </a:r>
            <a:r>
              <a:rPr dirty="0" sz="1800" spc="14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19">
                <a:solidFill>
                  <a:srgbClr val="071f46"/>
                </a:solidFill>
                <a:latin typeface="Verdana"/>
                <a:cs typeface="Verdana"/>
              </a:rPr>
              <a:t>reading</a:t>
            </a:r>
            <a:r>
              <a:rPr dirty="0" sz="1800" spc="1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a</a:t>
            </a:r>
          </a:p>
          <a:p>
            <a:pPr marL="0" marR="0">
              <a:lnSpc>
                <a:spcPts val="2187"/>
              </a:lnSpc>
              <a:spcBef>
                <a:spcPts val="296"/>
              </a:spcBef>
              <a:spcAft>
                <a:spcPts val="0"/>
              </a:spcAft>
            </a:pPr>
            <a:r>
              <a:rPr dirty="0" sz="1800" spc="124">
                <a:solidFill>
                  <a:srgbClr val="071f46"/>
                </a:solidFill>
                <a:latin typeface="Verdana"/>
                <a:cs typeface="Verdana"/>
              </a:rPr>
              <a:t>printed</a:t>
            </a:r>
            <a:r>
              <a:rPr dirty="0" sz="1800" spc="30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800" spc="128">
                <a:solidFill>
                  <a:srgbClr val="071f46"/>
                </a:solidFill>
                <a:latin typeface="Verdana"/>
                <a:cs typeface="Verdana"/>
              </a:rPr>
              <a:t>document.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8265" y="2639360"/>
            <a:ext cx="3560725" cy="50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62">
                <a:solidFill>
                  <a:srgbClr val="071f46"/>
                </a:solidFill>
                <a:latin typeface="WWQCBB+Arial-Black"/>
                <a:cs typeface="WWQCBB+Arial-Black"/>
              </a:rPr>
              <a:t>Toidentifyaproper</a:t>
            </a:r>
            <a:r>
              <a:rPr dirty="0" sz="1400" spc="-27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3">
                <a:solidFill>
                  <a:srgbClr val="071f46"/>
                </a:solidFill>
                <a:latin typeface="WWQCBB+Arial-Black"/>
                <a:cs typeface="WWQCBB+Arial-Black"/>
              </a:rPr>
              <a:t>language</a:t>
            </a:r>
            <a:r>
              <a:rPr dirty="0" sz="1400" spc="-40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4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  <a:r>
              <a:rPr dirty="0" sz="1400" spc="-42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1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8">
                <a:solidFill>
                  <a:srgbClr val="071f46"/>
                </a:solidFill>
                <a:latin typeface="WWQCBB+Arial-Black"/>
                <a:cs typeface="WWQCBB+Arial-Black"/>
              </a:rPr>
              <a:t>generateadescriptiveexplanation.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8265" y="3811011"/>
            <a:ext cx="4054363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To</a:t>
            </a:r>
            <a:r>
              <a:rPr dirty="0" sz="1400" spc="-22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9">
                <a:solidFill>
                  <a:srgbClr val="071f46"/>
                </a:solidFill>
                <a:latin typeface="WWQCBB+Arial-Black"/>
                <a:cs typeface="WWQCBB+Arial-Black"/>
              </a:rPr>
              <a:t>develop</a:t>
            </a:r>
            <a:r>
              <a:rPr dirty="0" sz="1400" spc="-3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11">
                <a:solidFill>
                  <a:srgbClr val="071f46"/>
                </a:solidFill>
                <a:latin typeface="WWQCBB+Arial-Black"/>
                <a:cs typeface="WWQCBB+Arial-Black"/>
              </a:rPr>
              <a:t>gesture-controlled</a:t>
            </a:r>
            <a:r>
              <a:rPr dirty="0" sz="1400" spc="-6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process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72">
                <a:solidFill>
                  <a:srgbClr val="071f46"/>
                </a:solidFill>
                <a:latin typeface="WWQCBB+Arial-Black"/>
                <a:cs typeface="WWQCBB+Arial-Black"/>
              </a:rPr>
              <a:t>withahapticfeedbacksysteminthemobile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application.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5803" y="1930506"/>
            <a:ext cx="5100369" cy="887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5500" spc="376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20875" y="460309"/>
            <a:ext cx="5310278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17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  <a:r>
              <a:rPr dirty="0" sz="2800" spc="9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02">
                <a:solidFill>
                  <a:srgbClr val="071f46"/>
                </a:solidFill>
                <a:latin typeface="Verdana"/>
                <a:cs typeface="Verdana"/>
              </a:rPr>
              <a:t>Overview</a:t>
            </a:r>
            <a:r>
              <a:rPr dirty="0" sz="2800" spc="6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34">
                <a:solidFill>
                  <a:srgbClr val="071f46"/>
                </a:solidFill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719" y="1760280"/>
            <a:ext cx="266422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42">
                <a:solidFill>
                  <a:srgbClr val="071f46"/>
                </a:solidFill>
                <a:latin typeface="Verdana"/>
                <a:cs typeface="Verdana"/>
              </a:rPr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291" y="2443984"/>
            <a:ext cx="108059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5">
                <a:solidFill>
                  <a:srgbClr val="071f46"/>
                </a:solidFill>
                <a:latin typeface="WWQCBB+Arial-Black"/>
                <a:cs typeface="WWQCBB+Arial-Black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7291" y="2657344"/>
            <a:ext cx="2040325" cy="715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22">
                <a:solidFill>
                  <a:srgbClr val="071f46"/>
                </a:solidFill>
                <a:latin typeface="WWQCBB+Arial-Black"/>
                <a:cs typeface="WWQCBB+Arial-Black"/>
              </a:rPr>
              <a:t>Tensorflow+Keras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21">
                <a:solidFill>
                  <a:srgbClr val="071f46"/>
                </a:solidFill>
                <a:latin typeface="WWQCBB+Arial-Black"/>
                <a:cs typeface="WWQCBB+Arial-Black"/>
              </a:rPr>
              <a:t>InceptionV3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Numpy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1480" y="2459973"/>
            <a:ext cx="4195672" cy="108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148">
                <a:solidFill>
                  <a:srgbClr val="071f46"/>
                </a:solidFill>
                <a:latin typeface="Verdana"/>
                <a:cs typeface="Verdana"/>
              </a:rPr>
              <a:t>Evidences</a:t>
            </a:r>
            <a:r>
              <a:rPr dirty="0" sz="3400" spc="17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26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3400" spc="1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400" spc="112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704215" marR="0">
              <a:lnSpc>
                <a:spcPts val="40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spc="226">
                <a:solidFill>
                  <a:srgbClr val="071f46"/>
                </a:solidFill>
                <a:latin typeface="Verdana"/>
                <a:cs typeface="Verdana"/>
              </a:rPr>
              <a:t>Completion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0632" y="628203"/>
            <a:ext cx="3616887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8">
                <a:solidFill>
                  <a:srgbClr val="071f46"/>
                </a:solidFill>
                <a:latin typeface="Verdana"/>
                <a:cs typeface="Verdana"/>
              </a:rPr>
              <a:t>Image</a:t>
            </a:r>
            <a:r>
              <a:rPr dirty="0" sz="2800" spc="13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8">
                <a:solidFill>
                  <a:srgbClr val="071f46"/>
                </a:solidFill>
                <a:latin typeface="Verdana"/>
                <a:cs typeface="Verdana"/>
              </a:rPr>
              <a:t>Captioning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4647" y="1675023"/>
            <a:ext cx="1447396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550" spc="1226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071f46"/>
                </a:solidFill>
                <a:latin typeface="Verdana"/>
                <a:cs typeface="Verdana"/>
              </a:rPr>
              <a:t>Dataset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78197" y="2126280"/>
            <a:ext cx="2163422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○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MSCOCOdataset[1]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8197" y="2542840"/>
            <a:ext cx="439278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○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Large-scaleobjectdetection,segmentation,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5697" y="2756200"/>
            <a:ext cx="227645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0">
                <a:solidFill>
                  <a:srgbClr val="071f46"/>
                </a:solidFill>
                <a:latin typeface="WWQCBB+Arial-Black"/>
                <a:cs typeface="WWQCBB+Arial-Black"/>
              </a:rPr>
              <a:t>andcaptioning</a:t>
            </a:r>
            <a:r>
              <a:rPr dirty="0" sz="1400" spc="-29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3">
                <a:solidFill>
                  <a:srgbClr val="071f46"/>
                </a:solidFill>
                <a:latin typeface="WWQCBB+Arial-Black"/>
                <a:cs typeface="WWQCBB+Arial-Black"/>
              </a:rPr>
              <a:t>dataset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78197" y="3147360"/>
            <a:ext cx="2426918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○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DevelopedbyMicrosoft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8197" y="3563920"/>
            <a:ext cx="2647540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○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Consistsof</a:t>
            </a:r>
            <a:r>
              <a:rPr dirty="0" sz="1400" spc="-5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82,783images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78197" y="3980480"/>
            <a:ext cx="414570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○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3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9">
                <a:solidFill>
                  <a:srgbClr val="071f46"/>
                </a:solidFill>
                <a:latin typeface="WWQCBB+Arial-Black"/>
                <a:cs typeface="WWQCBB+Arial-Black"/>
              </a:rPr>
              <a:t>atleast5</a:t>
            </a:r>
            <a:r>
              <a:rPr dirty="0" sz="1400" spc="-35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2">
                <a:solidFill>
                  <a:srgbClr val="071f46"/>
                </a:solidFill>
                <a:latin typeface="WWQCBB+Arial-Black"/>
                <a:cs typeface="WWQCBB+Arial-Black"/>
              </a:rPr>
              <a:t>different</a:t>
            </a:r>
            <a:r>
              <a:rPr dirty="0" sz="1400" spc="-37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7">
                <a:solidFill>
                  <a:srgbClr val="071f46"/>
                </a:solidFill>
                <a:latin typeface="WWQCBB+Arial-Black"/>
                <a:cs typeface="WWQCBB+Arial-Black"/>
              </a:rPr>
              <a:t>captionsfor</a:t>
            </a:r>
            <a:r>
              <a:rPr dirty="0" sz="1400" spc="-27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 spc="-32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68">
                <a:solidFill>
                  <a:srgbClr val="071f46"/>
                </a:solidFill>
                <a:latin typeface="WWQCBB+Arial-Black"/>
                <a:cs typeface="WWQCBB+Arial-Black"/>
              </a:rPr>
              <a:t>image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0632" y="628203"/>
            <a:ext cx="3616887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08">
                <a:solidFill>
                  <a:srgbClr val="071f46"/>
                </a:solidFill>
                <a:latin typeface="Verdana"/>
                <a:cs typeface="Verdana"/>
              </a:rPr>
              <a:t>Image</a:t>
            </a:r>
            <a:r>
              <a:rPr dirty="0" sz="2800" spc="13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78">
                <a:solidFill>
                  <a:srgbClr val="071f46"/>
                </a:solidFill>
                <a:latin typeface="Verdana"/>
                <a:cs typeface="Verdana"/>
              </a:rPr>
              <a:t>Captioning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3162" y="1868318"/>
            <a:ext cx="2871331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103">
                <a:solidFill>
                  <a:srgbClr val="071f46"/>
                </a:solidFill>
                <a:latin typeface="WWQCBB+Arial-Black"/>
                <a:cs typeface="WWQCBB+Arial-Black"/>
              </a:rPr>
              <a:t>Combination</a:t>
            </a:r>
            <a:r>
              <a:rPr dirty="0" sz="1400" spc="-22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2">
                <a:solidFill>
                  <a:srgbClr val="071f46"/>
                </a:solidFill>
                <a:latin typeface="WWQCBB+Arial-Black"/>
                <a:cs typeface="WWQCBB+Arial-Black"/>
              </a:rPr>
              <a:t>of</a:t>
            </a:r>
            <a:r>
              <a:rPr dirty="0" sz="1400" spc="-21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multipleNNs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3162" y="2183278"/>
            <a:ext cx="4205352" cy="151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0">
                <a:solidFill>
                  <a:srgbClr val="071f46"/>
                </a:solidFill>
                <a:latin typeface="WWQCBB+Arial-Black"/>
                <a:cs typeface="WWQCBB+Arial-Black"/>
              </a:rPr>
              <a:t>Seq-2-Seqmodel</a:t>
            </a:r>
            <a:r>
              <a:rPr dirty="0" sz="1400" spc="-39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4">
                <a:solidFill>
                  <a:srgbClr val="071f46"/>
                </a:solidFill>
                <a:latin typeface="WWQCBB+Arial-Black"/>
                <a:cs typeface="WWQCBB+Arial-Black"/>
              </a:rPr>
              <a:t>for</a:t>
            </a:r>
            <a:r>
              <a:rPr dirty="0" sz="1400" spc="-27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9">
                <a:solidFill>
                  <a:srgbClr val="071f46"/>
                </a:solidFill>
                <a:latin typeface="WWQCBB+Arial-Black"/>
                <a:cs typeface="WWQCBB+Arial-Black"/>
              </a:rPr>
              <a:t>generalcaptioning</a:t>
            </a:r>
          </a:p>
          <a:p>
            <a:pPr marL="0" marR="0">
              <a:lnSpc>
                <a:spcPts val="1974"/>
              </a:lnSpc>
              <a:spcBef>
                <a:spcPts val="505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3">
                <a:solidFill>
                  <a:srgbClr val="071f46"/>
                </a:solidFill>
                <a:latin typeface="WWQCBB+Arial-Black"/>
                <a:cs typeface="WWQCBB+Arial-Black"/>
              </a:rPr>
              <a:t>YOLOv3todetectobjectsandhumans</a:t>
            </a:r>
          </a:p>
          <a:p>
            <a:pPr marL="0" marR="0">
              <a:lnSpc>
                <a:spcPts val="197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Featuresof</a:t>
            </a:r>
            <a:r>
              <a:rPr dirty="0" sz="1400" spc="-19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detectedhumans</a:t>
            </a:r>
            <a:r>
              <a:rPr dirty="0" sz="1400" spc="-36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28">
                <a:solidFill>
                  <a:srgbClr val="071f46"/>
                </a:solidFill>
                <a:latin typeface="WWQCBB+Arial-Black"/>
                <a:cs typeface="WWQCBB+Arial-Black"/>
              </a:rPr>
              <a:t>are</a:t>
            </a:r>
            <a:r>
              <a:rPr dirty="0" sz="1400" spc="-36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8">
                <a:solidFill>
                  <a:srgbClr val="071f46"/>
                </a:solidFill>
                <a:latin typeface="WWQCBB+Arial-Black"/>
                <a:cs typeface="WWQCBB+Arial-Black"/>
              </a:rPr>
              <a:t>extracted</a:t>
            </a:r>
          </a:p>
          <a:p>
            <a:pPr marL="317500" marR="0">
              <a:lnSpc>
                <a:spcPts val="1974"/>
              </a:lnSpc>
              <a:spcBef>
                <a:spcPts val="425"/>
              </a:spcBef>
              <a:spcAft>
                <a:spcPts val="0"/>
              </a:spcAft>
            </a:pP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with</a:t>
            </a:r>
            <a:r>
              <a:rPr dirty="0" sz="1400" spc="-79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efficientv2</a:t>
            </a:r>
            <a:r>
              <a:rPr dirty="0" sz="1400" spc="-19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2">
                <a:solidFill>
                  <a:srgbClr val="071f46"/>
                </a:solidFill>
                <a:latin typeface="WWQCBB+Arial-Black"/>
                <a:cs typeface="WWQCBB+Arial-Black"/>
              </a:rPr>
              <a:t>implemented</a:t>
            </a:r>
            <a:r>
              <a:rPr dirty="0" sz="1400" spc="-7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40">
                <a:solidFill>
                  <a:srgbClr val="071f46"/>
                </a:solidFill>
                <a:latin typeface="WWQCBB+Arial-Black"/>
                <a:cs typeface="WWQCBB+Arial-Black"/>
              </a:rPr>
              <a:t>as</a:t>
            </a:r>
            <a:r>
              <a:rPr dirty="0" sz="1400" spc="-4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a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multi</a:t>
            </a:r>
          </a:p>
          <a:p>
            <a:pPr marL="317500" marR="0">
              <a:lnSpc>
                <a:spcPts val="1974"/>
              </a:lnSpc>
              <a:spcBef>
                <a:spcPts val="425"/>
              </a:spcBef>
              <a:spcAft>
                <a:spcPts val="0"/>
              </a:spcAft>
            </a:pPr>
            <a:r>
              <a:rPr dirty="0" sz="1400" spc="-58">
                <a:solidFill>
                  <a:srgbClr val="071f46"/>
                </a:solidFill>
                <a:latin typeface="WWQCBB+Arial-Black"/>
                <a:cs typeface="WWQCBB+Arial-Black"/>
              </a:rPr>
              <a:t>output</a:t>
            </a:r>
            <a:r>
              <a:rPr dirty="0" sz="1400" spc="-31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33162" y="3752998"/>
            <a:ext cx="4116365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71f46"/>
                </a:solidFill>
                <a:latin typeface="JTMQWS+TimesNewRomanPSMT"/>
                <a:cs typeface="JTMQWS+TimesNewRomanPSMT"/>
              </a:rPr>
              <a:t>●</a:t>
            </a:r>
            <a:r>
              <a:rPr dirty="0" sz="1450" spc="1261">
                <a:solidFill>
                  <a:srgbClr val="071f46"/>
                </a:solidFill>
                <a:latin typeface="Times New Roman"/>
                <a:cs typeface="Times New Roman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Sentencesaregeneratedwithpre-defined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0662" y="4067957"/>
            <a:ext cx="1130213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11">
                <a:solidFill>
                  <a:srgbClr val="071f46"/>
                </a:solidFill>
                <a:latin typeface="WWQCBB+Arial-Black"/>
                <a:cs typeface="WWQCBB+Arial-Black"/>
              </a:rPr>
              <a:t>templates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3844" y="625535"/>
            <a:ext cx="4514433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47">
                <a:solidFill>
                  <a:srgbClr val="071f46"/>
                </a:solidFill>
                <a:latin typeface="Verdana"/>
                <a:cs typeface="Verdana"/>
              </a:rPr>
              <a:t>Tasks</a:t>
            </a:r>
            <a:r>
              <a:rPr dirty="0" sz="2800" spc="2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800" spc="103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071f46"/>
                </a:solidFill>
                <a:latin typeface="Verdana"/>
                <a:cs typeface="Verdana"/>
              </a:rPr>
              <a:t>be</a:t>
            </a:r>
            <a:r>
              <a:rPr dirty="0" sz="2800" spc="-2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67">
                <a:solidFill>
                  <a:srgbClr val="071f46"/>
                </a:solidFill>
                <a:latin typeface="Verdana"/>
                <a:cs typeface="Verdana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4871" y="2630581"/>
            <a:ext cx="1317356" cy="680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562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Integrate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1400" spc="6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58">
                <a:solidFill>
                  <a:srgbClr val="071f46"/>
                </a:solidFill>
                <a:latin typeface="Verdana"/>
                <a:cs typeface="Verdana"/>
              </a:rPr>
              <a:t>test</a:t>
            </a:r>
            <a:r>
              <a:rPr dirty="0" sz="1400" spc="3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1400" spc="68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  <a:p>
            <a:pPr marL="30226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whole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0148" y="2680873"/>
            <a:ext cx="1589275" cy="467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87">
                <a:solidFill>
                  <a:srgbClr val="071f46"/>
                </a:solidFill>
                <a:latin typeface="Verdana"/>
                <a:cs typeface="Verdana"/>
              </a:rPr>
              <a:t>Commercialize</a:t>
            </a:r>
          </a:p>
          <a:p>
            <a:pPr marL="560863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68">
                <a:solidFill>
                  <a:srgbClr val="071f46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19852" y="3107594"/>
            <a:ext cx="1236870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3">
                <a:solidFill>
                  <a:srgbClr val="071f46"/>
                </a:solidFill>
                <a:latin typeface="Verdana"/>
                <a:cs typeface="Verdana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4425" y="3270661"/>
            <a:ext cx="838799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74">
                <a:solidFill>
                  <a:srgbClr val="071f46"/>
                </a:solidFill>
                <a:latin typeface="Verdana"/>
                <a:cs typeface="Verdana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1081" y="3484022"/>
            <a:ext cx="999751" cy="25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99">
                <a:solidFill>
                  <a:srgbClr val="071f46"/>
                </a:solidFill>
                <a:latin typeface="Verdana"/>
                <a:cs typeface="Verdana"/>
              </a:rPr>
              <a:t>together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3885" y="625535"/>
            <a:ext cx="3978345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GITHUB</a:t>
            </a:r>
            <a:r>
              <a:rPr dirty="0" sz="2800" spc="-12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071f46"/>
                </a:solidFill>
                <a:latin typeface="Verdana"/>
                <a:cs typeface="Verdana"/>
              </a:rPr>
              <a:t>REPOSITORY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7809" y="535621"/>
            <a:ext cx="3581042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49">
                <a:solidFill>
                  <a:srgbClr val="071f46"/>
                </a:solidFill>
                <a:latin typeface="Verdana"/>
                <a:cs typeface="Verdana"/>
              </a:rPr>
              <a:t>Literature</a:t>
            </a:r>
            <a:r>
              <a:rPr dirty="0" sz="2800" spc="27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08">
                <a:solidFill>
                  <a:srgbClr val="071f46"/>
                </a:solidFill>
                <a:latin typeface="Verdana"/>
                <a:cs typeface="Verdana"/>
              </a:rPr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7865" y="1224149"/>
            <a:ext cx="7808044" cy="502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Lackof</a:t>
            </a:r>
            <a:r>
              <a:rPr dirty="0" sz="1400" spc="-7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6">
                <a:solidFill>
                  <a:srgbClr val="071f46"/>
                </a:solidFill>
                <a:latin typeface="WWQCBB+Arial-Black"/>
                <a:cs typeface="WWQCBB+Arial-Black"/>
              </a:rPr>
              <a:t>functionsliketableinterpretation</a:t>
            </a:r>
            <a:r>
              <a:rPr dirty="0" sz="1400" spc="1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8">
                <a:solidFill>
                  <a:srgbClr val="071f46"/>
                </a:solidFill>
                <a:latin typeface="WWQCBB+Arial-Black"/>
                <a:cs typeface="WWQCBB+Arial-Black"/>
              </a:rPr>
              <a:t>andmathematicalequationinterpretation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i</a:t>
            </a:r>
            <a:r>
              <a:rPr dirty="0" sz="1400" spc="-49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>
                <a:solidFill>
                  <a:srgbClr val="071f46"/>
                </a:solidFill>
                <a:latin typeface="WWQCBB+Arial-Black"/>
                <a:cs typeface="WWQCBB+Arial-Black"/>
              </a:rPr>
              <a:t>n</a:t>
            </a:r>
            <a:r>
              <a:rPr dirty="0" sz="1400" spc="-30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1">
                <a:solidFill>
                  <a:srgbClr val="071f46"/>
                </a:solidFill>
                <a:latin typeface="WWQCBB+Arial-Black"/>
                <a:cs typeface="WWQCBB+Arial-Black"/>
              </a:rPr>
              <a:t>availabletools[4],[5]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6910" y="1876929"/>
            <a:ext cx="4311079" cy="28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5">
                <a:solidFill>
                  <a:srgbClr val="071f46"/>
                </a:solidFill>
                <a:latin typeface="WWQCBB+Arial-Black"/>
                <a:cs typeface="WWQCBB+Arial-Black"/>
              </a:rPr>
              <a:t>Lackof</a:t>
            </a:r>
            <a:r>
              <a:rPr dirty="0" sz="1400" spc="-7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1">
                <a:solidFill>
                  <a:srgbClr val="071f46"/>
                </a:solidFill>
                <a:latin typeface="WWQCBB+Arial-Black"/>
                <a:cs typeface="WWQCBB+Arial-Black"/>
              </a:rPr>
              <a:t>accessibilityoptionsinavailabletools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7865" y="2318889"/>
            <a:ext cx="7541778" cy="71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99">
                <a:solidFill>
                  <a:srgbClr val="071f46"/>
                </a:solidFill>
                <a:latin typeface="WWQCBB+Arial-Black"/>
                <a:cs typeface="WWQCBB+Arial-Black"/>
              </a:rPr>
              <a:t>Unavailabilityof</a:t>
            </a:r>
            <a:r>
              <a:rPr dirty="0" sz="1400" spc="-19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3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user</a:t>
            </a:r>
            <a:r>
              <a:rPr dirty="0" sz="1400" spc="-38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3">
                <a:solidFill>
                  <a:srgbClr val="071f46"/>
                </a:solidFill>
                <a:latin typeface="WWQCBB+Arial-Black"/>
                <a:cs typeface="WWQCBB+Arial-Black"/>
              </a:rPr>
              <a:t>guidancein</a:t>
            </a:r>
            <a:r>
              <a:rPr dirty="0" sz="1400" spc="-317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2">
                <a:solidFill>
                  <a:srgbClr val="071f46"/>
                </a:solidFill>
                <a:latin typeface="WWQCBB+Arial-Black"/>
                <a:cs typeface="WWQCBB+Arial-Black"/>
              </a:rPr>
              <a:t>materialcapturingprocess</a:t>
            </a:r>
          </a:p>
          <a:p>
            <a:pPr marL="0" marR="0">
              <a:lnSpc>
                <a:spcPts val="1974"/>
              </a:lnSpc>
              <a:spcBef>
                <a:spcPts val="1335"/>
              </a:spcBef>
              <a:spcAft>
                <a:spcPts val="0"/>
              </a:spcAft>
            </a:pPr>
            <a:r>
              <a:rPr dirty="0" sz="1400" spc="-88">
                <a:solidFill>
                  <a:srgbClr val="071f46"/>
                </a:solidFill>
                <a:latin typeface="WWQCBB+Arial-Black"/>
                <a:cs typeface="WWQCBB+Arial-Black"/>
              </a:rPr>
              <a:t>Lackof</a:t>
            </a:r>
            <a:r>
              <a:rPr dirty="0" sz="1400" spc="-27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98">
                <a:solidFill>
                  <a:srgbClr val="071f46"/>
                </a:solidFill>
                <a:latin typeface="WWQCBB+Arial-Black"/>
                <a:cs typeface="WWQCBB+Arial-Black"/>
              </a:rPr>
              <a:t>practicalityin</a:t>
            </a:r>
            <a:r>
              <a:rPr dirty="0" sz="1400" spc="-3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37">
                <a:solidFill>
                  <a:srgbClr val="071f46"/>
                </a:solidFill>
                <a:latin typeface="WWQCBB+Arial-Black"/>
                <a:cs typeface="WWQCBB+Arial-Black"/>
              </a:rPr>
              <a:t>the</a:t>
            </a:r>
            <a:r>
              <a:rPr dirty="0" sz="1400" spc="-33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81">
                <a:solidFill>
                  <a:srgbClr val="071f46"/>
                </a:solidFill>
                <a:latin typeface="WWQCBB+Arial-Black"/>
                <a:cs typeface="WWQCBB+Arial-Black"/>
              </a:rPr>
              <a:t>availabletoolsfor</a:t>
            </a:r>
            <a:r>
              <a:rPr dirty="0" sz="1400" spc="-281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56">
                <a:solidFill>
                  <a:srgbClr val="071f46"/>
                </a:solidFill>
                <a:latin typeface="WWQCBB+Arial-Black"/>
                <a:cs typeface="WWQCBB+Arial-Black"/>
              </a:rPr>
              <a:t>blind</a:t>
            </a:r>
            <a:r>
              <a:rPr dirty="0" sz="1400" spc="-352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72">
                <a:solidFill>
                  <a:srgbClr val="071f46"/>
                </a:solidFill>
                <a:latin typeface="WWQCBB+Arial-Black"/>
                <a:cs typeface="WWQCBB+Arial-Black"/>
              </a:rPr>
              <a:t>people</a:t>
            </a:r>
            <a:r>
              <a:rPr dirty="0" sz="1400" spc="-358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400" spc="-100">
                <a:solidFill>
                  <a:srgbClr val="071f46"/>
                </a:solidFill>
                <a:latin typeface="WWQCBB+Arial-Black"/>
                <a:cs typeface="WWQCBB+Arial-Black"/>
              </a:rPr>
              <a:t>(Eg:Wearabledevices)[6]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82441" y="420939"/>
            <a:ext cx="2633381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44">
                <a:solidFill>
                  <a:srgbClr val="071f46"/>
                </a:solidFill>
                <a:latin typeface="Verdana"/>
                <a:cs typeface="Verdana"/>
              </a:rPr>
              <a:t>GANTT</a:t>
            </a:r>
            <a:r>
              <a:rPr dirty="0" sz="2800" spc="-4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-17">
                <a:solidFill>
                  <a:srgbClr val="071f46"/>
                </a:solidFill>
                <a:latin typeface="Verdana"/>
                <a:cs typeface="Verdana"/>
              </a:rPr>
              <a:t>CHART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5613" y="320102"/>
            <a:ext cx="6904924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87">
                <a:solidFill>
                  <a:srgbClr val="071f46"/>
                </a:solidFill>
                <a:latin typeface="Verdana"/>
                <a:cs typeface="Verdana"/>
              </a:rPr>
              <a:t>Work</a:t>
            </a:r>
            <a:r>
              <a:rPr dirty="0" sz="2800" spc="60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83">
                <a:solidFill>
                  <a:srgbClr val="071f46"/>
                </a:solidFill>
                <a:latin typeface="Verdana"/>
                <a:cs typeface="Verdana"/>
              </a:rPr>
              <a:t>Breakdown</a:t>
            </a:r>
            <a:r>
              <a:rPr dirty="0" sz="2800" spc="911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 spc="158">
                <a:solidFill>
                  <a:srgbClr val="071f46"/>
                </a:solidFill>
                <a:latin typeface="Verdana"/>
                <a:cs typeface="Verdana"/>
              </a:rPr>
              <a:t>Structure</a:t>
            </a:r>
            <a:r>
              <a:rPr dirty="0" sz="2800" spc="-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71f46"/>
                </a:solidFill>
                <a:latin typeface="Verdana"/>
                <a:cs typeface="Verdana"/>
              </a:rPr>
              <a:t>(WBS)</a:t>
            </a: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9291" y="192973"/>
            <a:ext cx="226128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124">
                <a:solidFill>
                  <a:srgbClr val="071f46"/>
                </a:solidFill>
                <a:latin typeface="Verdana"/>
                <a:cs typeface="Verdana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2152" y="978257"/>
            <a:ext cx="5912277" cy="2999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48">
                <a:solidFill>
                  <a:srgbClr val="000000"/>
                </a:solidFill>
                <a:latin typeface="WWQCBB+Arial-Black"/>
                <a:cs typeface="WWQCBB+Arial-Black"/>
              </a:rPr>
              <a:t>1T.-Y.Linetal.,</a:t>
            </a:r>
            <a:r>
              <a:rPr dirty="0" sz="1300" spc="-3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“MicrosoftCOCO:</a:t>
            </a:r>
            <a:r>
              <a:rPr dirty="0" sz="1300" spc="-39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5">
                <a:solidFill>
                  <a:srgbClr val="000000"/>
                </a:solidFill>
                <a:latin typeface="WWQCBB+Arial-Black"/>
                <a:cs typeface="WWQCBB+Arial-Black"/>
              </a:rPr>
              <a:t>Common</a:t>
            </a:r>
            <a:r>
              <a:rPr dirty="0" sz="1300" spc="-37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objectsin</a:t>
            </a:r>
            <a:r>
              <a:rPr dirty="0" sz="1300" spc="14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1">
                <a:solidFill>
                  <a:srgbClr val="000000"/>
                </a:solidFill>
                <a:latin typeface="WWQCBB+Arial-Black"/>
                <a:cs typeface="WWQCBB+Arial-Black"/>
              </a:rPr>
              <a:t>context,”in</a:t>
            </a:r>
          </a:p>
          <a:p>
            <a:pPr marL="0" marR="0">
              <a:lnSpc>
                <a:spcPts val="17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3">
                <a:solidFill>
                  <a:srgbClr val="000000"/>
                </a:solidFill>
                <a:latin typeface="WWQCBB+Arial-Black"/>
                <a:cs typeface="WWQCBB+Arial-Black"/>
              </a:rPr>
              <a:t>Computer</a:t>
            </a:r>
            <a:r>
              <a:rPr dirty="0" sz="1300" spc="-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3">
                <a:solidFill>
                  <a:srgbClr val="000000"/>
                </a:solidFill>
                <a:latin typeface="WWQCBB+Arial-Black"/>
                <a:cs typeface="WWQCBB+Arial-Black"/>
              </a:rPr>
              <a:t>Vision</a:t>
            </a:r>
            <a:r>
              <a:rPr dirty="0" sz="1300" spc="-18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>
                <a:solidFill>
                  <a:srgbClr val="000000"/>
                </a:solidFill>
                <a:latin typeface="WWQCBB+Arial-Black"/>
                <a:cs typeface="WWQCBB+Arial-Black"/>
              </a:rPr>
              <a:t>–</a:t>
            </a:r>
            <a:r>
              <a:rPr dirty="0" sz="13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12">
                <a:solidFill>
                  <a:srgbClr val="000000"/>
                </a:solidFill>
                <a:latin typeface="WWQCBB+Arial-Black"/>
                <a:cs typeface="WWQCBB+Arial-Black"/>
              </a:rPr>
              <a:t>ECCV2014,</a:t>
            </a:r>
            <a:r>
              <a:rPr dirty="0" sz="1300" spc="-24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6">
                <a:solidFill>
                  <a:srgbClr val="000000"/>
                </a:solidFill>
                <a:latin typeface="WWQCBB+Arial-Black"/>
                <a:cs typeface="WWQCBB+Arial-Black"/>
              </a:rPr>
              <a:t>Cham:</a:t>
            </a:r>
            <a:r>
              <a:rPr dirty="0" sz="1300" spc="-18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0">
                <a:solidFill>
                  <a:srgbClr val="000000"/>
                </a:solidFill>
                <a:latin typeface="WWQCBB+Arial-Black"/>
                <a:cs typeface="WWQCBB+Arial-Black"/>
              </a:rPr>
              <a:t>Springer</a:t>
            </a:r>
            <a:r>
              <a:rPr dirty="0" sz="1300" spc="-18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8">
                <a:solidFill>
                  <a:srgbClr val="000000"/>
                </a:solidFill>
                <a:latin typeface="WWQCBB+Arial-Black"/>
                <a:cs typeface="WWQCBB+Arial-Black"/>
              </a:rPr>
              <a:t>International</a:t>
            </a:r>
          </a:p>
          <a:p>
            <a:pPr marL="0" marR="0">
              <a:lnSpc>
                <a:spcPts val="17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95">
                <a:solidFill>
                  <a:srgbClr val="000000"/>
                </a:solidFill>
                <a:latin typeface="WWQCBB+Arial-Black"/>
                <a:cs typeface="WWQCBB+Arial-Black"/>
              </a:rPr>
              <a:t>Publishing,</a:t>
            </a:r>
            <a:r>
              <a:rPr dirty="0" sz="1300" spc="-19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62">
                <a:solidFill>
                  <a:srgbClr val="000000"/>
                </a:solidFill>
                <a:latin typeface="WWQCBB+Arial-Black"/>
                <a:cs typeface="WWQCBB+Arial-Black"/>
              </a:rPr>
              <a:t>2014,pp.</a:t>
            </a:r>
            <a:r>
              <a:rPr dirty="0" sz="1300" spc="-41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740–755.</a:t>
            </a:r>
          </a:p>
          <a:p>
            <a:pPr marL="0" marR="0">
              <a:lnSpc>
                <a:spcPts val="17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54">
                <a:solidFill>
                  <a:srgbClr val="000000"/>
                </a:solidFill>
                <a:latin typeface="WWQCBB+Arial-Black"/>
                <a:cs typeface="WWQCBB+Arial-Black"/>
              </a:rPr>
              <a:t>2C.Wanget</a:t>
            </a:r>
            <a:r>
              <a:rPr dirty="0" sz="1300" spc="-38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52">
                <a:solidFill>
                  <a:srgbClr val="000000"/>
                </a:solidFill>
                <a:latin typeface="WWQCBB+Arial-Black"/>
                <a:cs typeface="WWQCBB+Arial-Black"/>
              </a:rPr>
              <a:t>al.,</a:t>
            </a:r>
            <a:r>
              <a:rPr dirty="0" sz="1300" spc="-32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1">
                <a:solidFill>
                  <a:srgbClr val="000000"/>
                </a:solidFill>
                <a:latin typeface="WWQCBB+Arial-Black"/>
                <a:cs typeface="WWQCBB+Arial-Black"/>
              </a:rPr>
              <a:t>“Pulmonary</a:t>
            </a:r>
            <a:r>
              <a:rPr dirty="0" sz="1300" spc="-38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7">
                <a:solidFill>
                  <a:srgbClr val="000000"/>
                </a:solidFill>
                <a:latin typeface="WWQCBB+Arial-Black"/>
                <a:cs typeface="WWQCBB+Arial-Black"/>
              </a:rPr>
              <a:t>imageclassificationbasedon</a:t>
            </a:r>
            <a:r>
              <a:rPr dirty="0" sz="1300" spc="-24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4">
                <a:solidFill>
                  <a:srgbClr val="000000"/>
                </a:solidFill>
                <a:latin typeface="WWQCBB+Arial-Black"/>
                <a:cs typeface="WWQCBB+Arial-Black"/>
              </a:rPr>
              <a:t>inception-</a:t>
            </a:r>
          </a:p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3">
                <a:solidFill>
                  <a:srgbClr val="000000"/>
                </a:solidFill>
                <a:latin typeface="WWQCBB+Arial-Black"/>
                <a:cs typeface="WWQCBB+Arial-Black"/>
              </a:rPr>
              <a:t>v3transferlearningmodel,”IEEEAccess,vol.7,pp.</a:t>
            </a:r>
            <a:r>
              <a:rPr dirty="0" sz="1300" spc="15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1">
                <a:solidFill>
                  <a:srgbClr val="000000"/>
                </a:solidFill>
                <a:latin typeface="WWQCBB+Arial-Black"/>
                <a:cs typeface="WWQCBB+Arial-Black"/>
              </a:rPr>
              <a:t>146533–146541,</a:t>
            </a:r>
          </a:p>
          <a:p>
            <a:pPr marL="0" marR="0">
              <a:lnSpc>
                <a:spcPts val="1833"/>
              </a:lnSpc>
              <a:spcBef>
                <a:spcPts val="76"/>
              </a:spcBef>
              <a:spcAft>
                <a:spcPts val="0"/>
              </a:spcAft>
            </a:pPr>
            <a:r>
              <a:rPr dirty="0" sz="1300" spc="-125">
                <a:solidFill>
                  <a:srgbClr val="000000"/>
                </a:solidFill>
                <a:latin typeface="WWQCBB+Arial-Black"/>
                <a:cs typeface="WWQCBB+Arial-Black"/>
              </a:rPr>
              <a:t>2019.</a:t>
            </a:r>
          </a:p>
          <a:p>
            <a:pPr marL="0" marR="0">
              <a:lnSpc>
                <a:spcPts val="1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01">
                <a:solidFill>
                  <a:srgbClr val="000000"/>
                </a:solidFill>
                <a:latin typeface="WWQCBB+Arial-Black"/>
                <a:cs typeface="WWQCBB+Arial-Black"/>
              </a:rPr>
              <a:t>3V.Badrinarayanan,A.Kendall,and</a:t>
            </a:r>
            <a:r>
              <a:rPr dirty="0" sz="1300" spc="-6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6">
                <a:solidFill>
                  <a:srgbClr val="000000"/>
                </a:solidFill>
                <a:latin typeface="WWQCBB+Arial-Black"/>
                <a:cs typeface="WWQCBB+Arial-Black"/>
              </a:rPr>
              <a:t>R.Cipolla,“SegNet:A</a:t>
            </a:r>
            <a:r>
              <a:rPr dirty="0" sz="1300" spc="-5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1">
                <a:solidFill>
                  <a:srgbClr val="000000"/>
                </a:solidFill>
                <a:latin typeface="WWQCBB+Arial-Black"/>
                <a:cs typeface="WWQCBB+Arial-Black"/>
              </a:rPr>
              <a:t>deep</a:t>
            </a:r>
          </a:p>
          <a:p>
            <a:pPr marL="0" marR="0">
              <a:lnSpc>
                <a:spcPts val="17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05">
                <a:solidFill>
                  <a:srgbClr val="000000"/>
                </a:solidFill>
                <a:latin typeface="WWQCBB+Arial-Black"/>
                <a:cs typeface="WWQCBB+Arial-Black"/>
              </a:rPr>
              <a:t>convolutional</a:t>
            </a:r>
            <a:r>
              <a:rPr dirty="0" sz="1300" spc="-29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3">
                <a:solidFill>
                  <a:srgbClr val="000000"/>
                </a:solidFill>
                <a:latin typeface="WWQCBB+Arial-Black"/>
                <a:cs typeface="WWQCBB+Arial-Black"/>
              </a:rPr>
              <a:t>encoder-decoder</a:t>
            </a:r>
            <a:r>
              <a:rPr dirty="0" sz="1300" spc="-25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11">
                <a:solidFill>
                  <a:srgbClr val="000000"/>
                </a:solidFill>
                <a:latin typeface="WWQCBB+Arial-Black"/>
                <a:cs typeface="WWQCBB+Arial-Black"/>
              </a:rPr>
              <a:t>architecture</a:t>
            </a:r>
            <a:r>
              <a:rPr dirty="0" sz="1300" spc="-25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7">
                <a:solidFill>
                  <a:srgbClr val="000000"/>
                </a:solidFill>
                <a:latin typeface="WWQCBB+Arial-Black"/>
                <a:cs typeface="WWQCBB+Arial-Black"/>
              </a:rPr>
              <a:t>for</a:t>
            </a:r>
            <a:r>
              <a:rPr dirty="0" sz="1300" spc="-10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1">
                <a:solidFill>
                  <a:srgbClr val="000000"/>
                </a:solidFill>
                <a:latin typeface="WWQCBB+Arial-Black"/>
                <a:cs typeface="WWQCBB+Arial-Black"/>
              </a:rPr>
              <a:t>image</a:t>
            </a:r>
          </a:p>
          <a:p>
            <a:pPr marL="0" marR="0">
              <a:lnSpc>
                <a:spcPts val="17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88">
                <a:solidFill>
                  <a:srgbClr val="000000"/>
                </a:solidFill>
                <a:latin typeface="WWQCBB+Arial-Black"/>
                <a:cs typeface="WWQCBB+Arial-Black"/>
              </a:rPr>
              <a:t>segmentation,”IEEETrans.PatternAnal.Mach.Intell.,vol.39,no.12,</a:t>
            </a:r>
          </a:p>
          <a:p>
            <a:pPr marL="0" marR="0">
              <a:lnSpc>
                <a:spcPts val="18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43">
                <a:solidFill>
                  <a:srgbClr val="000000"/>
                </a:solidFill>
                <a:latin typeface="WWQCBB+Arial-Black"/>
                <a:cs typeface="WWQCBB+Arial-Black"/>
              </a:rPr>
              <a:t>pp.</a:t>
            </a:r>
            <a:r>
              <a:rPr dirty="0" sz="1300" spc="-22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3">
                <a:solidFill>
                  <a:srgbClr val="000000"/>
                </a:solidFill>
                <a:latin typeface="WWQCBB+Arial-Black"/>
                <a:cs typeface="WWQCBB+Arial-Black"/>
              </a:rPr>
              <a:t>2481–2495,2017.</a:t>
            </a:r>
          </a:p>
          <a:p>
            <a:pPr marL="0" marR="0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17">
                <a:solidFill>
                  <a:srgbClr val="000000"/>
                </a:solidFill>
                <a:latin typeface="WWQCBB+Arial-Black"/>
                <a:cs typeface="WWQCBB+Arial-Black"/>
              </a:rPr>
              <a:t>4J.Chorowski,D.</a:t>
            </a:r>
            <a:r>
              <a:rPr dirty="0" sz="1300" spc="-2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Bahdanau,</a:t>
            </a:r>
            <a:r>
              <a:rPr dirty="0" sz="1300" spc="-28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20">
                <a:solidFill>
                  <a:srgbClr val="000000"/>
                </a:solidFill>
                <a:latin typeface="WWQCBB+Arial-Black"/>
                <a:cs typeface="WWQCBB+Arial-Black"/>
              </a:rPr>
              <a:t>D.</a:t>
            </a:r>
            <a:r>
              <a:rPr dirty="0" sz="1300" spc="-12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3">
                <a:solidFill>
                  <a:srgbClr val="000000"/>
                </a:solidFill>
                <a:latin typeface="WWQCBB+Arial-Black"/>
                <a:cs typeface="WWQCBB+Arial-Black"/>
              </a:rPr>
              <a:t>Serdyuk,</a:t>
            </a:r>
            <a:r>
              <a:rPr dirty="0" sz="1300" spc="-29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67">
                <a:solidFill>
                  <a:srgbClr val="000000"/>
                </a:solidFill>
                <a:latin typeface="WWQCBB+Arial-Black"/>
                <a:cs typeface="WWQCBB+Arial-Black"/>
              </a:rPr>
              <a:t>K.Cho,</a:t>
            </a:r>
            <a:r>
              <a:rPr dirty="0" sz="1300" spc="-25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34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300" spc="-18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4">
                <a:solidFill>
                  <a:srgbClr val="000000"/>
                </a:solidFill>
                <a:latin typeface="WWQCBB+Arial-Black"/>
                <a:cs typeface="WWQCBB+Arial-Black"/>
              </a:rPr>
              <a:t>Y.Bengio,“At</a:t>
            </a:r>
          </a:p>
          <a:p>
            <a:pPr marL="0" marR="0">
              <a:lnSpc>
                <a:spcPts val="1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14">
                <a:solidFill>
                  <a:srgbClr val="000000"/>
                </a:solidFill>
                <a:latin typeface="WWQCBB+Arial-Black"/>
                <a:cs typeface="WWQCBB+Arial-Black"/>
              </a:rPr>
              <a:t>ention-Based</a:t>
            </a:r>
            <a:r>
              <a:rPr dirty="0" sz="1300" spc="26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91">
                <a:solidFill>
                  <a:srgbClr val="000000"/>
                </a:solidFill>
                <a:latin typeface="WWQCBB+Arial-Black"/>
                <a:cs typeface="WWQCBB+Arial-Black"/>
              </a:rPr>
              <a:t>Models</a:t>
            </a:r>
            <a:r>
              <a:rPr dirty="0" sz="1300" spc="29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56">
                <a:solidFill>
                  <a:srgbClr val="000000"/>
                </a:solidFill>
                <a:latin typeface="WWQCBB+Arial-Black"/>
                <a:cs typeface="WWQCBB+Arial-Black"/>
              </a:rPr>
              <a:t>for</a:t>
            </a:r>
            <a:r>
              <a:rPr dirty="0" sz="1300" spc="29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21">
                <a:solidFill>
                  <a:srgbClr val="000000"/>
                </a:solidFill>
                <a:latin typeface="WWQCBB+Arial-Black"/>
                <a:cs typeface="WWQCBB+Arial-Black"/>
              </a:rPr>
              <a:t>Speech</a:t>
            </a:r>
            <a:r>
              <a:rPr dirty="0" sz="1300" spc="22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30">
                <a:solidFill>
                  <a:srgbClr val="000000"/>
                </a:solidFill>
                <a:latin typeface="WWQCBB+Arial-Black"/>
                <a:cs typeface="WWQCBB+Arial-Black"/>
              </a:rPr>
              <a:t>Recognition,”</a:t>
            </a:r>
            <a:r>
              <a:rPr dirty="0" sz="1300" spc="21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0">
                <a:solidFill>
                  <a:srgbClr val="000000"/>
                </a:solidFill>
                <a:latin typeface="WWQCBB+Arial-Black"/>
                <a:cs typeface="WWQCBB+Arial-Black"/>
              </a:rPr>
              <a:t>arXiv</a:t>
            </a:r>
            <a:r>
              <a:rPr dirty="0" sz="1300" spc="29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36">
                <a:solidFill>
                  <a:srgbClr val="000000"/>
                </a:solidFill>
                <a:latin typeface="WWQCBB+Arial-Black"/>
                <a:cs typeface="WWQCBB+Arial-Black"/>
              </a:rPr>
              <a:t>[cs.CL],</a:t>
            </a:r>
          </a:p>
          <a:p>
            <a:pPr marL="0" marR="0">
              <a:lnSpc>
                <a:spcPts val="1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100">
                <a:solidFill>
                  <a:srgbClr val="000000"/>
                </a:solidFill>
                <a:latin typeface="WWQCBB+Arial-Black"/>
                <a:cs typeface="WWQCBB+Arial-Black"/>
              </a:rPr>
              <a:t>2015.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2152" y="3930830"/>
            <a:ext cx="5757012" cy="49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64">
                <a:solidFill>
                  <a:srgbClr val="373939"/>
                </a:solidFill>
                <a:latin typeface="WWQCBB+Arial-Black"/>
                <a:cs typeface="WWQCBB+Arial-Black"/>
              </a:rPr>
              <a:t>5K.Xu</a:t>
            </a:r>
            <a:r>
              <a:rPr dirty="0" sz="1300" spc="-64">
                <a:solidFill>
                  <a:srgbClr val="373939"/>
                </a:solidFill>
                <a:latin typeface="BGMOOK+Arial-ItalicMT"/>
                <a:cs typeface="BGMOOK+Arial-ItalicMT"/>
              </a:rPr>
              <a:t>et</a:t>
            </a:r>
            <a:r>
              <a:rPr dirty="0" sz="1300" spc="38">
                <a:solidFill>
                  <a:srgbClr val="373939"/>
                </a:solidFill>
                <a:latin typeface="BGMOOK+Arial-ItalicMT"/>
                <a:cs typeface="BGMOOK+Arial-ItalicMT"/>
              </a:rPr>
              <a:t> </a:t>
            </a:r>
            <a:r>
              <a:rPr dirty="0" sz="1300" spc="-34">
                <a:solidFill>
                  <a:srgbClr val="373939"/>
                </a:solidFill>
                <a:latin typeface="BGMOOK+Arial-ItalicMT"/>
                <a:cs typeface="BGMOOK+Arial-ItalicMT"/>
              </a:rPr>
              <a:t>al.</a:t>
            </a:r>
            <a:r>
              <a:rPr dirty="0" sz="1300">
                <a:solidFill>
                  <a:srgbClr val="373939"/>
                </a:solidFill>
                <a:latin typeface="WWQCBB+Arial-Black"/>
                <a:cs typeface="WWQCBB+Arial-Black"/>
              </a:rPr>
              <a:t>,</a:t>
            </a:r>
            <a:r>
              <a:rPr dirty="0" sz="1300" spc="-74">
                <a:solidFill>
                  <a:srgbClr val="373939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83">
                <a:solidFill>
                  <a:srgbClr val="373939"/>
                </a:solidFill>
                <a:latin typeface="WWQCBB+Arial-Black"/>
                <a:cs typeface="WWQCBB+Arial-Black"/>
              </a:rPr>
              <a:t>“Show,attendandtell:Neuralimagecaption</a:t>
            </a:r>
            <a:r>
              <a:rPr dirty="0" sz="1300" spc="-58">
                <a:solidFill>
                  <a:srgbClr val="373939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5">
                <a:solidFill>
                  <a:srgbClr val="373939"/>
                </a:solidFill>
                <a:latin typeface="WWQCBB+Arial-Black"/>
                <a:cs typeface="WWQCBB+Arial-Black"/>
              </a:rPr>
              <a:t>generation</a:t>
            </a:r>
          </a:p>
          <a:p>
            <a:pPr marL="0" marR="0">
              <a:lnSpc>
                <a:spcPts val="17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75">
                <a:solidFill>
                  <a:srgbClr val="373939"/>
                </a:solidFill>
                <a:latin typeface="WWQCBB+Arial-Black"/>
                <a:cs typeface="WWQCBB+Arial-Black"/>
              </a:rPr>
              <a:t>withvisualat</a:t>
            </a:r>
            <a:r>
              <a:rPr dirty="0" sz="1300" spc="-75">
                <a:solidFill>
                  <a:srgbClr val="373939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76">
                <a:solidFill>
                  <a:srgbClr val="373939"/>
                </a:solidFill>
                <a:latin typeface="WWQCBB+Arial-Black"/>
                <a:cs typeface="WWQCBB+Arial-Black"/>
              </a:rPr>
              <a:t>ention,”</a:t>
            </a:r>
            <a:r>
              <a:rPr dirty="0" sz="1300" spc="-60">
                <a:solidFill>
                  <a:srgbClr val="373939"/>
                </a:solidFill>
                <a:latin typeface="BGMOOK+Arial-ItalicMT"/>
                <a:cs typeface="BGMOOK+Arial-ItalicMT"/>
              </a:rPr>
              <a:t>arXiv</a:t>
            </a:r>
            <a:r>
              <a:rPr dirty="0" sz="1300" spc="-109">
                <a:solidFill>
                  <a:srgbClr val="373939"/>
                </a:solidFill>
                <a:latin typeface="BGMOOK+Arial-ItalicMT"/>
                <a:cs typeface="BGMOOK+Arial-ItalicMT"/>
              </a:rPr>
              <a:t> </a:t>
            </a:r>
            <a:r>
              <a:rPr dirty="0" sz="1300" spc="-51">
                <a:solidFill>
                  <a:srgbClr val="373939"/>
                </a:solidFill>
                <a:latin typeface="BGMOOK+Arial-ItalicMT"/>
                <a:cs typeface="BGMOOK+Arial-ItalicMT"/>
              </a:rPr>
              <a:t>[cs.LG]</a:t>
            </a:r>
            <a:r>
              <a:rPr dirty="0" sz="1300">
                <a:solidFill>
                  <a:srgbClr val="373939"/>
                </a:solidFill>
                <a:latin typeface="WWQCBB+Arial-Black"/>
                <a:cs typeface="WWQCBB+Arial-Black"/>
              </a:rPr>
              <a:t>,</a:t>
            </a:r>
            <a:r>
              <a:rPr dirty="0" sz="1300" spc="-121">
                <a:solidFill>
                  <a:srgbClr val="373939"/>
                </a:solidFill>
                <a:latin typeface="WWQCBB+Arial-Black"/>
                <a:cs typeface="WWQCBB+Arial-Black"/>
              </a:rPr>
              <a:t> </a:t>
            </a:r>
            <a:r>
              <a:rPr dirty="0" sz="1300" spc="-100">
                <a:solidFill>
                  <a:srgbClr val="373939"/>
                </a:solidFill>
                <a:latin typeface="WWQCBB+Arial-Black"/>
                <a:cs typeface="WWQCBB+Arial-Black"/>
              </a:rPr>
              <a:t>2015.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9065" y="1774331"/>
            <a:ext cx="4831166" cy="1694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39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322">
                <a:solidFill>
                  <a:srgbClr val="071f46"/>
                </a:solidFill>
                <a:latin typeface="Verdana"/>
                <a:cs typeface="Verdana"/>
              </a:rPr>
              <a:t>Supportive</a:t>
            </a:r>
          </a:p>
          <a:p>
            <a:pPr marL="0" marR="0">
              <a:lnSpc>
                <a:spcPts val="648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486">
                <a:solidFill>
                  <a:srgbClr val="071f46"/>
                </a:solidFill>
                <a:latin typeface="Verdana"/>
                <a:cs typeface="Verdana"/>
              </a:rPr>
              <a:t>Information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3300" y="622420"/>
            <a:ext cx="4109712" cy="50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213">
                <a:solidFill>
                  <a:srgbClr val="071f46"/>
                </a:solidFill>
                <a:latin typeface="Verdana"/>
                <a:cs typeface="Verdana"/>
              </a:rPr>
              <a:t>Commercialization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6954" y="1925987"/>
            <a:ext cx="1268891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Promote</a:t>
            </a:r>
            <a:r>
              <a:rPr dirty="0" sz="1450" spc="4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23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5797" y="2089228"/>
            <a:ext cx="1135496" cy="752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20" b="1">
                <a:solidFill>
                  <a:srgbClr val="071f46"/>
                </a:solidFill>
                <a:latin typeface="BNEAMO+Arial-BoldMT"/>
                <a:cs typeface="BNEAMO+Arial-BoldMT"/>
              </a:rPr>
              <a:t>App</a:t>
            </a:r>
            <a:r>
              <a:rPr dirty="0" sz="1450" spc="-14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will</a:t>
            </a:r>
            <a:r>
              <a:rPr dirty="0" sz="1450" spc="25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be</a:t>
            </a:r>
          </a:p>
          <a:p>
            <a:pPr marL="15081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spc="20" b="1">
                <a:solidFill>
                  <a:srgbClr val="071f46"/>
                </a:solidFill>
                <a:latin typeface="BNEAMO+Arial-BoldMT"/>
                <a:cs typeface="BNEAMO+Arial-BoldMT"/>
              </a:rPr>
              <a:t>free</a:t>
            </a:r>
            <a:r>
              <a:rPr dirty="0" sz="1450" spc="3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15" b="1">
                <a:solidFill>
                  <a:srgbClr val="071f46"/>
                </a:solidFill>
                <a:latin typeface="BNEAMO+Arial-BoldMT"/>
                <a:cs typeface="BNEAMO+Arial-BoldMT"/>
              </a:rPr>
              <a:t>to</a:t>
            </a:r>
            <a:r>
              <a:rPr dirty="0" sz="1450" spc="18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use</a:t>
            </a:r>
          </a:p>
          <a:p>
            <a:pPr marL="323691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spc="18" b="1">
                <a:solidFill>
                  <a:srgbClr val="071f46"/>
                </a:solidFill>
                <a:latin typeface="BNEAMO+Arial-BoldMT"/>
                <a:cs typeface="BNEAMO+Arial-BoldMT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7465" y="2154588"/>
            <a:ext cx="1553752" cy="151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357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40" b="1">
                <a:solidFill>
                  <a:srgbClr val="071f46"/>
                </a:solidFill>
                <a:latin typeface="BNEAMO+Arial-BoldMT"/>
                <a:cs typeface="BNEAMO+Arial-BoldMT"/>
              </a:rPr>
              <a:t>Make</a:t>
            </a:r>
            <a:r>
              <a:rPr dirty="0" sz="1450" spc="61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more</a:t>
            </a:r>
          </a:p>
          <a:p>
            <a:pPr marL="0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spc="23" b="1">
                <a:solidFill>
                  <a:srgbClr val="071f46"/>
                </a:solidFill>
                <a:latin typeface="BNEAMO+Arial-BoldMT"/>
                <a:cs typeface="BNEAMO+Arial-BoldMT"/>
              </a:rPr>
              <a:t>online</a:t>
            </a:r>
            <a:r>
              <a:rPr dirty="0" sz="1450" spc="-18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presence</a:t>
            </a:r>
          </a:p>
          <a:p>
            <a:pPr marL="201770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by</a:t>
            </a:r>
            <a:r>
              <a:rPr dirty="0" sz="1450" spc="11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15" b="1">
                <a:solidFill>
                  <a:srgbClr val="071f46"/>
                </a:solidFill>
                <a:latin typeface="BNEAMO+Arial-BoldMT"/>
                <a:cs typeface="BNEAMO+Arial-BoldMT"/>
              </a:rPr>
              <a:t>creating</a:t>
            </a:r>
          </a:p>
          <a:p>
            <a:pPr marL="140334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social</a:t>
            </a:r>
            <a:r>
              <a:rPr dirty="0" sz="1450" spc="1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media</a:t>
            </a:r>
          </a:p>
          <a:p>
            <a:pPr marL="113188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pages</a:t>
            </a:r>
            <a:r>
              <a:rPr dirty="0" sz="1450" spc="18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18" b="1">
                <a:solidFill>
                  <a:srgbClr val="071f46"/>
                </a:solidFill>
                <a:latin typeface="BNEAMO+Arial-BoldMT"/>
                <a:cs typeface="BNEAMO+Arial-BoldMT"/>
              </a:rPr>
              <a:t>for</a:t>
            </a:r>
            <a:r>
              <a:rPr dirty="0" sz="1450" spc="2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</a:p>
          <a:p>
            <a:pPr marL="537050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app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6174" y="2180111"/>
            <a:ext cx="1066827" cy="497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system</a:t>
            </a:r>
            <a:r>
              <a:rPr dirty="0" sz="1450" spc="25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on</a:t>
            </a:r>
          </a:p>
          <a:p>
            <a:pPr marL="14287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spc="38" b="1">
                <a:solidFill>
                  <a:srgbClr val="071f46"/>
                </a:solidFill>
                <a:latin typeface="BNEAMO+Arial-BoldMT"/>
                <a:cs typeface="BNEAMO+Arial-BoldMT"/>
              </a:rPr>
              <a:t>platforms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6242" y="2412986"/>
            <a:ext cx="1289935" cy="1006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185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Spread</a:t>
            </a:r>
            <a:r>
              <a:rPr dirty="0" sz="1450" spc="1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28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</a:p>
          <a:p>
            <a:pPr marL="0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spc="38" b="1">
                <a:solidFill>
                  <a:srgbClr val="071f46"/>
                </a:solidFill>
                <a:latin typeface="BNEAMO+Arial-BoldMT"/>
                <a:cs typeface="BNEAMO+Arial-BoldMT"/>
              </a:rPr>
              <a:t>word</a:t>
            </a:r>
            <a:r>
              <a:rPr dirty="0" sz="1450" spc="-15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around</a:t>
            </a:r>
          </a:p>
          <a:p>
            <a:pPr marL="45402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spc="14" b="1">
                <a:solidFill>
                  <a:srgbClr val="071f46"/>
                </a:solidFill>
                <a:latin typeface="BNEAMO+Arial-BoldMT"/>
                <a:cs typeface="BNEAMO+Arial-BoldMT"/>
              </a:rPr>
              <a:t>people</a:t>
            </a:r>
            <a:r>
              <a:rPr dirty="0" sz="1450" spc="33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49" b="1">
                <a:solidFill>
                  <a:srgbClr val="071f46"/>
                </a:solidFill>
                <a:latin typeface="BNEAMO+Arial-BoldMT"/>
                <a:cs typeface="BNEAMO+Arial-BoldMT"/>
              </a:rPr>
              <a:t>with</a:t>
            </a:r>
          </a:p>
          <a:p>
            <a:pPr marL="194786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disabled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88064" y="2688361"/>
            <a:ext cx="1303136" cy="497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49" b="1">
                <a:solidFill>
                  <a:srgbClr val="071f46"/>
                </a:solidFill>
                <a:latin typeface="BNEAMO+Arial-BoldMT"/>
                <a:cs typeface="BNEAMO+Arial-BoldMT"/>
              </a:rPr>
              <a:t>where</a:t>
            </a:r>
            <a:r>
              <a:rPr dirty="0" sz="1450" spc="60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vision</a:t>
            </a:r>
          </a:p>
          <a:p>
            <a:pPr marL="171450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spc="38" b="1">
                <a:solidFill>
                  <a:srgbClr val="071f46"/>
                </a:solidFill>
                <a:latin typeface="BNEAMO+Arial-BoldMT"/>
                <a:cs typeface="BNEAMO+Arial-BoldMT"/>
              </a:rPr>
              <a:t>impaired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7528" y="2852272"/>
            <a:ext cx="1372326" cy="752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60" b="1">
                <a:solidFill>
                  <a:srgbClr val="071f46"/>
                </a:solidFill>
                <a:latin typeface="BNEAMO+Arial-BoldMT"/>
                <a:cs typeface="BNEAMO+Arial-BoldMT"/>
              </a:rPr>
              <a:t>monetization</a:t>
            </a:r>
          </a:p>
          <a:p>
            <a:pPr marL="67151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will</a:t>
            </a:r>
            <a:r>
              <a:rPr dirty="0" sz="1450" spc="25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be</a:t>
            </a:r>
            <a:r>
              <a:rPr dirty="0" sz="1450" spc="11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14" b="1">
                <a:solidFill>
                  <a:srgbClr val="071f46"/>
                </a:solidFill>
                <a:latin typeface="BNEAMO+Arial-BoldMT"/>
                <a:cs typeface="BNEAMO+Arial-BoldMT"/>
              </a:rPr>
              <a:t>done</a:t>
            </a:r>
          </a:p>
          <a:p>
            <a:pPr marL="411956" marR="0">
              <a:lnSpc>
                <a:spcPts val="1619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450" spc="54" b="1">
                <a:solidFill>
                  <a:srgbClr val="071f46"/>
                </a:solidFill>
                <a:latin typeface="BNEAMO+Arial-BoldMT"/>
                <a:cs typeface="BNEAMO+Arial-BoldMT"/>
              </a:rPr>
              <a:t>with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8720" y="3196611"/>
            <a:ext cx="956788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visits</a:t>
            </a:r>
            <a:r>
              <a:rPr dirty="0" sz="1450" spc="12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spc="34" b="1">
                <a:solidFill>
                  <a:srgbClr val="071f46"/>
                </a:solidFill>
                <a:latin typeface="BNEAMO+Arial-BoldMT"/>
                <a:cs typeface="BNEAMO+Arial-BoldMT"/>
              </a:rPr>
              <a:t>the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4492" y="3429485"/>
            <a:ext cx="1356375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54" b="1">
                <a:solidFill>
                  <a:srgbClr val="071f46"/>
                </a:solidFill>
                <a:latin typeface="BNEAMO+Arial-BoldMT"/>
                <a:cs typeface="BNEAMO+Arial-BoldMT"/>
              </a:rPr>
              <a:t>communities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24882" y="3450735"/>
            <a:ext cx="1431063" cy="497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1" b="1">
                <a:solidFill>
                  <a:srgbClr val="071f46"/>
                </a:solidFill>
                <a:latin typeface="BNEAMO+Arial-BoldMT"/>
                <a:cs typeface="BNEAMO+Arial-BoldMT"/>
              </a:rPr>
              <a:t>most(Audiobo</a:t>
            </a:r>
          </a:p>
          <a:p>
            <a:pPr marL="149701" marR="0">
              <a:lnSpc>
                <a:spcPts val="1619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oks,</a:t>
            </a:r>
            <a:r>
              <a:rPr dirty="0" sz="1450" spc="-69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Radio)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36379" y="3614242"/>
            <a:ext cx="1471086" cy="496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46" b="1">
                <a:solidFill>
                  <a:srgbClr val="071f46"/>
                </a:solidFill>
                <a:latin typeface="BNEAMO+Arial-BoldMT"/>
                <a:cs typeface="BNEAMO+Arial-BoldMT"/>
              </a:rPr>
              <a:t>advertisement</a:t>
            </a:r>
          </a:p>
          <a:p>
            <a:pPr marL="608044" marR="0">
              <a:lnSpc>
                <a:spcPts val="1619"/>
              </a:lnSpc>
              <a:spcBef>
                <a:spcPts val="372"/>
              </a:spcBef>
              <a:spcAft>
                <a:spcPts val="0"/>
              </a:spcAft>
            </a:pPr>
            <a:r>
              <a:rPr dirty="0" sz="1450" b="1">
                <a:solidFill>
                  <a:srgbClr val="071f46"/>
                </a:solidFill>
                <a:latin typeface="BNEAMO+Arial-BoldMT"/>
                <a:cs typeface="BNEAMO+Arial-BoldMT"/>
              </a:rPr>
              <a:t>s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5007" y="474511"/>
            <a:ext cx="4961379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23" b="1">
                <a:solidFill>
                  <a:srgbClr val="071f46"/>
                </a:solidFill>
                <a:latin typeface="BNEAMO+Arial-BoldMT"/>
                <a:cs typeface="BNEAMO+Arial-BoldMT"/>
              </a:rPr>
              <a:t>Budget</a:t>
            </a:r>
            <a:r>
              <a:rPr dirty="0" sz="3000" spc="44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3000" spc="43" b="1">
                <a:solidFill>
                  <a:srgbClr val="071f46"/>
                </a:solidFill>
                <a:latin typeface="BNEAMO+Arial-BoldMT"/>
                <a:cs typeface="BNEAMO+Arial-BoldMT"/>
              </a:rPr>
              <a:t>for</a:t>
            </a:r>
            <a:r>
              <a:rPr dirty="0" sz="3000" spc="54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3000" spc="54" b="1">
                <a:solidFill>
                  <a:srgbClr val="071f46"/>
                </a:solidFill>
                <a:latin typeface="BNEAMO+Arial-BoldMT"/>
                <a:cs typeface="BNEAMO+Arial-BoldMT"/>
              </a:rPr>
              <a:t>overall</a:t>
            </a:r>
            <a:r>
              <a:rPr dirty="0" sz="3000" spc="176" b="1">
                <a:solidFill>
                  <a:srgbClr val="071f46"/>
                </a:solidFill>
                <a:latin typeface="BNEAMO+Arial-BoldMT"/>
                <a:cs typeface="BNEAMO+Arial-BoldMT"/>
              </a:rPr>
              <a:t> </a:t>
            </a:r>
            <a:r>
              <a:rPr dirty="0" sz="3000" spc="20" b="1">
                <a:solidFill>
                  <a:srgbClr val="071f46"/>
                </a:solidFill>
                <a:latin typeface="BNEAMO+Arial-BoldMT"/>
                <a:cs typeface="BNEAMO+Arial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2138" y="1325855"/>
            <a:ext cx="674662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BNEAMO+Arial-BoldMT"/>
                <a:cs typeface="BNEAMO+Arial-BoldMT"/>
              </a:rPr>
              <a:t>Item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3733" y="1325855"/>
            <a:ext cx="1210691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BNEAMO+Arial-BoldMT"/>
                <a:cs typeface="BNEAMO+Arial-BoldMT"/>
              </a:rPr>
              <a:t>Cost(Rs)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9897" y="1960056"/>
            <a:ext cx="242515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App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UHMDPF+ArialMT"/>
                <a:cs typeface="UHMDPF+ArialMT"/>
              </a:rPr>
              <a:t>publishing</a:t>
            </a:r>
            <a:r>
              <a:rPr dirty="0" sz="1200" spc="-46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cost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on</a:t>
            </a:r>
            <a:r>
              <a:rPr dirty="0" sz="1200" spc="-110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googleplay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93028" y="1947157"/>
            <a:ext cx="7951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UHMDPF+ArialMT"/>
                <a:cs typeface="UHMDPF+ArialMT"/>
              </a:rPr>
              <a:t>5000.00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7064" y="2587564"/>
            <a:ext cx="1549360" cy="836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6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Backend</a:t>
            </a:r>
            <a:r>
              <a:rPr dirty="0" sz="1200" spc="-58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hostingcost</a:t>
            </a:r>
          </a:p>
          <a:p>
            <a:pPr marL="0" marR="0">
              <a:lnSpc>
                <a:spcPts val="1340"/>
              </a:lnSpc>
              <a:spcBef>
                <a:spcPts val="365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Paper</a:t>
            </a:r>
            <a:r>
              <a:rPr dirty="0" sz="1200" spc="-93">
                <a:solidFill>
                  <a:srgbClr val="ffffff"/>
                </a:solidFill>
                <a:latin typeface="UHMDPF+ArialMT"/>
                <a:cs typeface="UHMDPF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UHMDPF+ArialMT"/>
                <a:cs typeface="UHMDPF+ArialMT"/>
              </a:rPr>
              <a:t>publishingcost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44260" y="2575299"/>
            <a:ext cx="893985" cy="8646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>
                <a:solidFill>
                  <a:srgbClr val="ffffff"/>
                </a:solidFill>
                <a:latin typeface="UHMDPF+ArialMT"/>
                <a:cs typeface="UHMDPF+ArialMT"/>
              </a:rPr>
              <a:t>10000.00</a:t>
            </a:r>
          </a:p>
          <a:p>
            <a:pPr marL="0" marR="0">
              <a:lnSpc>
                <a:spcPts val="1564"/>
              </a:lnSpc>
              <a:spcBef>
                <a:spcPts val="332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UHMDPF+ArialMT"/>
                <a:cs typeface="UHMDPF+ArialMT"/>
              </a:rPr>
              <a:t>48000.00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30905" y="3835889"/>
            <a:ext cx="575909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69">
                <a:solidFill>
                  <a:srgbClr val="ffffff"/>
                </a:solidFill>
                <a:latin typeface="UHMDPF+ArialMT"/>
                <a:cs typeface="UHMDPF+ArialMT"/>
              </a:rPr>
              <a:t>Total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4240" y="3831616"/>
            <a:ext cx="121180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BNEAMO+Arial-BoldMT"/>
                <a:cs typeface="BNEAMO+Arial-BoldMT"/>
              </a:rPr>
              <a:t>63000.00</a:t>
            </a: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0395" y="191934"/>
            <a:ext cx="5375489" cy="4239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3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98">
                <a:solidFill>
                  <a:srgbClr val="071f46"/>
                </a:solidFill>
                <a:latin typeface="Verdana"/>
                <a:cs typeface="Verdana"/>
              </a:rPr>
              <a:t>References</a:t>
            </a:r>
            <a:r>
              <a:rPr dirty="0" sz="2500" spc="59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500" spc="87">
                <a:solidFill>
                  <a:srgbClr val="071f46"/>
                </a:solidFill>
                <a:latin typeface="Verdana"/>
                <a:cs typeface="Verdana"/>
              </a:rPr>
              <a:t>for</a:t>
            </a:r>
            <a:r>
              <a:rPr dirty="0" sz="2500" spc="69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500" spc="83">
                <a:solidFill>
                  <a:srgbClr val="071f46"/>
                </a:solidFill>
                <a:latin typeface="Verdana"/>
                <a:cs typeface="Verdana"/>
              </a:rPr>
              <a:t>Overall</a:t>
            </a:r>
            <a:r>
              <a:rPr dirty="0" sz="2500" spc="-27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500" spc="123">
                <a:solidFill>
                  <a:srgbClr val="071f46"/>
                </a:solidFill>
                <a:latin typeface="Verdana"/>
                <a:cs typeface="Verdana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2152" y="735664"/>
            <a:ext cx="753591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5">
                <a:solidFill>
                  <a:srgbClr val="000000"/>
                </a:solidFill>
                <a:latin typeface="WWQCBB+Arial-Black"/>
                <a:cs typeface="WWQCBB+Arial-Black"/>
              </a:rPr>
              <a:t>1“What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1311" y="735664"/>
            <a:ext cx="4593540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0">
                <a:solidFill>
                  <a:srgbClr val="000000"/>
                </a:solidFill>
                <a:latin typeface="WWQCBB+Arial-Black"/>
                <a:cs typeface="WWQCBB+Arial-Black"/>
              </a:rPr>
              <a:t>is</a:t>
            </a:r>
            <a:r>
              <a:rPr dirty="0" sz="1200" spc="67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8">
                <a:solidFill>
                  <a:srgbClr val="000000"/>
                </a:solidFill>
                <a:latin typeface="WWQCBB+Arial-Black"/>
                <a:cs typeface="WWQCBB+Arial-Black"/>
              </a:rPr>
              <a:t>print</a:t>
            </a:r>
            <a:r>
              <a:rPr dirty="0" sz="1200" spc="77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17">
                <a:solidFill>
                  <a:srgbClr val="000000"/>
                </a:solidFill>
                <a:latin typeface="WWQCBB+Arial-Black"/>
                <a:cs typeface="WWQCBB+Arial-Black"/>
              </a:rPr>
              <a:t>disability,”</a:t>
            </a:r>
            <a:r>
              <a:rPr dirty="0" sz="1200" spc="94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4">
                <a:solidFill>
                  <a:srgbClr val="000000"/>
                </a:solidFill>
                <a:latin typeface="BGMOOK+Arial-ItalicMT"/>
                <a:cs typeface="BGMOOK+Arial-ItalicMT"/>
              </a:rPr>
              <a:t>Visionaustralia.org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.</a:t>
            </a:r>
            <a:r>
              <a:rPr dirty="0" sz="1200" spc="105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3">
                <a:solidFill>
                  <a:srgbClr val="000000"/>
                </a:solidFill>
                <a:latin typeface="WWQCBB+Arial-Black"/>
                <a:cs typeface="WWQCBB+Arial-Black"/>
              </a:rPr>
              <a:t>[Online].</a:t>
            </a:r>
            <a:r>
              <a:rPr dirty="0" sz="1200" spc="80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22">
                <a:solidFill>
                  <a:srgbClr val="000000"/>
                </a:solidFill>
                <a:latin typeface="WWQCBB+Arial-Black"/>
                <a:cs typeface="WWQCBB+Arial-Black"/>
              </a:rPr>
              <a:t>Available: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2152" y="945974"/>
            <a:ext cx="6179046" cy="4633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7">
                <a:solidFill>
                  <a:srgbClr val="000000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dirty="0" sz="1200" spc="-100" u="sng">
                <a:solidFill>
                  <a:srgbClr val="0000ff"/>
                </a:solidFill>
                <a:latin typeface="WWQCBB+Arial-Black"/>
                <a:cs typeface="WWQCBB+Arial-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www.visionaustralia.org/services/print-accessibility/what-is-print-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0">
                <a:solidFill>
                  <a:srgbClr val="000000"/>
                </a:solidFill>
                <a:latin typeface="WWQCBB+Arial-Black"/>
                <a:cs typeface="WWQCBB+Arial-Black"/>
              </a:rPr>
              <a:t>disability.[Accessed:31-Jan-2022].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02152" y="1374014"/>
            <a:ext cx="254049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27907" y="1374014"/>
            <a:ext cx="5169484" cy="253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2">
                <a:solidFill>
                  <a:srgbClr val="000000"/>
                </a:solidFill>
                <a:latin typeface="WWQCBB+Arial-Black"/>
                <a:cs typeface="WWQCBB+Arial-Black"/>
              </a:rPr>
              <a:t>“Blindness</a:t>
            </a:r>
            <a:r>
              <a:rPr dirty="0" sz="1200" spc="69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4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200" spc="77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9">
                <a:solidFill>
                  <a:srgbClr val="000000"/>
                </a:solidFill>
                <a:latin typeface="WWQCBB+Arial-Black"/>
                <a:cs typeface="WWQCBB+Arial-Black"/>
              </a:rPr>
              <a:t>vision</a:t>
            </a:r>
            <a:r>
              <a:rPr dirty="0" sz="1200" spc="72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9">
                <a:solidFill>
                  <a:srgbClr val="000000"/>
                </a:solidFill>
                <a:latin typeface="WWQCBB+Arial-Black"/>
                <a:cs typeface="WWQCBB+Arial-Black"/>
              </a:rPr>
              <a:t>impairment,”</a:t>
            </a:r>
            <a:r>
              <a:rPr dirty="0" sz="1200" spc="69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BGMOOK+Arial-ItalicMT"/>
                <a:cs typeface="BGMOOK+Arial-ItalicMT"/>
              </a:rPr>
              <a:t>Who.int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.</a:t>
            </a:r>
            <a:r>
              <a:rPr dirty="0" sz="1200" spc="78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0">
                <a:solidFill>
                  <a:srgbClr val="000000"/>
                </a:solidFill>
                <a:latin typeface="WWQCBB+Arial-Black"/>
                <a:cs typeface="WWQCBB+Arial-Black"/>
              </a:rPr>
              <a:t>[Online].</a:t>
            </a:r>
            <a:r>
              <a:rPr dirty="0" sz="1200" spc="8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24">
                <a:solidFill>
                  <a:srgbClr val="000000"/>
                </a:solidFill>
                <a:latin typeface="WWQCBB+Arial-Black"/>
                <a:cs typeface="WWQCBB+Arial-Black"/>
              </a:rPr>
              <a:t>Available: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2152" y="1577560"/>
            <a:ext cx="6061397" cy="4565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7">
                <a:solidFill>
                  <a:srgbClr val="000000"/>
                </a:solidFill>
                <a:latin typeface="WWQCBB+Arial-Black"/>
                <a:cs typeface="WWQCBB+Arial-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dirty="0" sz="1200" spc="-100" u="sng">
                <a:solidFill>
                  <a:srgbClr val="0000ff"/>
                </a:solidFill>
                <a:latin typeface="WWQCBB+Arial-Black"/>
                <a:cs typeface="WWQCBB+Arial-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www.who.int/news-room/fact-sheets/detail/blindness-and-visual-</a:t>
            </a:r>
          </a:p>
          <a:p>
            <a:pPr marL="0" marR="0">
              <a:lnSpc>
                <a:spcPts val="1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8">
                <a:solidFill>
                  <a:srgbClr val="000000"/>
                </a:solidFill>
                <a:latin typeface="WWQCBB+Arial-Black"/>
                <a:cs typeface="WWQCBB+Arial-Black"/>
              </a:rPr>
              <a:t>impairment.</a:t>
            </a:r>
            <a:r>
              <a:rPr dirty="0" sz="1200" spc="-22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20">
                <a:solidFill>
                  <a:srgbClr val="000000"/>
                </a:solidFill>
                <a:latin typeface="WWQCBB+Arial-Black"/>
                <a:cs typeface="WWQCBB+Arial-Black"/>
              </a:rPr>
              <a:t>[Accessed:31-Jan-2022].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2152" y="1993922"/>
            <a:ext cx="5961459" cy="29838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0">
                <a:solidFill>
                  <a:srgbClr val="000000"/>
                </a:solidFill>
                <a:latin typeface="WWQCBB+Arial-Black"/>
                <a:cs typeface="WWQCBB+Arial-Black"/>
              </a:rPr>
              <a:t>3B.</a:t>
            </a:r>
            <a:r>
              <a:rPr dirty="0" sz="1200" spc="-9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7">
                <a:solidFill>
                  <a:srgbClr val="000000"/>
                </a:solidFill>
                <a:latin typeface="WWQCBB+Arial-Black"/>
                <a:cs typeface="WWQCBB+Arial-Black"/>
              </a:rPr>
              <a:t>Okpeh,</a:t>
            </a:r>
            <a:r>
              <a:rPr dirty="0" sz="1200" spc="-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19">
                <a:solidFill>
                  <a:srgbClr val="000000"/>
                </a:solidFill>
                <a:latin typeface="WWQCBB+Arial-Black"/>
                <a:cs typeface="WWQCBB+Arial-Black"/>
              </a:rPr>
              <a:t>“Towards</a:t>
            </a:r>
            <a:r>
              <a:rPr dirty="0" sz="1200" spc="-3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2">
                <a:solidFill>
                  <a:srgbClr val="000000"/>
                </a:solidFill>
                <a:latin typeface="WWQCBB+Arial-Black"/>
                <a:cs typeface="WWQCBB+Arial-Black"/>
              </a:rPr>
              <a:t>ending</a:t>
            </a:r>
            <a:r>
              <a:rPr dirty="0" sz="1200" spc="-17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4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200" spc="-11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3">
                <a:solidFill>
                  <a:srgbClr val="000000"/>
                </a:solidFill>
                <a:latin typeface="WWQCBB+Arial-Black"/>
                <a:cs typeface="WWQCBB+Arial-Black"/>
              </a:rPr>
              <a:t>information</a:t>
            </a:r>
            <a:r>
              <a:rPr dirty="0" sz="1200" spc="-17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4">
                <a:solidFill>
                  <a:srgbClr val="000000"/>
                </a:solidFill>
                <a:latin typeface="WWQCBB+Arial-Black"/>
                <a:cs typeface="WWQCBB+Arial-Black"/>
              </a:rPr>
              <a:t>poverty</a:t>
            </a:r>
            <a:r>
              <a:rPr dirty="0" sz="1200" spc="-18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among</a:t>
            </a:r>
            <a:r>
              <a:rPr dirty="0" sz="1200" spc="-17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4">
                <a:solidFill>
                  <a:srgbClr val="000000"/>
                </a:solidFill>
                <a:latin typeface="WWQCBB+Arial-Black"/>
                <a:cs typeface="WWQCBB+Arial-Black"/>
              </a:rPr>
              <a:t>persons</a:t>
            </a:r>
            <a:r>
              <a:rPr dirty="0" sz="1200" spc="-16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with</a:t>
            </a:r>
          </a:p>
          <a:p>
            <a:pPr marL="0" marR="0">
              <a:lnSpc>
                <a:spcPts val="1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print</a:t>
            </a:r>
            <a:r>
              <a:rPr dirty="0" sz="1200" spc="56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0">
                <a:solidFill>
                  <a:srgbClr val="000000"/>
                </a:solidFill>
                <a:latin typeface="WWQCBB+Arial-Black"/>
                <a:cs typeface="WWQCBB+Arial-Black"/>
              </a:rPr>
              <a:t>disabilities:</a:t>
            </a:r>
            <a:r>
              <a:rPr dirty="0" sz="1200" spc="53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A</a:t>
            </a:r>
            <a:r>
              <a:rPr dirty="0" sz="1200" spc="65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0">
                <a:solidFill>
                  <a:srgbClr val="000000"/>
                </a:solidFill>
                <a:latin typeface="WWQCBB+Arial-Black"/>
                <a:cs typeface="WWQCBB+Arial-Black"/>
              </a:rPr>
              <a:t>proposed</a:t>
            </a:r>
            <a:r>
              <a:rPr dirty="0" sz="1200" spc="60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draft</a:t>
            </a:r>
            <a:r>
              <a:rPr dirty="0" sz="1200" spc="65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5">
                <a:solidFill>
                  <a:srgbClr val="000000"/>
                </a:solidFill>
                <a:latin typeface="WWQCBB+Arial-Black"/>
                <a:cs typeface="WWQCBB+Arial-Black"/>
              </a:rPr>
              <a:t>(amendment)</a:t>
            </a:r>
            <a:r>
              <a:rPr dirty="0" sz="1200" spc="51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0">
                <a:solidFill>
                  <a:srgbClr val="000000"/>
                </a:solidFill>
                <a:latin typeface="WWQCBB+Arial-Black"/>
                <a:cs typeface="WWQCBB+Arial-Black"/>
              </a:rPr>
              <a:t>bill</a:t>
            </a:r>
            <a:r>
              <a:rPr dirty="0" sz="1200" spc="62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6">
                <a:solidFill>
                  <a:srgbClr val="000000"/>
                </a:solidFill>
                <a:latin typeface="WWQCBB+Arial-Black"/>
                <a:cs typeface="WWQCBB+Arial-Black"/>
              </a:rPr>
              <a:t>for</a:t>
            </a:r>
            <a:r>
              <a:rPr dirty="0" sz="1200" spc="26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disability</a:t>
            </a:r>
          </a:p>
          <a:p>
            <a:pPr marL="0" marR="0">
              <a:lnSpc>
                <a:spcPts val="16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89">
                <a:solidFill>
                  <a:srgbClr val="000000"/>
                </a:solidFill>
                <a:latin typeface="WWQCBB+Arial-Black"/>
                <a:cs typeface="WWQCBB+Arial-Black"/>
              </a:rPr>
              <a:t>diversificationof</a:t>
            </a:r>
            <a:r>
              <a:rPr dirty="0" sz="1200" spc="-16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4">
                <a:solidFill>
                  <a:srgbClr val="000000"/>
                </a:solidFill>
                <a:latin typeface="WWQCBB+Arial-Black"/>
                <a:cs typeface="WWQCBB+Arial-Black"/>
              </a:rPr>
              <a:t>thenational</a:t>
            </a:r>
            <a:r>
              <a:rPr dirty="0" sz="1200" spc="-3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7">
                <a:solidFill>
                  <a:srgbClr val="000000"/>
                </a:solidFill>
                <a:latin typeface="WWQCBB+Arial-Black"/>
                <a:cs typeface="WWQCBB+Arial-Black"/>
              </a:rPr>
              <a:t>library</a:t>
            </a:r>
            <a:r>
              <a:rPr dirty="0" sz="1200" spc="-23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WWQCBB+Arial-Black"/>
                <a:cs typeface="WWQCBB+Arial-Black"/>
              </a:rPr>
              <a:t>of</a:t>
            </a:r>
            <a:r>
              <a:rPr dirty="0" sz="1200" spc="-8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8">
                <a:solidFill>
                  <a:srgbClr val="000000"/>
                </a:solidFill>
                <a:latin typeface="WWQCBB+Arial-Black"/>
                <a:cs typeface="WWQCBB+Arial-Black"/>
              </a:rPr>
              <a:t>Nigeria,”</a:t>
            </a:r>
            <a:r>
              <a:rPr dirty="0" sz="1200" spc="-64">
                <a:solidFill>
                  <a:srgbClr val="000000"/>
                </a:solidFill>
                <a:latin typeface="BGMOOK+Arial-ItalicMT"/>
                <a:cs typeface="BGMOOK+Arial-ItalicMT"/>
              </a:rPr>
              <a:t>SSRNElectron.</a:t>
            </a:r>
            <a:r>
              <a:rPr dirty="0" sz="1200" spc="-156">
                <a:solidFill>
                  <a:srgbClr val="000000"/>
                </a:solidFill>
                <a:latin typeface="BGMOOK+Arial-ItalicMT"/>
                <a:cs typeface="BGMOOK+Arial-ItalicMT"/>
              </a:rPr>
              <a:t> </a:t>
            </a:r>
            <a:r>
              <a:rPr dirty="0" sz="1200" spc="-34">
                <a:solidFill>
                  <a:srgbClr val="000000"/>
                </a:solidFill>
                <a:latin typeface="BGMOOK+Arial-ItalicMT"/>
                <a:cs typeface="BGMOOK+Arial-ItalicMT"/>
              </a:rPr>
              <a:t>J.</a:t>
            </a:r>
            <a:r>
              <a:rPr dirty="0" sz="1200" spc="-70">
                <a:solidFill>
                  <a:srgbClr val="000000"/>
                </a:solidFill>
                <a:latin typeface="WWQCBB+Arial-Black"/>
                <a:cs typeface="WWQCBB+Arial-Black"/>
              </a:rPr>
              <a:t>,2021.</a:t>
            </a:r>
          </a:p>
          <a:p>
            <a:pPr marL="0" marR="0">
              <a:lnSpc>
                <a:spcPts val="1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>
                <a:solidFill>
                  <a:srgbClr val="000000"/>
                </a:solidFill>
                <a:latin typeface="WWQCBB+Arial-Black"/>
                <a:cs typeface="WWQCBB+Arial-Black"/>
              </a:rPr>
              <a:t>4N.</a:t>
            </a:r>
            <a:r>
              <a:rPr dirty="0" sz="1200" spc="-18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WWQCBB+Arial-Black"/>
                <a:cs typeface="WWQCBB+Arial-Black"/>
              </a:rPr>
              <a:t>D.</a:t>
            </a:r>
            <a:r>
              <a:rPr dirty="0" sz="1200" spc="-18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WWQCBB+Arial-Black"/>
                <a:cs typeface="WWQCBB+Arial-Black"/>
              </a:rPr>
              <a:t>U.</a:t>
            </a:r>
            <a:r>
              <a:rPr dirty="0" sz="1200" spc="-2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Gamage,K.</a:t>
            </a:r>
            <a:r>
              <a:rPr dirty="0" sz="1200" spc="-20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W.C.</a:t>
            </a:r>
            <a:r>
              <a:rPr dirty="0" sz="1200" spc="-1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5">
                <a:solidFill>
                  <a:srgbClr val="000000"/>
                </a:solidFill>
                <a:latin typeface="WWQCBB+Arial-Black"/>
                <a:cs typeface="WWQCBB+Arial-Black"/>
              </a:rPr>
              <a:t>Jayadewa,and</a:t>
            </a:r>
            <a:r>
              <a:rPr dirty="0" sz="1200" spc="-16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3">
                <a:solidFill>
                  <a:srgbClr val="000000"/>
                </a:solidFill>
                <a:latin typeface="WWQCBB+Arial-Black"/>
                <a:cs typeface="WWQCBB+Arial-Black"/>
              </a:rPr>
              <a:t>J.A.</a:t>
            </a:r>
            <a:r>
              <a:rPr dirty="0" sz="1200" spc="-28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WWQCBB+Arial-Black"/>
                <a:cs typeface="WWQCBB+Arial-Black"/>
              </a:rPr>
              <a:t>D.</a:t>
            </a:r>
            <a:r>
              <a:rPr dirty="0" sz="1200" spc="-1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C.</a:t>
            </a:r>
            <a:r>
              <a:rPr dirty="0" sz="1200" spc="-14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1">
                <a:solidFill>
                  <a:srgbClr val="000000"/>
                </a:solidFill>
                <a:latin typeface="WWQCBB+Arial-Black"/>
                <a:cs typeface="WWQCBB+Arial-Black"/>
              </a:rPr>
              <a:t>A.</a:t>
            </a:r>
            <a:r>
              <a:rPr dirty="0" sz="1200" spc="-12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36">
                <a:solidFill>
                  <a:srgbClr val="000000"/>
                </a:solidFill>
                <a:latin typeface="WWQCBB+Arial-Black"/>
                <a:cs typeface="WWQCBB+Arial-Black"/>
              </a:rPr>
              <a:t>Jayakody,“Document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6">
                <a:solidFill>
                  <a:srgbClr val="000000"/>
                </a:solidFill>
                <a:latin typeface="WWQCBB+Arial-Black"/>
                <a:cs typeface="WWQCBB+Arial-Black"/>
              </a:rPr>
              <a:t>reader</a:t>
            </a:r>
            <a:r>
              <a:rPr dirty="0" sz="1200" spc="1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0">
                <a:solidFill>
                  <a:srgbClr val="000000"/>
                </a:solidFill>
                <a:latin typeface="WWQCBB+Arial-Black"/>
                <a:cs typeface="WWQCBB+Arial-Black"/>
              </a:rPr>
              <a:t>for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vision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5">
                <a:solidFill>
                  <a:srgbClr val="000000"/>
                </a:solidFill>
                <a:latin typeface="WWQCBB+Arial-Black"/>
                <a:cs typeface="WWQCBB+Arial-Black"/>
              </a:rPr>
              <a:t>impaired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6">
                <a:solidFill>
                  <a:srgbClr val="000000"/>
                </a:solidFill>
                <a:latin typeface="WWQCBB+Arial-Black"/>
                <a:cs typeface="WWQCBB+Arial-Black"/>
              </a:rPr>
              <a:t>elementary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school</a:t>
            </a:r>
            <a:r>
              <a:rPr dirty="0" sz="1200" spc="-3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6">
                <a:solidFill>
                  <a:srgbClr val="000000"/>
                </a:solidFill>
                <a:latin typeface="WWQCBB+Arial-Black"/>
                <a:cs typeface="WWQCBB+Arial-Black"/>
              </a:rPr>
              <a:t>children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WWQCBB+Arial-Black"/>
                <a:cs typeface="WWQCBB+Arial-Black"/>
              </a:rPr>
              <a:t>to</a:t>
            </a:r>
            <a:r>
              <a:rPr dirty="0" sz="1200" spc="3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identify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6">
                <a:solidFill>
                  <a:srgbClr val="000000"/>
                </a:solidFill>
                <a:latin typeface="WWQCBB+Arial-Black"/>
                <a:cs typeface="WWQCBB+Arial-Black"/>
              </a:rPr>
              <a:t>printed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7">
                <a:solidFill>
                  <a:srgbClr val="000000"/>
                </a:solidFill>
                <a:latin typeface="WWQCBB+Arial-Black"/>
                <a:cs typeface="WWQCBB+Arial-Black"/>
              </a:rPr>
              <a:t>images,”</a:t>
            </a:r>
            <a:r>
              <a:rPr dirty="0" sz="1200" spc="-24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2">
                <a:solidFill>
                  <a:srgbClr val="000000"/>
                </a:solidFill>
                <a:latin typeface="WWQCBB+Arial-Black"/>
                <a:cs typeface="WWQCBB+Arial-Black"/>
              </a:rPr>
              <a:t>2019</a:t>
            </a:r>
            <a:r>
              <a:rPr dirty="0" sz="1200" spc="-20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3">
                <a:solidFill>
                  <a:srgbClr val="000000"/>
                </a:solidFill>
                <a:latin typeface="WWQCBB+Arial-Black"/>
                <a:cs typeface="WWQCBB+Arial-Black"/>
              </a:rPr>
              <a:t>International</a:t>
            </a:r>
            <a:r>
              <a:rPr dirty="0" sz="1200" spc="-21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Conference</a:t>
            </a:r>
            <a:r>
              <a:rPr dirty="0" sz="1200" spc="-24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WWQCBB+Arial-Black"/>
                <a:cs typeface="WWQCBB+Arial-Black"/>
              </a:rPr>
              <a:t>on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4">
                <a:solidFill>
                  <a:srgbClr val="000000"/>
                </a:solidFill>
                <a:latin typeface="WWQCBB+Arial-Black"/>
                <a:cs typeface="WWQCBB+Arial-Black"/>
              </a:rPr>
              <a:t>Advancements</a:t>
            </a:r>
            <a:r>
              <a:rPr dirty="0" sz="1200" spc="-2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  <a:r>
              <a:rPr dirty="0" sz="1200" spc="-10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Computing</a:t>
            </a:r>
          </a:p>
          <a:p>
            <a:pPr marL="0" marR="0">
              <a:lnSpc>
                <a:spcPts val="1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1">
                <a:solidFill>
                  <a:srgbClr val="000000"/>
                </a:solidFill>
                <a:latin typeface="WWQCBB+Arial-Black"/>
                <a:cs typeface="WWQCBB+Arial-Black"/>
              </a:rPr>
              <a:t>(ICAC),2019.</a:t>
            </a:r>
          </a:p>
          <a:p>
            <a:pPr marL="0" marR="0">
              <a:lnSpc>
                <a:spcPts val="1692"/>
              </a:lnSpc>
              <a:spcBef>
                <a:spcPts val="5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5</a:t>
            </a:r>
            <a:r>
              <a:rPr dirty="0" sz="1200" spc="95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5">
                <a:solidFill>
                  <a:srgbClr val="000000"/>
                </a:solidFill>
                <a:latin typeface="WWQCBB+Arial-Black"/>
                <a:cs typeface="WWQCBB+Arial-Black"/>
              </a:rPr>
              <a:t>S.Muralidharan,</a:t>
            </a:r>
            <a:r>
              <a:rPr dirty="0" sz="1200" spc="-5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6">
                <a:solidFill>
                  <a:srgbClr val="000000"/>
                </a:solidFill>
                <a:latin typeface="WWQCBB+Arial-Black"/>
                <a:cs typeface="WWQCBB+Arial-Black"/>
              </a:rPr>
              <a:t>D.</a:t>
            </a:r>
            <a:r>
              <a:rPr dirty="0" sz="1200" spc="-4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0">
                <a:solidFill>
                  <a:srgbClr val="000000"/>
                </a:solidFill>
                <a:latin typeface="WWQCBB+Arial-Black"/>
                <a:cs typeface="WWQCBB+Arial-Black"/>
              </a:rPr>
              <a:t>Venkatesh,J.Pritmen,R.Purushothaman,</a:t>
            </a:r>
            <a:r>
              <a:rPr dirty="0" sz="1200" spc="-4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4">
                <a:solidFill>
                  <a:srgbClr val="000000"/>
                </a:solidFill>
                <a:latin typeface="WWQCBB+Arial-Black"/>
                <a:cs typeface="WWQCBB+Arial-Black"/>
              </a:rPr>
              <a:t>S.</a:t>
            </a:r>
            <a:r>
              <a:rPr dirty="0" sz="1200" spc="-4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5">
                <a:solidFill>
                  <a:srgbClr val="000000"/>
                </a:solidFill>
                <a:latin typeface="WWQCBB+Arial-Black"/>
                <a:cs typeface="WWQCBB+Arial-Black"/>
              </a:rPr>
              <a:t>J.</a:t>
            </a:r>
          </a:p>
          <a:p>
            <a:pPr marL="0" marR="0">
              <a:lnSpc>
                <a:spcPts val="1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75">
                <a:solidFill>
                  <a:srgbClr val="000000"/>
                </a:solidFill>
                <a:latin typeface="WWQCBB+Arial-Black"/>
                <a:cs typeface="WWQCBB+Arial-Black"/>
              </a:rPr>
              <a:t>Anusuya,and</a:t>
            </a:r>
            <a:r>
              <a:rPr dirty="0" sz="1200" spc="-7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5">
                <a:solidFill>
                  <a:srgbClr val="000000"/>
                </a:solidFill>
                <a:latin typeface="WWQCBB+Arial-Black"/>
                <a:cs typeface="WWQCBB+Arial-Black"/>
              </a:rPr>
              <a:t>V.Saravanaperumal,“ReadingAidfor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VisuallyImpaired</a:t>
            </a:r>
          </a:p>
          <a:p>
            <a:pPr marL="0" marR="0">
              <a:lnSpc>
                <a:spcPts val="16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 spc="-87">
                <a:solidFill>
                  <a:srgbClr val="000000"/>
                </a:solidFill>
                <a:latin typeface="WWQCBB+Arial-Black"/>
                <a:cs typeface="WWQCBB+Arial-Black"/>
              </a:rPr>
              <a:t>People,”InternationalJournalof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0">
                <a:solidFill>
                  <a:srgbClr val="000000"/>
                </a:solidFill>
                <a:latin typeface="WWQCBB+Arial-Black"/>
                <a:cs typeface="WWQCBB+Arial-Black"/>
              </a:rPr>
              <a:t>AdvanceResearch,vol.</a:t>
            </a:r>
            <a:r>
              <a:rPr dirty="0" sz="1200" spc="-39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WWQCBB+Arial-Black"/>
                <a:cs typeface="WWQCBB+Arial-Black"/>
              </a:rPr>
              <a:t>4,</a:t>
            </a:r>
            <a:r>
              <a:rPr dirty="0" sz="1200" spc="-30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34">
                <a:solidFill>
                  <a:srgbClr val="000000"/>
                </a:solidFill>
                <a:latin typeface="WWQCBB+Arial-Black"/>
                <a:cs typeface="WWQCBB+Arial-Black"/>
              </a:rPr>
              <a:t>no.</a:t>
            </a:r>
            <a:r>
              <a:rPr dirty="0" sz="1200" spc="-30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WWQCBB+Arial-Black"/>
                <a:cs typeface="WWQCBB+Arial-Black"/>
              </a:rPr>
              <a:t>2,</a:t>
            </a:r>
            <a:r>
              <a:rPr dirty="0" sz="1200" spc="-1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6">
                <a:solidFill>
                  <a:srgbClr val="000000"/>
                </a:solidFill>
                <a:latin typeface="WWQCBB+Arial-Black"/>
                <a:cs typeface="WWQCBB+Arial-Black"/>
              </a:rPr>
              <a:t>2018.</a:t>
            </a:r>
          </a:p>
          <a:p>
            <a:pPr marL="0" marR="0">
              <a:lnSpc>
                <a:spcPts val="16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6">
                <a:solidFill>
                  <a:srgbClr val="000000"/>
                </a:solidFill>
                <a:latin typeface="WWQCBB+Arial-Black"/>
                <a:cs typeface="WWQCBB+Arial-Black"/>
              </a:rPr>
              <a:t>6R.</a:t>
            </a:r>
            <a:r>
              <a:rPr dirty="0" sz="1200" spc="-5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Shilkrot,</a:t>
            </a:r>
            <a:r>
              <a:rPr dirty="0" sz="1200" spc="23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2">
                <a:solidFill>
                  <a:srgbClr val="000000"/>
                </a:solidFill>
                <a:latin typeface="WWQCBB+Arial-Black"/>
                <a:cs typeface="WWQCBB+Arial-Black"/>
              </a:rPr>
              <a:t>J.</a:t>
            </a:r>
            <a:r>
              <a:rPr dirty="0" sz="1200" spc="-24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0">
                <a:solidFill>
                  <a:srgbClr val="000000"/>
                </a:solidFill>
                <a:latin typeface="WWQCBB+Arial-Black"/>
                <a:cs typeface="WWQCBB+Arial-Black"/>
              </a:rPr>
              <a:t>Huber,</a:t>
            </a:r>
            <a:r>
              <a:rPr dirty="0" sz="1200" spc="12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9">
                <a:solidFill>
                  <a:srgbClr val="000000"/>
                </a:solidFill>
                <a:latin typeface="WWQCBB+Arial-Black"/>
                <a:cs typeface="WWQCBB+Arial-Black"/>
              </a:rPr>
              <a:t>W.</a:t>
            </a:r>
            <a:r>
              <a:rPr dirty="0" sz="1200" spc="19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Meng</a:t>
            </a:r>
            <a:r>
              <a:rPr dirty="0" sz="1200" spc="29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6">
                <a:solidFill>
                  <a:srgbClr val="000000"/>
                </a:solidFill>
                <a:latin typeface="WWQCBB+Arial-Black"/>
                <a:cs typeface="WWQCBB+Arial-Black"/>
              </a:rPr>
              <a:t>Ee,</a:t>
            </a:r>
            <a:r>
              <a:rPr dirty="0" sz="1200" spc="-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P</a:t>
            </a:r>
            <a:r>
              <a:rPr dirty="0" sz="1200" spc="-209">
                <a:solidFill>
                  <a:srgbClr val="000000"/>
                </a:solidFill>
                <a:latin typeface="WWQCBB+Arial-Black"/>
                <a:cs typeface="WWQCBB+Arial-Black"/>
              </a:rPr>
              <a:t>.</a:t>
            </a:r>
            <a:r>
              <a:rPr dirty="0" sz="1200" spc="-75">
                <a:solidFill>
                  <a:srgbClr val="000000"/>
                </a:solidFill>
                <a:latin typeface="WWQCBB+Arial-Black"/>
                <a:cs typeface="WWQCBB+Arial-Black"/>
              </a:rPr>
              <a:t>Maes,</a:t>
            </a:r>
            <a:r>
              <a:rPr dirty="0" sz="1200" spc="26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0">
                <a:solidFill>
                  <a:srgbClr val="000000"/>
                </a:solidFill>
                <a:latin typeface="WWQCBB+Arial-Black"/>
                <a:cs typeface="WWQCBB+Arial-Black"/>
              </a:rPr>
              <a:t>and</a:t>
            </a:r>
            <a:r>
              <a:rPr dirty="0" sz="1200" spc="-62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4">
                <a:solidFill>
                  <a:srgbClr val="000000"/>
                </a:solidFill>
                <a:latin typeface="WWQCBB+Arial-Black"/>
                <a:cs typeface="WWQCBB+Arial-Black"/>
              </a:rPr>
              <a:t>S.</a:t>
            </a:r>
            <a:r>
              <a:rPr dirty="0" sz="1200" spc="17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WWQCBB+Arial-Black"/>
                <a:cs typeface="WWQCBB+Arial-Black"/>
              </a:rPr>
              <a:t>C.</a:t>
            </a:r>
            <a:r>
              <a:rPr dirty="0" sz="1200" spc="120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14">
                <a:solidFill>
                  <a:srgbClr val="000000"/>
                </a:solidFill>
                <a:latin typeface="WWQCBB+Arial-Black"/>
                <a:cs typeface="WWQCBB+Arial-Black"/>
              </a:rPr>
              <a:t>Nanayakkara,</a:t>
            </a:r>
          </a:p>
          <a:p>
            <a:pPr marL="0" marR="0">
              <a:lnSpc>
                <a:spcPts val="1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8">
                <a:solidFill>
                  <a:srgbClr val="000000"/>
                </a:solidFill>
                <a:latin typeface="WWQCBB+Arial-Black"/>
                <a:cs typeface="WWQCBB+Arial-Black"/>
              </a:rPr>
              <a:t>“FingerReader:</a:t>
            </a:r>
            <a:r>
              <a:rPr dirty="0" sz="1200" spc="-18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A</a:t>
            </a:r>
            <a:r>
              <a:rPr dirty="0" sz="120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3">
                <a:solidFill>
                  <a:srgbClr val="000000"/>
                </a:solidFill>
                <a:latin typeface="WWQCBB+Arial-Black"/>
                <a:cs typeface="WWQCBB+Arial-Black"/>
              </a:rPr>
              <a:t>wearable</a:t>
            </a:r>
            <a:r>
              <a:rPr dirty="0" sz="1200" spc="-175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2">
                <a:solidFill>
                  <a:srgbClr val="000000"/>
                </a:solidFill>
                <a:latin typeface="WWQCBB+Arial-Black"/>
                <a:cs typeface="WWQCBB+Arial-Black"/>
              </a:rPr>
              <a:t>device</a:t>
            </a:r>
            <a:r>
              <a:rPr dirty="0" sz="1200" spc="-2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8">
                <a:solidFill>
                  <a:srgbClr val="000000"/>
                </a:solidFill>
                <a:latin typeface="WWQCBB+Arial-Black"/>
                <a:cs typeface="WWQCBB+Arial-Black"/>
              </a:rPr>
              <a:t>to</a:t>
            </a:r>
            <a:r>
              <a:rPr dirty="0" sz="1200" spc="-46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4">
                <a:solidFill>
                  <a:srgbClr val="000000"/>
                </a:solidFill>
                <a:latin typeface="WWQCBB+Arial-Black"/>
                <a:cs typeface="WWQCBB+Arial-Black"/>
              </a:rPr>
              <a:t>explore</a:t>
            </a:r>
            <a:r>
              <a:rPr dirty="0" sz="1200" spc="-17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printed</a:t>
            </a:r>
            <a:r>
              <a:rPr dirty="0" sz="1200" spc="-5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2">
                <a:solidFill>
                  <a:srgbClr val="000000"/>
                </a:solidFill>
                <a:latin typeface="WWQCBB+Arial-Black"/>
                <a:cs typeface="WWQCBB+Arial-Black"/>
              </a:rPr>
              <a:t>text</a:t>
            </a:r>
            <a:r>
              <a:rPr dirty="0" sz="1200" spc="-20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WWQCBB+Arial-Black"/>
                <a:cs typeface="WWQCBB+Arial-Black"/>
              </a:rPr>
              <a:t>on</a:t>
            </a:r>
            <a:r>
              <a:rPr dirty="0" sz="1200" spc="-2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200" spc="-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63">
                <a:solidFill>
                  <a:srgbClr val="000000"/>
                </a:solidFill>
                <a:latin typeface="WWQCBB+Arial-Black"/>
                <a:cs typeface="WWQCBB+Arial-Black"/>
              </a:rPr>
              <a:t>go,”</a:t>
            </a:r>
            <a:r>
              <a:rPr dirty="0" sz="1200" spc="-17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25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</a:p>
          <a:p>
            <a:pPr marL="0" marR="0">
              <a:lnSpc>
                <a:spcPts val="16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2">
                <a:solidFill>
                  <a:srgbClr val="000000"/>
                </a:solidFill>
                <a:latin typeface="WWQCBB+Arial-Black"/>
                <a:cs typeface="WWQCBB+Arial-Black"/>
              </a:rPr>
              <a:t>Proceedings</a:t>
            </a:r>
            <a:r>
              <a:rPr dirty="0" sz="1200" spc="-18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WWQCBB+Arial-Black"/>
                <a:cs typeface="WWQCBB+Arial-Black"/>
              </a:rPr>
              <a:t>of</a:t>
            </a:r>
            <a:r>
              <a:rPr dirty="0" sz="1200" spc="-40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the</a:t>
            </a:r>
            <a:r>
              <a:rPr dirty="0" sz="1200" spc="-43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46">
                <a:solidFill>
                  <a:srgbClr val="000000"/>
                </a:solidFill>
                <a:latin typeface="WWQCBB+Arial-Black"/>
                <a:cs typeface="WWQCBB+Arial-Black"/>
              </a:rPr>
              <a:t>33rd</a:t>
            </a:r>
            <a:r>
              <a:rPr dirty="0" sz="1200" spc="-3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Annual</a:t>
            </a:r>
            <a:r>
              <a:rPr dirty="0" sz="1200" spc="-6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5">
                <a:solidFill>
                  <a:srgbClr val="000000"/>
                </a:solidFill>
                <a:latin typeface="WWQCBB+Arial-Black"/>
                <a:cs typeface="WWQCBB+Arial-Black"/>
              </a:rPr>
              <a:t>ACM</a:t>
            </a:r>
            <a:r>
              <a:rPr dirty="0" sz="1200" spc="-8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Conference</a:t>
            </a:r>
            <a:r>
              <a:rPr dirty="0" sz="1200" spc="-189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WWQCBB+Arial-Black"/>
                <a:cs typeface="WWQCBB+Arial-Black"/>
              </a:rPr>
              <a:t>on</a:t>
            </a:r>
            <a:r>
              <a:rPr dirty="0" sz="1200" spc="-3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0">
                <a:solidFill>
                  <a:srgbClr val="000000"/>
                </a:solidFill>
                <a:latin typeface="WWQCBB+Arial-Black"/>
                <a:cs typeface="WWQCBB+Arial-Black"/>
              </a:rPr>
              <a:t>Human</a:t>
            </a:r>
            <a:r>
              <a:rPr dirty="0" sz="1200" spc="-68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94">
                <a:solidFill>
                  <a:srgbClr val="000000"/>
                </a:solidFill>
                <a:latin typeface="WWQCBB+Arial-Black"/>
                <a:cs typeface="WWQCBB+Arial-Black"/>
              </a:rPr>
              <a:t>Factors</a:t>
            </a:r>
            <a:r>
              <a:rPr dirty="0" sz="1200" spc="-231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0">
                <a:solidFill>
                  <a:srgbClr val="000000"/>
                </a:solidFill>
                <a:latin typeface="WWQCBB+Arial-Black"/>
                <a:cs typeface="WWQCBB+Arial-Black"/>
              </a:rPr>
              <a:t>in</a:t>
            </a:r>
          </a:p>
          <a:p>
            <a:pPr marL="0" marR="0">
              <a:lnSpc>
                <a:spcPts val="1692"/>
              </a:lnSpc>
              <a:spcBef>
                <a:spcPts val="84"/>
              </a:spcBef>
              <a:spcAft>
                <a:spcPts val="0"/>
              </a:spcAft>
            </a:pPr>
            <a:r>
              <a:rPr dirty="0" sz="1200" spc="-91">
                <a:solidFill>
                  <a:srgbClr val="000000"/>
                </a:solidFill>
                <a:latin typeface="WWQCBB+Arial-Black"/>
                <a:cs typeface="WWQCBB+Arial-Black"/>
              </a:rPr>
              <a:t>ComputingSystems-</a:t>
            </a:r>
            <a:r>
              <a:rPr dirty="0" sz="1200" spc="-54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56">
                <a:solidFill>
                  <a:srgbClr val="000000"/>
                </a:solidFill>
                <a:latin typeface="WWQCBB+Arial-Black"/>
                <a:cs typeface="WWQCBB+Arial-Black"/>
              </a:rPr>
              <a:t>CHI’15,</a:t>
            </a:r>
            <a:r>
              <a:rPr dirty="0" sz="1200" spc="-267">
                <a:solidFill>
                  <a:srgbClr val="000000"/>
                </a:solidFill>
                <a:latin typeface="WWQCBB+Arial-Black"/>
                <a:cs typeface="WWQCBB+Arial-Black"/>
              </a:rPr>
              <a:t> </a:t>
            </a:r>
            <a:r>
              <a:rPr dirty="0" sz="1200" spc="-76">
                <a:solidFill>
                  <a:srgbClr val="000000"/>
                </a:solidFill>
                <a:latin typeface="WWQCBB+Arial-Black"/>
                <a:cs typeface="WWQCBB+Arial-Black"/>
              </a:rPr>
              <a:t>2015.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6530" y="2013650"/>
            <a:ext cx="4596509" cy="871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172">
                <a:solidFill>
                  <a:srgbClr val="071f46"/>
                </a:solidFill>
                <a:latin typeface="Verdana"/>
                <a:cs typeface="Verdana"/>
              </a:rPr>
              <a:t>Demo</a:t>
            </a:r>
            <a:r>
              <a:rPr dirty="0" sz="5400" spc="30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5400" spc="197">
                <a:solidFill>
                  <a:srgbClr val="071f46"/>
                </a:solidFill>
                <a:latin typeface="Verdana"/>
                <a:cs typeface="Verdana"/>
              </a:rPr>
              <a:t>Time!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11602" y="1394015"/>
            <a:ext cx="4228959" cy="871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6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200">
                <a:solidFill>
                  <a:srgbClr val="071f46"/>
                </a:solidFill>
                <a:latin typeface="Verdana"/>
                <a:cs typeface="Verdana"/>
              </a:rPr>
              <a:t>Thank</a:t>
            </a:r>
            <a:r>
              <a:rPr dirty="0" sz="5400" spc="34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5400" spc="36">
                <a:solidFill>
                  <a:srgbClr val="071f46"/>
                </a:solidFill>
                <a:latin typeface="Verdana"/>
                <a:cs typeface="Verdana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7012" y="2674359"/>
            <a:ext cx="2215282" cy="50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43">
                <a:solidFill>
                  <a:srgbClr val="071f46"/>
                </a:solidFill>
                <a:latin typeface="Verdana"/>
                <a:cs typeface="Verdana"/>
              </a:rPr>
              <a:t>QnA</a:t>
            </a:r>
            <a:r>
              <a:rPr dirty="0" sz="3000" spc="-6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3000" spc="23">
                <a:solidFill>
                  <a:srgbClr val="071f46"/>
                </a:solidFill>
                <a:latin typeface="Verdana"/>
                <a:cs typeface="Verdana"/>
              </a:rPr>
              <a:t>TIME!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5935" y="1479300"/>
            <a:ext cx="7389091" cy="84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spc="196">
                <a:solidFill>
                  <a:srgbClr val="071f46"/>
                </a:solidFill>
                <a:latin typeface="Verdana"/>
                <a:cs typeface="Verdana"/>
              </a:rPr>
              <a:t>Research</a:t>
            </a:r>
            <a:r>
              <a:rPr dirty="0" sz="5200" spc="428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5200" spc="223">
                <a:solidFill>
                  <a:srgbClr val="071f46"/>
                </a:solidFill>
                <a:latin typeface="Verdana"/>
                <a:cs typeface="Verdana"/>
              </a:rPr>
              <a:t>Objectives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1027" y="625935"/>
            <a:ext cx="7087658" cy="1261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137" marR="0">
              <a:lnSpc>
                <a:spcPts val="24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000" spc="-16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93">
                <a:solidFill>
                  <a:srgbClr val="071f46"/>
                </a:solidFill>
                <a:latin typeface="Verdana"/>
                <a:cs typeface="Verdana"/>
              </a:rPr>
              <a:t>explore</a:t>
            </a:r>
            <a:r>
              <a:rPr dirty="0" sz="2000" spc="61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93">
                <a:solidFill>
                  <a:srgbClr val="071f46"/>
                </a:solidFill>
                <a:latin typeface="Verdana"/>
                <a:cs typeface="Verdana"/>
              </a:rPr>
              <a:t>and</a:t>
            </a:r>
            <a:r>
              <a:rPr dirty="0" sz="2000" spc="58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49">
                <a:solidFill>
                  <a:srgbClr val="071f46"/>
                </a:solidFill>
                <a:latin typeface="Verdana"/>
                <a:cs typeface="Verdana"/>
              </a:rPr>
              <a:t>identify</a:t>
            </a:r>
            <a:r>
              <a:rPr dirty="0" sz="2000" spc="70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68">
                <a:solidFill>
                  <a:srgbClr val="071f46"/>
                </a:solidFill>
                <a:latin typeface="Verdana"/>
                <a:cs typeface="Verdana"/>
              </a:rPr>
              <a:t>the</a:t>
            </a:r>
            <a:r>
              <a:rPr dirty="0" sz="2000" spc="62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99">
                <a:solidFill>
                  <a:srgbClr val="071f46"/>
                </a:solidFill>
                <a:latin typeface="Verdana"/>
                <a:cs typeface="Verdana"/>
              </a:rPr>
              <a:t>feasible</a:t>
            </a:r>
            <a:r>
              <a:rPr dirty="0" sz="2000" spc="9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28">
                <a:solidFill>
                  <a:srgbClr val="071f46"/>
                </a:solidFill>
                <a:latin typeface="Verdana"/>
                <a:cs typeface="Verdana"/>
              </a:rPr>
              <a:t>solutions</a:t>
            </a:r>
            <a:r>
              <a:rPr dirty="0" sz="2000" spc="123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44">
                <a:solidFill>
                  <a:srgbClr val="071f46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93">
                <a:solidFill>
                  <a:srgbClr val="071f46"/>
                </a:solidFill>
                <a:latin typeface="Verdana"/>
                <a:cs typeface="Verdana"/>
              </a:rPr>
              <a:t>develop</a:t>
            </a:r>
            <a:r>
              <a:rPr dirty="0" sz="2000" spc="86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43">
                <a:solidFill>
                  <a:srgbClr val="071f46"/>
                </a:solidFill>
                <a:latin typeface="Verdana"/>
                <a:cs typeface="Verdana"/>
              </a:rPr>
              <a:t>an</a:t>
            </a:r>
            <a:r>
              <a:rPr dirty="0" sz="2000" spc="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79">
                <a:solidFill>
                  <a:srgbClr val="071f46"/>
                </a:solidFill>
                <a:latin typeface="Verdana"/>
                <a:cs typeface="Verdana"/>
              </a:rPr>
              <a:t>assistive</a:t>
            </a:r>
            <a:r>
              <a:rPr dirty="0" sz="2000" spc="57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34">
                <a:solidFill>
                  <a:srgbClr val="071f46"/>
                </a:solidFill>
                <a:latin typeface="Verdana"/>
                <a:cs typeface="Verdana"/>
              </a:rPr>
              <a:t>application</a:t>
            </a:r>
            <a:r>
              <a:rPr dirty="0" sz="2000" spc="140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000" spc="4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68">
                <a:solidFill>
                  <a:srgbClr val="071f46"/>
                </a:solidFill>
                <a:latin typeface="Verdana"/>
                <a:cs typeface="Verdana"/>
              </a:rPr>
              <a:t>aid</a:t>
            </a:r>
            <a:r>
              <a:rPr dirty="0" sz="2000" spc="74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34">
                <a:solidFill>
                  <a:srgbClr val="071f46"/>
                </a:solidFill>
                <a:latin typeface="Verdana"/>
                <a:cs typeface="Verdana"/>
              </a:rPr>
              <a:t>individuals</a:t>
            </a:r>
          </a:p>
          <a:p>
            <a:pPr marL="37749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8">
                <a:solidFill>
                  <a:srgbClr val="071f46"/>
                </a:solidFill>
                <a:latin typeface="Verdana"/>
                <a:cs typeface="Verdana"/>
              </a:rPr>
              <a:t>with</a:t>
            </a:r>
            <a:r>
              <a:rPr dirty="0" sz="2000" spc="669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28">
                <a:solidFill>
                  <a:srgbClr val="071f46"/>
                </a:solidFill>
                <a:latin typeface="Verdana"/>
                <a:cs typeface="Verdana"/>
              </a:rPr>
              <a:t>print</a:t>
            </a:r>
            <a:r>
              <a:rPr dirty="0" sz="2000" spc="65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24">
                <a:solidFill>
                  <a:srgbClr val="071f46"/>
                </a:solidFill>
                <a:latin typeface="Verdana"/>
                <a:cs typeface="Verdana"/>
              </a:rPr>
              <a:t>disabilities</a:t>
            </a:r>
            <a:r>
              <a:rPr dirty="0" sz="2000" spc="60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44">
                <a:solidFill>
                  <a:srgbClr val="071f46"/>
                </a:solidFill>
                <a:latin typeface="Verdana"/>
                <a:cs typeface="Verdana"/>
              </a:rPr>
              <a:t>to</a:t>
            </a:r>
            <a:r>
              <a:rPr dirty="0" sz="2000" spc="55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34">
                <a:solidFill>
                  <a:srgbClr val="071f46"/>
                </a:solidFill>
                <a:latin typeface="Verdana"/>
                <a:cs typeface="Verdana"/>
              </a:rPr>
              <a:t>interpret</a:t>
            </a:r>
            <a:r>
              <a:rPr dirty="0" sz="2000" spc="575">
                <a:solidFill>
                  <a:srgbClr val="071f46"/>
                </a:solidFill>
                <a:latin typeface="Verdana"/>
                <a:cs typeface="Verdana"/>
              </a:rPr>
              <a:t> </a:t>
            </a:r>
            <a:r>
              <a:rPr dirty="0" sz="2000" spc="138">
                <a:solidFill>
                  <a:srgbClr val="071f46"/>
                </a:solidFill>
                <a:latin typeface="Verdana"/>
                <a:cs typeface="Verdana"/>
              </a:rPr>
              <a:t>printed</a:t>
            </a:r>
          </a:p>
          <a:p>
            <a:pPr marL="281716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19">
                <a:solidFill>
                  <a:srgbClr val="071f46"/>
                </a:solidFill>
                <a:latin typeface="Verdana"/>
                <a:cs typeface="Verdana"/>
              </a:rPr>
              <a:t>materials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2128" y="2442076"/>
            <a:ext cx="443061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71f46"/>
                </a:solidFill>
                <a:latin typeface="Verdana"/>
                <a:cs typeface="Verdana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5381" y="2442485"/>
            <a:ext cx="454321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02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8577" y="2442485"/>
            <a:ext cx="454321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88">
                <a:solidFill>
                  <a:srgbClr val="071f46"/>
                </a:solidFill>
                <a:latin typeface="Verdana"/>
                <a:cs typeface="Verdana"/>
              </a:rPr>
              <a:t>03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11897" y="2442485"/>
            <a:ext cx="455591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99">
                <a:solidFill>
                  <a:srgbClr val="071f46"/>
                </a:solidFill>
                <a:latin typeface="Verdana"/>
                <a:cs typeface="Verdana"/>
              </a:rPr>
              <a:t>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5260" y="2787567"/>
            <a:ext cx="1281509" cy="568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21">
                <a:solidFill>
                  <a:srgbClr val="071f46"/>
                </a:solidFill>
                <a:latin typeface="WWQCBB+Arial-Black"/>
                <a:cs typeface="WWQCBB+Arial-Black"/>
              </a:rPr>
              <a:t>Document</a:t>
            </a:r>
          </a:p>
          <a:p>
            <a:pPr marL="249594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91">
                <a:solidFill>
                  <a:srgbClr val="071f46"/>
                </a:solidFill>
                <a:latin typeface="WWQCBB+Arial-Black"/>
                <a:cs typeface="WWQCBB+Arial-Black"/>
              </a:rPr>
              <a:t>zone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42264" y="2892178"/>
            <a:ext cx="1595614" cy="1199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1838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spc="-112">
                <a:solidFill>
                  <a:srgbClr val="071f46"/>
                </a:solidFill>
                <a:latin typeface="WWQCBB+Arial-Black"/>
                <a:cs typeface="WWQCBB+Arial-Black"/>
              </a:rPr>
              <a:t>Table</a:t>
            </a:r>
            <a:r>
              <a:rPr dirty="0" sz="1650" spc="-35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50" spc="-37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</a:p>
          <a:p>
            <a:pPr marL="210248" marR="0">
              <a:lnSpc>
                <a:spcPts val="2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spc="-95">
                <a:solidFill>
                  <a:srgbClr val="071f46"/>
                </a:solidFill>
                <a:latin typeface="WWQCBB+Arial-Black"/>
                <a:cs typeface="WWQCBB+Arial-Black"/>
              </a:rPr>
              <a:t>diagram</a:t>
            </a:r>
          </a:p>
          <a:p>
            <a:pPr marL="0" marR="0">
              <a:lnSpc>
                <a:spcPts val="2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spc="-113">
                <a:solidFill>
                  <a:srgbClr val="071f46"/>
                </a:solidFill>
                <a:latin typeface="WWQCBB+Arial-Black"/>
                <a:cs typeface="WWQCBB+Arial-Black"/>
              </a:rPr>
              <a:t>inter</a:t>
            </a:r>
            <a:r>
              <a:rPr dirty="0" sz="1650" spc="-48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50" spc="-47">
                <a:solidFill>
                  <a:srgbClr val="071f46"/>
                </a:solidFill>
                <a:latin typeface="WWQCBB+Arial-Black"/>
                <a:cs typeface="WWQCBB+Arial-Black"/>
              </a:rPr>
              <a:t>pr</a:t>
            </a:r>
            <a:r>
              <a:rPr dirty="0" sz="1650" spc="-565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50" spc="-130">
                <a:solidFill>
                  <a:srgbClr val="071f46"/>
                </a:solidFill>
                <a:latin typeface="WWQCBB+Arial-Black"/>
                <a:cs typeface="WWQCBB+Arial-Black"/>
              </a:rPr>
              <a:t>etatio</a:t>
            </a:r>
          </a:p>
          <a:p>
            <a:pPr marL="563784" marR="0">
              <a:lnSpc>
                <a:spcPts val="2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71f46"/>
                </a:solidFill>
                <a:latin typeface="WWQCBB+Arial-Black"/>
                <a:cs typeface="WWQCBB+Arial-Black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76780" y="2894251"/>
            <a:ext cx="1449654" cy="120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5363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 spc="-68">
                <a:solidFill>
                  <a:srgbClr val="071f46"/>
                </a:solidFill>
                <a:latin typeface="UHMDPF+ArialMT"/>
                <a:cs typeface="UHMDPF+ArialMT"/>
              </a:rPr>
              <a:t>Text</a:t>
            </a:r>
            <a:r>
              <a:rPr dirty="0" sz="1750" spc="-361">
                <a:solidFill>
                  <a:srgbClr val="071f46"/>
                </a:solidFill>
                <a:latin typeface="UHMDPF+ArialMT"/>
                <a:cs typeface="UHMDPF+ArialMT"/>
              </a:rPr>
              <a:t> </a:t>
            </a:r>
            <a:r>
              <a:rPr dirty="0" sz="1750">
                <a:solidFill>
                  <a:srgbClr val="071f46"/>
                </a:solidFill>
                <a:latin typeface="UHMDPF+ArialMT"/>
                <a:cs typeface="UHMDPF+ArialMT"/>
              </a:rPr>
              <a:t>and</a:t>
            </a:r>
          </a:p>
          <a:p>
            <a:pPr marL="72072" marR="0">
              <a:lnSpc>
                <a:spcPts val="1955"/>
              </a:lnSpc>
              <a:spcBef>
                <a:spcPts val="412"/>
              </a:spcBef>
              <a:spcAft>
                <a:spcPts val="0"/>
              </a:spcAft>
            </a:pPr>
            <a:r>
              <a:rPr dirty="0" sz="1750">
                <a:solidFill>
                  <a:srgbClr val="071f46"/>
                </a:solidFill>
                <a:latin typeface="UHMDPF+ArialMT"/>
                <a:cs typeface="UHMDPF+ArialMT"/>
              </a:rPr>
              <a:t>mathematic</a:t>
            </a:r>
          </a:p>
          <a:p>
            <a:pPr marL="112553" marR="0">
              <a:lnSpc>
                <a:spcPts val="1955"/>
              </a:lnSpc>
              <a:spcBef>
                <a:spcPts val="412"/>
              </a:spcBef>
              <a:spcAft>
                <a:spcPts val="0"/>
              </a:spcAft>
            </a:pPr>
            <a:r>
              <a:rPr dirty="0" sz="1750">
                <a:solidFill>
                  <a:srgbClr val="071f46"/>
                </a:solidFill>
                <a:latin typeface="UHMDPF+ArialMT"/>
                <a:cs typeface="UHMDPF+ArialMT"/>
              </a:rPr>
              <a:t>expression</a:t>
            </a:r>
          </a:p>
          <a:p>
            <a:pPr marL="0" marR="0">
              <a:lnSpc>
                <a:spcPts val="1955"/>
              </a:lnSpc>
              <a:spcBef>
                <a:spcPts val="412"/>
              </a:spcBef>
              <a:spcAft>
                <a:spcPts val="0"/>
              </a:spcAft>
            </a:pPr>
            <a:r>
              <a:rPr dirty="0" sz="1750">
                <a:solidFill>
                  <a:srgbClr val="071f46"/>
                </a:solidFill>
                <a:latin typeface="UHMDPF+ArialMT"/>
                <a:cs typeface="UHMDPF+ArialMT"/>
              </a:rPr>
              <a:t>interpretation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2558" y="2938923"/>
            <a:ext cx="1583521" cy="736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0">
              <a:lnSpc>
                <a:spcPts val="274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 spc="-121">
                <a:solidFill>
                  <a:srgbClr val="071f46"/>
                </a:solidFill>
                <a:latin typeface="WWQCBB+Arial-Black"/>
                <a:cs typeface="WWQCBB+Arial-Black"/>
              </a:rPr>
              <a:t>Image</a:t>
            </a:r>
          </a:p>
          <a:p>
            <a:pPr marL="0" marR="0">
              <a:lnSpc>
                <a:spcPts val="2747"/>
              </a:lnSpc>
              <a:spcBef>
                <a:spcPts val="50"/>
              </a:spcBef>
              <a:spcAft>
                <a:spcPts val="0"/>
              </a:spcAft>
            </a:pPr>
            <a:r>
              <a:rPr dirty="0" sz="1950" spc="-159">
                <a:solidFill>
                  <a:srgbClr val="071f46"/>
                </a:solidFill>
                <a:latin typeface="WWQCBB+Arial-Black"/>
                <a:cs typeface="WWQCBB+Arial-Black"/>
              </a:rPr>
              <a:t>captioning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1747" y="3275247"/>
            <a:ext cx="1721445" cy="8123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25">
                <a:solidFill>
                  <a:srgbClr val="071f46"/>
                </a:solidFill>
                <a:latin typeface="WWQCBB+Arial-Black"/>
                <a:cs typeface="WWQCBB+Arial-Black"/>
              </a:rPr>
              <a:t>se</a:t>
            </a:r>
            <a:r>
              <a:rPr dirty="0" sz="1600" spc="-613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 spc="-152">
                <a:solidFill>
                  <a:srgbClr val="071f46"/>
                </a:solidFill>
                <a:latin typeface="WWQCBB+Arial-Black"/>
                <a:cs typeface="WWQCBB+Arial-Black"/>
              </a:rPr>
              <a:t>gmentatio</a:t>
            </a:r>
            <a:r>
              <a:rPr dirty="0" sz="1600" spc="-63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>
                <a:solidFill>
                  <a:srgbClr val="071f46"/>
                </a:solidFill>
                <a:latin typeface="WWQCBB+Arial-Black"/>
                <a:cs typeface="WWQCBB+Arial-Black"/>
              </a:rPr>
              <a:t>n</a:t>
            </a:r>
          </a:p>
          <a:p>
            <a:pPr marL="24527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71f46"/>
                </a:solidFill>
                <a:latin typeface="WWQCBB+Arial-Black"/>
                <a:cs typeface="WWQCBB+Arial-Black"/>
              </a:rPr>
              <a:t>,</a:t>
            </a:r>
            <a:r>
              <a:rPr dirty="0" sz="1600" spc="-380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 spc="-153">
                <a:solidFill>
                  <a:srgbClr val="071f46"/>
                </a:solidFill>
                <a:latin typeface="WWQCBB+Arial-Black"/>
                <a:cs typeface="WWQCBB+Arial-Black"/>
              </a:rPr>
              <a:t>classification</a:t>
            </a:r>
          </a:p>
          <a:p>
            <a:pPr marL="170974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62">
                <a:solidFill>
                  <a:srgbClr val="071f46"/>
                </a:solidFill>
                <a:latin typeface="WWQCBB+Arial-Black"/>
                <a:cs typeface="WWQCBB+Arial-Black"/>
              </a:rPr>
              <a:t>and</a:t>
            </a:r>
            <a:r>
              <a:rPr dirty="0" sz="1600" spc="-64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 spc="-92">
                <a:solidFill>
                  <a:srgbClr val="071f46"/>
                </a:solidFill>
                <a:latin typeface="WWQCBB+Arial-Black"/>
                <a:cs typeface="WWQCBB+Arial-Black"/>
              </a:rPr>
              <a:t>chart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5080" y="4006767"/>
            <a:ext cx="1687413" cy="324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9">
                <a:solidFill>
                  <a:srgbClr val="071f46"/>
                </a:solidFill>
                <a:latin typeface="WWQCBB+Arial-Black"/>
                <a:cs typeface="WWQCBB+Arial-Black"/>
              </a:rPr>
              <a:t>inter</a:t>
            </a:r>
            <a:r>
              <a:rPr dirty="0" sz="1600" spc="-52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 spc="-46">
                <a:solidFill>
                  <a:srgbClr val="071f46"/>
                </a:solidFill>
                <a:latin typeface="WWQCBB+Arial-Black"/>
                <a:cs typeface="WWQCBB+Arial-Black"/>
              </a:rPr>
              <a:t>pr</a:t>
            </a:r>
            <a:r>
              <a:rPr dirty="0" sz="1600" spc="-576">
                <a:solidFill>
                  <a:srgbClr val="071f46"/>
                </a:solidFill>
                <a:latin typeface="WWQCBB+Arial-Black"/>
                <a:cs typeface="WWQCBB+Arial-Black"/>
              </a:rPr>
              <a:t> </a:t>
            </a:r>
            <a:r>
              <a:rPr dirty="0" sz="1600" spc="-137">
                <a:solidFill>
                  <a:srgbClr val="071f46"/>
                </a:solidFill>
                <a:latin typeface="WWQCBB+Arial-Black"/>
                <a:cs typeface="WWQCBB+Arial-Black"/>
              </a:rPr>
              <a:t>etation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2022-11-12T04:29:23-06:00</dcterms:modified>
</cp:coreProperties>
</file>