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4" r:id="rId1"/>
  </p:sldMasterIdLst>
  <p:notesMasterIdLst>
    <p:notesMasterId r:id="rId52"/>
  </p:notesMasterIdLst>
  <p:handoutMasterIdLst>
    <p:handoutMasterId r:id="rId53"/>
  </p:handoutMasterIdLst>
  <p:sldIdLst>
    <p:sldId id="315" r:id="rId2"/>
    <p:sldId id="706" r:id="rId3"/>
    <p:sldId id="698" r:id="rId4"/>
    <p:sldId id="700" r:id="rId5"/>
    <p:sldId id="699" r:id="rId6"/>
    <p:sldId id="701" r:id="rId7"/>
    <p:sldId id="702" r:id="rId8"/>
    <p:sldId id="703" r:id="rId9"/>
    <p:sldId id="704" r:id="rId10"/>
    <p:sldId id="705" r:id="rId11"/>
    <p:sldId id="707" r:id="rId12"/>
    <p:sldId id="708" r:id="rId13"/>
    <p:sldId id="709" r:id="rId14"/>
    <p:sldId id="710" r:id="rId15"/>
    <p:sldId id="711" r:id="rId16"/>
    <p:sldId id="713" r:id="rId17"/>
    <p:sldId id="712" r:id="rId18"/>
    <p:sldId id="714" r:id="rId19"/>
    <p:sldId id="721" r:id="rId20"/>
    <p:sldId id="715" r:id="rId21"/>
    <p:sldId id="716" r:id="rId22"/>
    <p:sldId id="717" r:id="rId23"/>
    <p:sldId id="718" r:id="rId24"/>
    <p:sldId id="719" r:id="rId25"/>
    <p:sldId id="720" r:id="rId26"/>
    <p:sldId id="724" r:id="rId27"/>
    <p:sldId id="725" r:id="rId28"/>
    <p:sldId id="722" r:id="rId29"/>
    <p:sldId id="723" r:id="rId30"/>
    <p:sldId id="726" r:id="rId31"/>
    <p:sldId id="727" r:id="rId32"/>
    <p:sldId id="728" r:id="rId33"/>
    <p:sldId id="729" r:id="rId34"/>
    <p:sldId id="730" r:id="rId35"/>
    <p:sldId id="731" r:id="rId36"/>
    <p:sldId id="733" r:id="rId37"/>
    <p:sldId id="732" r:id="rId38"/>
    <p:sldId id="734" r:id="rId39"/>
    <p:sldId id="735" r:id="rId40"/>
    <p:sldId id="737" r:id="rId41"/>
    <p:sldId id="736" r:id="rId42"/>
    <p:sldId id="738" r:id="rId43"/>
    <p:sldId id="740" r:id="rId44"/>
    <p:sldId id="739" r:id="rId45"/>
    <p:sldId id="741" r:id="rId46"/>
    <p:sldId id="742" r:id="rId47"/>
    <p:sldId id="743" r:id="rId48"/>
    <p:sldId id="744" r:id="rId49"/>
    <p:sldId id="745" r:id="rId50"/>
    <p:sldId id="287" r:id="rId51"/>
  </p:sldIdLst>
  <p:sldSz cx="9144000" cy="5143500" type="screen16x9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59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7CFDDD-F294-4EE7-8D24-0DE415A69765}" type="datetimeFigureOut">
              <a:rPr lang="en-US"/>
              <a:pPr>
                <a:defRPr/>
              </a:pPr>
              <a:t>18-Aug-22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DA7DB2-2C1B-48BE-A963-C432BE9A58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08216F-D84B-4161-B44D-FFBBADF8F47B}" type="datetimeFigureOut">
              <a:rPr lang="en-US"/>
              <a:pPr>
                <a:defRPr/>
              </a:pPr>
              <a:t>18-Aug-22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B36EE35B-4401-4182-8BF5-F6BC838C01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1F67-CEDB-6F48-B330-AACFB6386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D300-9A28-4347-9577-18CDE979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30" indent="0" algn="ctr">
              <a:buNone/>
              <a:defRPr sz="1500"/>
            </a:lvl2pPr>
            <a:lvl3pPr marL="685664" indent="0" algn="ctr">
              <a:buNone/>
              <a:defRPr sz="1400"/>
            </a:lvl3pPr>
            <a:lvl4pPr marL="1028496" indent="0" algn="ctr">
              <a:buNone/>
              <a:defRPr sz="1200"/>
            </a:lvl4pPr>
            <a:lvl5pPr marL="1371328" indent="0" algn="ctr">
              <a:buNone/>
              <a:defRPr sz="1200"/>
            </a:lvl5pPr>
            <a:lvl6pPr marL="1714163" indent="0" algn="ctr">
              <a:buNone/>
              <a:defRPr sz="1200"/>
            </a:lvl6pPr>
            <a:lvl7pPr marL="2056991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CB79-EA71-E046-A8C2-077A48B2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EE7-A0E7-D74B-A558-B271DF2C4C4A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0B3E-EC8D-864F-A89D-727497FA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8AAB-098A-8045-9925-321A8259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83FB-6DC2-0249-962E-FFF51512E5D2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1E58C95-5096-7844-A6C6-255BB891EB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146D6E-814A-6742-93EA-555D0FD4CB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9" y="1647592"/>
            <a:ext cx="5396363" cy="61151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830" indent="0">
              <a:buNone/>
              <a:defRPr sz="3300"/>
            </a:lvl2pPr>
            <a:lvl3pPr marL="685664" indent="0">
              <a:buNone/>
              <a:defRPr sz="3000"/>
            </a:lvl3pPr>
            <a:lvl4pPr marL="1028496" indent="0">
              <a:buNone/>
              <a:defRPr sz="2700"/>
            </a:lvl4pPr>
            <a:lvl5pPr marL="1371328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88FA02-F759-504D-AB49-815F79F065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F802D54-06D1-6D41-AD24-41756784CB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90" y="2412905"/>
            <a:ext cx="5396363" cy="1493793"/>
          </a:xfr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830" indent="0">
              <a:buNone/>
              <a:defRPr sz="3300"/>
            </a:lvl2pPr>
            <a:lvl3pPr marL="685664" indent="0">
              <a:buNone/>
              <a:defRPr sz="3000"/>
            </a:lvl3pPr>
            <a:lvl4pPr marL="1028496" indent="0">
              <a:buNone/>
              <a:defRPr sz="2700"/>
            </a:lvl4pPr>
            <a:lvl5pPr marL="1371328" indent="0">
              <a:buNone/>
              <a:defRPr sz="2700"/>
            </a:lvl5pPr>
          </a:lstStyle>
          <a:p>
            <a:pPr lvl="0"/>
            <a:r>
              <a:rPr lang="en-GB" sz="2700" dirty="0"/>
              <a:t>Lecture 01</a:t>
            </a:r>
          </a:p>
          <a:p>
            <a:pPr lvl="0"/>
            <a:r>
              <a:rPr lang="en-GB" sz="2700" dirty="0"/>
              <a:t>Network Security</a:t>
            </a:r>
          </a:p>
          <a:p>
            <a:pPr lvl="0"/>
            <a:r>
              <a:rPr lang="en-GB" sz="2700" dirty="0"/>
              <a:t>Hansika Mahaadikara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545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E5B-12DD-6B4A-8AF2-18DA076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6020-6DD0-4842-906C-968D13CC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8CA5-1E56-8848-B21D-3BBA52AE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5568-9467-6849-9099-B1662B7F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20E1-94A5-8E43-94D5-CDA662C9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917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2755F-FD37-6C4B-B051-0D466CA3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52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23675-53B5-7648-910F-CC723E188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52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65E0-3C55-6D44-9A5D-60D096D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C82D-DD5B-D442-9AEC-CCA1CCBC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14A7-96CC-CF40-A251-6E2ACF78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330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A598D3-C709-46E7-87A6-F3ED5708C876}" type="datetimeFigureOut">
              <a:rPr lang="en-US" smtClean="0"/>
              <a:pPr>
                <a:defRPr/>
              </a:pPr>
              <a:t>18-Aug-22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647592"/>
            <a:ext cx="8762999" cy="61151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IE2052 – Advanced Networking Technologies</a:t>
            </a:r>
          </a:p>
          <a:p>
            <a:pPr lvl="4"/>
            <a:endParaRPr lang="x-none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2" y="2412905"/>
            <a:ext cx="5396363" cy="1493793"/>
          </a:xfrm>
        </p:spPr>
        <p:txBody>
          <a:bodyPr>
            <a:noAutofit/>
          </a:bodyPr>
          <a:lstStyle>
            <a:lvl1pPr marL="0" indent="0">
              <a:buNone/>
              <a:defRPr sz="2700" baseline="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01</a:t>
            </a:r>
          </a:p>
          <a:p>
            <a:pPr lvl="0"/>
            <a:r>
              <a:rPr lang="en-GB" sz="2700" dirty="0"/>
              <a:t>Network Security</a:t>
            </a:r>
          </a:p>
          <a:p>
            <a:pPr lvl="0"/>
            <a:r>
              <a:rPr lang="en-GB" sz="2700" dirty="0"/>
              <a:t>Hansika Mahaadikara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096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C7B90-A4DF-8047-BEF4-39C8F62745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B5-918D-1144-B167-83A47EC9FEAC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1" y="1647592"/>
            <a:ext cx="5396363" cy="61151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2" y="2412905"/>
            <a:ext cx="5396363" cy="1493793"/>
          </a:xfr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09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4907-FE4C-4A49-B5D5-FD355F3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56B6-55A4-414C-980A-FECF0875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6114-0351-5E4B-B758-5719BCA1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8451-6A64-594B-B7C6-C5FE2209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AD37-C1B8-F946-926E-B98A6876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45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AEC-63F4-7247-B5DB-483AB957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12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9652-5302-8F44-A174-78CAFB84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4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9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8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B0C1-4806-6F4E-9D50-A929D342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4C7F-1F4B-704D-9CE9-D6C4081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5E62-C0D8-9F49-A01B-8C17720B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4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E50-7BB7-BA42-8C3A-183F4490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8666-E0F8-984E-8A05-26720F9B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EB34-9121-7246-8A56-946EF86A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EA95-FEB2-374A-B03F-818A5F9D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575B-7CB3-E64D-BB53-8AA9256F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C0B1-E3BD-6848-8A6A-71C4D70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69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65C-0E58-5E41-B6AE-13C2F7E5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E092-8614-BF40-8076-A7A065C5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0" indent="0">
              <a:buNone/>
              <a:defRPr sz="1500" b="1"/>
            </a:lvl2pPr>
            <a:lvl3pPr marL="685664" indent="0">
              <a:buNone/>
              <a:defRPr sz="1400" b="1"/>
            </a:lvl3pPr>
            <a:lvl4pPr marL="1028496" indent="0">
              <a:buNone/>
              <a:defRPr sz="1200" b="1"/>
            </a:lvl4pPr>
            <a:lvl5pPr marL="1371328" indent="0">
              <a:buNone/>
              <a:defRPr sz="1200" b="1"/>
            </a:lvl5pPr>
            <a:lvl6pPr marL="1714163" indent="0">
              <a:buNone/>
              <a:defRPr sz="1200" b="1"/>
            </a:lvl6pPr>
            <a:lvl7pPr marL="2056991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F5D5-6AB7-0646-A2B3-24DBA8E0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17D97-D342-C74E-8835-E59B8BB2F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0" indent="0">
              <a:buNone/>
              <a:defRPr sz="1500" b="1"/>
            </a:lvl2pPr>
            <a:lvl3pPr marL="685664" indent="0">
              <a:buNone/>
              <a:defRPr sz="1400" b="1"/>
            </a:lvl3pPr>
            <a:lvl4pPr marL="1028496" indent="0">
              <a:buNone/>
              <a:defRPr sz="1200" b="1"/>
            </a:lvl4pPr>
            <a:lvl5pPr marL="1371328" indent="0">
              <a:buNone/>
              <a:defRPr sz="1200" b="1"/>
            </a:lvl5pPr>
            <a:lvl6pPr marL="1714163" indent="0">
              <a:buNone/>
              <a:defRPr sz="1200" b="1"/>
            </a:lvl6pPr>
            <a:lvl7pPr marL="2056991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83AF-DFDA-1243-8D62-39C8EAA45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7E83B-0AF9-FE44-8D87-647805B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CAA1B-CDF6-5D42-A0B6-0C6CD26B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EC3F2-C46F-CD47-84EA-1F78515F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278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2F8-17B6-FF4C-8D55-654F5339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AA62E-EA4D-3347-8ACF-B5E5D615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C9A73-6A90-1F4A-8C52-A596DF3F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1D941-66A8-7E4B-837C-60F04BF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982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35A19-36EB-9A46-92F8-6BB48A82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394B1-748E-744A-811B-26359EB7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8904-58B1-9A47-8C10-C58A98D1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53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41B0-D04C-C34D-BCB3-7B7F577D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AC60-9BAF-1B46-981B-3F988751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7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A46-E1BB-A343-B8BF-E93518B4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30" indent="0">
              <a:buNone/>
              <a:defRPr sz="1100"/>
            </a:lvl2pPr>
            <a:lvl3pPr marL="685664" indent="0">
              <a:buNone/>
              <a:defRPr sz="900"/>
            </a:lvl3pPr>
            <a:lvl4pPr marL="1028496" indent="0">
              <a:buNone/>
              <a:defRPr sz="800"/>
            </a:lvl4pPr>
            <a:lvl5pPr marL="1371328" indent="0">
              <a:buNone/>
              <a:defRPr sz="800"/>
            </a:lvl5pPr>
            <a:lvl6pPr marL="1714163" indent="0">
              <a:buNone/>
              <a:defRPr sz="800"/>
            </a:lvl6pPr>
            <a:lvl7pPr marL="2056991" indent="0">
              <a:buNone/>
              <a:defRPr sz="800"/>
            </a:lvl7pPr>
            <a:lvl8pPr marL="2399820" indent="0">
              <a:buNone/>
              <a:defRPr sz="800"/>
            </a:lvl8pPr>
            <a:lvl9pPr marL="2742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F15A-8E22-9A49-9766-32F600E2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36D3F-DFC8-0C47-81F9-3E61CAEB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1F5B-56E2-E943-AECC-8D867971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8521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EA6-AF3E-024E-A3F9-54D3A793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5F17-6D87-5940-9816-DE679D9E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7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30" indent="0">
              <a:buNone/>
              <a:defRPr sz="2100"/>
            </a:lvl2pPr>
            <a:lvl3pPr marL="685664" indent="0">
              <a:buNone/>
              <a:defRPr sz="1800"/>
            </a:lvl3pPr>
            <a:lvl4pPr marL="1028496" indent="0">
              <a:buNone/>
              <a:defRPr sz="1500"/>
            </a:lvl4pPr>
            <a:lvl5pPr marL="1371328" indent="0">
              <a:buNone/>
              <a:defRPr sz="1500"/>
            </a:lvl5pPr>
            <a:lvl6pPr marL="1714163" indent="0">
              <a:buNone/>
              <a:defRPr sz="1500"/>
            </a:lvl6pPr>
            <a:lvl7pPr marL="2056991" indent="0">
              <a:buNone/>
              <a:defRPr sz="1500"/>
            </a:lvl7pPr>
            <a:lvl8pPr marL="2399820" indent="0">
              <a:buNone/>
              <a:defRPr sz="1500"/>
            </a:lvl8pPr>
            <a:lvl9pPr marL="274265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87B0-927D-5B45-B1EC-0C8885F5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30" indent="0">
              <a:buNone/>
              <a:defRPr sz="1100"/>
            </a:lvl2pPr>
            <a:lvl3pPr marL="685664" indent="0">
              <a:buNone/>
              <a:defRPr sz="900"/>
            </a:lvl3pPr>
            <a:lvl4pPr marL="1028496" indent="0">
              <a:buNone/>
              <a:defRPr sz="800"/>
            </a:lvl4pPr>
            <a:lvl5pPr marL="1371328" indent="0">
              <a:buNone/>
              <a:defRPr sz="800"/>
            </a:lvl5pPr>
            <a:lvl6pPr marL="1714163" indent="0">
              <a:buNone/>
              <a:defRPr sz="800"/>
            </a:lvl6pPr>
            <a:lvl7pPr marL="2056991" indent="0">
              <a:buNone/>
              <a:defRPr sz="800"/>
            </a:lvl7pPr>
            <a:lvl8pPr marL="2399820" indent="0">
              <a:buNone/>
              <a:defRPr sz="800"/>
            </a:lvl8pPr>
            <a:lvl9pPr marL="2742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40B37-F93A-E44F-8F3D-DF1CDC68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6796-0F02-9D4E-8CD0-FB85B3A1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A515-6961-2349-BCE1-8AA537A1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27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D72ED05-11FF-7D48-AD7B-D7F52F2952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CF6AF-FDD2-E945-80BF-969BBF7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0" tIns="34289" rIns="68570" bIns="3428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5B86-D3C8-BB4D-BDA1-6006F19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0" tIns="34289" rIns="68570" bIns="342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C5F8-E1C1-0E48-B4C1-39AEAD78A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1133-B4A4-0A49-91F6-32CF9B8B7BE0}" type="datetimeFigureOut">
              <a:rPr lang="x-none" smtClean="0"/>
              <a:pPr/>
              <a:t>18-Aug-22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B795-9C54-594B-A640-E6EB7675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4010-E212-724B-BEAC-8857496A8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9FCD7E-EFFB-4848-AC9B-DB878CC7D874}"/>
              </a:ext>
            </a:extLst>
          </p:cNvPr>
          <p:cNvSpPr/>
          <p:nvPr/>
        </p:nvSpPr>
        <p:spPr>
          <a:xfrm>
            <a:off x="3581400" y="4869656"/>
            <a:ext cx="5562600" cy="273844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r>
              <a:rPr lang="en-US" sz="1200" dirty="0"/>
              <a:t>SE4030| Secure Software Development |Implementing Integrity|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57341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626" r:id="rId12"/>
    <p:sldLayoutId id="2147484627" r:id="rId13"/>
  </p:sldLayoutIdLst>
  <p:txStyles>
    <p:titleStyle>
      <a:lvl1pPr algn="l" defTabSz="68568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22" indent="-171422" algn="l" defTabSz="68568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6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40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79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21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6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4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81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6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05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4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8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erp.techtarget.com/definition/e-filing-electronic-fil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e-ticket-electronic-ticke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49B-BE61-374B-9E0B-B1D36B39F47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9600" y="1308266"/>
            <a:ext cx="8382000" cy="1790700"/>
          </a:xfrm>
        </p:spPr>
        <p:txBody>
          <a:bodyPr/>
          <a:lstStyle/>
          <a:p>
            <a:r>
              <a:rPr lang="en-US" b="1" dirty="0"/>
              <a:t>SE4030 – Secure Software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9F172-5FFB-2A4C-934F-AA2CFB456E9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819400" y="2701528"/>
            <a:ext cx="5791200" cy="124182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Lecture 04</a:t>
            </a:r>
          </a:p>
          <a:p>
            <a:pPr>
              <a:buNone/>
            </a:pPr>
            <a:r>
              <a:rPr lang="en-US" dirty="0"/>
              <a:t>Implementing Integrity and Message Authentication </a:t>
            </a:r>
          </a:p>
          <a:p>
            <a:pPr>
              <a:buNone/>
            </a:pPr>
            <a:r>
              <a:rPr lang="en-US" dirty="0"/>
              <a:t>Dr. Harinda Fernando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6324600" y="0"/>
            <a:ext cx="2819400" cy="135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ADD62C3-D089-5E3A-6F4E-5EB5CC498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What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83E3-A691-419A-9EA1-257ECD7F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While you cannot ensure data is not changed you can detect if such changes have occurred</a:t>
            </a:r>
          </a:p>
          <a:p>
            <a:pPr>
              <a:defRPr/>
            </a:pPr>
            <a:r>
              <a:rPr lang="en-US" dirty="0"/>
              <a:t>If changes are detected you need to request for the data to be retransmitted again!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451-4870-4A7E-8E2B-17BB92E2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Hash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3850-43A2-422A-B4D4-46D84E719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040BA11-40E1-962C-613D-9A3556F29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55B1-7DCB-4E23-B9FF-8BC6DC0D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Is an example of a cryptographic primitive</a:t>
            </a:r>
          </a:p>
          <a:p>
            <a:pPr lvl="1">
              <a:defRPr/>
            </a:pPr>
            <a:r>
              <a:rPr lang="en-US" dirty="0"/>
              <a:t>low-level cryptographic algorithms that are used to build more complex security systems.</a:t>
            </a:r>
          </a:p>
          <a:p>
            <a:pPr>
              <a:defRPr/>
            </a:pPr>
            <a:r>
              <a:rPr lang="en-US" dirty="0"/>
              <a:t>Hash Function</a:t>
            </a:r>
          </a:p>
          <a:p>
            <a:pPr lvl="1">
              <a:defRPr/>
            </a:pPr>
            <a:r>
              <a:rPr lang="en-US" dirty="0"/>
              <a:t>Mathematical algorithm that maps data of arbitrary size ("message") to a bit string of a fixed size ("hash value" or "message digest").</a:t>
            </a:r>
          </a:p>
          <a:p>
            <a:pPr lvl="1">
              <a:defRPr/>
            </a:pPr>
            <a:r>
              <a:rPr lang="en-US" dirty="0"/>
              <a:t>Is a one-way function</a:t>
            </a:r>
          </a:p>
          <a:p>
            <a:pPr lvl="1">
              <a:defRPr/>
            </a:pPr>
            <a:r>
              <a:rPr lang="en-US" dirty="0" err="1"/>
              <a:t>Eg</a:t>
            </a:r>
            <a:r>
              <a:rPr lang="en-US" dirty="0"/>
              <a:t>:- CRC in ethernet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1566F63-97A8-27C8-46A7-69A26A66D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</a:t>
            </a:r>
          </a:p>
        </p:txBody>
      </p:sp>
      <p:pic>
        <p:nvPicPr>
          <p:cNvPr id="26627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C11D125E-C12F-C312-755A-0F64073D2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4329" y="1063228"/>
            <a:ext cx="4427934" cy="339447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67CF6F4-640E-2F83-7AD4-A5627E705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Cryptographic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30E5-0F41-4FEC-A27B-8F706C87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100" dirty="0"/>
              <a:t>Meets other requirements and is suitable for use in security systems to protect against malicious attacks</a:t>
            </a:r>
          </a:p>
          <a:p>
            <a:pPr lvl="1">
              <a:defRPr/>
            </a:pPr>
            <a:r>
              <a:rPr lang="en-US" sz="1500" dirty="0"/>
              <a:t>it is deterministic, meaning that the same message always results in the same hash (No random effects)</a:t>
            </a:r>
          </a:p>
          <a:p>
            <a:pPr lvl="1">
              <a:defRPr/>
            </a:pPr>
            <a:r>
              <a:rPr lang="en-US" sz="1500" dirty="0"/>
              <a:t>a small change to a message should change the hash value extensively (avalanche effect)</a:t>
            </a:r>
          </a:p>
          <a:p>
            <a:pPr lvl="1">
              <a:defRPr/>
            </a:pPr>
            <a:r>
              <a:rPr lang="en-US" sz="1500" dirty="0"/>
              <a:t>it is quick to compute the hash value for any given message (Efficient)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9936B0C-DE7E-4495-F393-4F9A392C6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Cryptographic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5021-A77E-455B-A1DA-580CC92B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1500" dirty="0"/>
              <a:t>it is difficult to generate a message that yields a given hash value (Pre-image resistance)</a:t>
            </a:r>
          </a:p>
          <a:p>
            <a:pPr lvl="1">
              <a:defRPr/>
            </a:pPr>
            <a:r>
              <a:rPr lang="en-US" sz="1500" dirty="0"/>
              <a:t>It is also difficult to find a message that matches a given messages hash (Second Pre-image resistance)</a:t>
            </a:r>
          </a:p>
          <a:p>
            <a:pPr lvl="1">
              <a:defRPr/>
            </a:pPr>
            <a:r>
              <a:rPr lang="en-US" sz="1500" dirty="0"/>
              <a:t>it is difficult to find two different messages with the same hash value (Collision Resistance)</a:t>
            </a:r>
          </a:p>
          <a:p>
            <a:pPr lvl="1">
              <a:defRPr/>
            </a:pPr>
            <a:endParaRPr lang="en-US" sz="1500" dirty="0"/>
          </a:p>
          <a:p>
            <a:pPr>
              <a:defRPr/>
            </a:pPr>
            <a:r>
              <a:rPr lang="en-US" sz="1800" dirty="0"/>
              <a:t>Informally, these properties mean that a malicious adversary cannot replace or modify the input data without changing its digest. Thus, if two strings have the same digest, one can be very confident that they are identical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085C5D4-78D9-5B05-B834-5E10C3EC9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Degree of difficulty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3BBE5EF-C313-F646-259C-C469336A4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 cryptographic practice "difficult" generally means "almost certainly </a:t>
            </a:r>
            <a:r>
              <a:rPr lang="en-US" altLang="en-US" u="sng">
                <a:effectLst/>
                <a:ea typeface="ＭＳ Ｐゴシック" panose="020B0600070205080204" pitchFamily="34" charset="-128"/>
              </a:rPr>
              <a:t>beyond the reach of any adversary </a:t>
            </a:r>
            <a:r>
              <a:rPr lang="en-US" altLang="en-US">
                <a:effectLst/>
                <a:ea typeface="ＭＳ Ｐゴシック" panose="020B0600070205080204" pitchFamily="34" charset="-128"/>
              </a:rPr>
              <a:t>who must be prevented from breaking the system for as long as the </a:t>
            </a:r>
            <a:r>
              <a:rPr lang="en-US" altLang="en-US" u="sng">
                <a:effectLst/>
                <a:ea typeface="ＭＳ Ｐゴシック" panose="020B0600070205080204" pitchFamily="34" charset="-128"/>
              </a:rPr>
              <a:t>security of the system is deemed important</a:t>
            </a:r>
            <a:r>
              <a:rPr lang="en-US" altLang="en-US">
                <a:effectLst/>
                <a:ea typeface="ＭＳ Ｐゴシック" panose="020B0600070205080204" pitchFamily="34" charset="-128"/>
              </a:rPr>
              <a:t>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5214398-3FB2-F371-AA5B-E0E5C3162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0723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2D279EA9-40FE-02E4-3AB6-8A23DDE49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1472" y="1272778"/>
            <a:ext cx="4686300" cy="339447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76F7071-AA7F-A869-8E81-115852116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Uses of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A9B9-0204-4149-81A6-3F67461C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Verifying the integrity of messages and files</a:t>
            </a:r>
          </a:p>
          <a:p>
            <a:pPr>
              <a:defRPr/>
            </a:pPr>
            <a:r>
              <a:rPr lang="en-US" dirty="0">
                <a:effectLst/>
              </a:rPr>
              <a:t>Digital signature generation and verification</a:t>
            </a:r>
          </a:p>
          <a:p>
            <a:pPr>
              <a:defRPr/>
            </a:pPr>
            <a:r>
              <a:rPr lang="en-US" dirty="0">
                <a:effectLst/>
              </a:rPr>
              <a:t>Password verification</a:t>
            </a:r>
          </a:p>
          <a:p>
            <a:pPr>
              <a:defRPr/>
            </a:pPr>
            <a:r>
              <a:rPr lang="en-US" dirty="0">
                <a:effectLst/>
              </a:rPr>
              <a:t>Proof-of-work in block chains</a:t>
            </a:r>
          </a:p>
          <a:p>
            <a:pPr>
              <a:defRPr/>
            </a:pPr>
            <a:r>
              <a:rPr lang="en-US" dirty="0">
                <a:effectLst/>
              </a:rPr>
              <a:t>File or data identifier using hash tables or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8E4B-B710-4059-A5CD-9C3FD51B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94A8-EFC7-407A-BC83-924B7E8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53C9EF6-7954-E0BA-C71E-A75AD9B12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A38A-6BA8-4413-91B7-2127E39E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What is data integrity?</a:t>
            </a:r>
          </a:p>
          <a:p>
            <a:pPr>
              <a:defRPr/>
            </a:pPr>
            <a:r>
              <a:rPr lang="en-US" dirty="0"/>
              <a:t>How can data integrity be implemented?</a:t>
            </a:r>
          </a:p>
          <a:p>
            <a:pPr>
              <a:defRPr/>
            </a:pPr>
            <a:r>
              <a:rPr lang="en-US" dirty="0"/>
              <a:t>What is a hash function and what are its uses?</a:t>
            </a:r>
          </a:p>
          <a:p>
            <a:pPr>
              <a:defRPr/>
            </a:pPr>
            <a:r>
              <a:rPr lang="en-US" dirty="0"/>
              <a:t>Features of cryptographic hash functions</a:t>
            </a:r>
          </a:p>
          <a:p>
            <a:pPr>
              <a:defRPr/>
            </a:pPr>
            <a:r>
              <a:rPr lang="en-US" dirty="0"/>
              <a:t>Common hash functions</a:t>
            </a:r>
          </a:p>
          <a:p>
            <a:pPr>
              <a:defRPr/>
            </a:pPr>
            <a:r>
              <a:rPr lang="en-US" dirty="0"/>
              <a:t> message authenticity and integrity</a:t>
            </a:r>
          </a:p>
          <a:p>
            <a:pPr>
              <a:defRPr/>
            </a:pPr>
            <a:r>
              <a:rPr lang="en-US" dirty="0"/>
              <a:t>Attacks on hashing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AD8B83E-C1B5-F772-18F3-3261BB3C2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Functions – MD2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1EEC-D1A1-43CA-AA7C-FC6ABA24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MD2 – (Message Digest)</a:t>
            </a:r>
          </a:p>
          <a:p>
            <a:pPr lvl="1">
              <a:defRPr/>
            </a:pPr>
            <a:r>
              <a:rPr lang="en-US" dirty="0"/>
              <a:t>Developed in 1989 by Ronald </a:t>
            </a:r>
            <a:r>
              <a:rPr lang="en-US" dirty="0" err="1"/>
              <a:t>Rivest</a:t>
            </a:r>
            <a:r>
              <a:rPr lang="en-US" dirty="0"/>
              <a:t> for 8 bit processors</a:t>
            </a:r>
          </a:p>
          <a:p>
            <a:pPr lvl="1">
              <a:defRPr/>
            </a:pPr>
            <a:r>
              <a:rPr lang="en-US" dirty="0"/>
              <a:t>Works on messages of multiples of 16 bits and creates a 128 bit digest</a:t>
            </a:r>
          </a:p>
          <a:p>
            <a:pPr lvl="1">
              <a:defRPr/>
            </a:pPr>
            <a:r>
              <a:rPr lang="en-US" dirty="0"/>
              <a:t>Was proven to be non one-way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0AB7027-DA31-E344-C0BB-F670C9FDB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Functions – MD2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EC98-7FEA-4315-848C-C54DAE68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MD4</a:t>
            </a:r>
          </a:p>
          <a:p>
            <a:pPr lvl="1">
              <a:defRPr/>
            </a:pPr>
            <a:r>
              <a:rPr lang="en-US" dirty="0"/>
              <a:t>Enhanced version of MD2 from 1990 for 32 bit processors</a:t>
            </a:r>
          </a:p>
          <a:p>
            <a:pPr lvl="1">
              <a:defRPr/>
            </a:pPr>
            <a:r>
              <a:rPr lang="en-US" dirty="0"/>
              <a:t>Uses messages with length (512)N-64 and creates a 128 bit hash</a:t>
            </a:r>
          </a:p>
          <a:p>
            <a:pPr lvl="1">
              <a:defRPr/>
            </a:pPr>
            <a:r>
              <a:rPr lang="en-US" dirty="0"/>
              <a:t>Is no longer secure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69A6CC8-E66E-4A56-4580-B091F9949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Functions – MD2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DCE4-ED15-46CC-88E3-D96CEF16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MD5</a:t>
            </a:r>
          </a:p>
          <a:p>
            <a:pPr lvl="1">
              <a:defRPr/>
            </a:pPr>
            <a:r>
              <a:rPr lang="en-US" dirty="0"/>
              <a:t>Released in 1991</a:t>
            </a:r>
          </a:p>
          <a:p>
            <a:pPr lvl="1">
              <a:defRPr/>
            </a:pPr>
            <a:r>
              <a:rPr lang="en-US" dirty="0"/>
              <a:t>Has same length requirements as MD4</a:t>
            </a:r>
          </a:p>
          <a:p>
            <a:pPr lvl="1">
              <a:defRPr/>
            </a:pPr>
            <a:r>
              <a:rPr lang="en-US" dirty="0"/>
              <a:t>Also processes 512 bit block if input</a:t>
            </a:r>
          </a:p>
          <a:p>
            <a:pPr lvl="1">
              <a:defRPr/>
            </a:pPr>
            <a:r>
              <a:rPr lang="en-US" dirty="0"/>
              <a:t>Uses four rounds of computation to produce 128 bit hash</a:t>
            </a:r>
          </a:p>
          <a:p>
            <a:pPr lvl="1">
              <a:defRPr/>
            </a:pPr>
            <a:r>
              <a:rPr lang="en-US" dirty="0"/>
              <a:t>Was proven to be subject to collisions</a:t>
            </a:r>
          </a:p>
          <a:p>
            <a:pPr lvl="1">
              <a:defRPr/>
            </a:pPr>
            <a:r>
              <a:rPr lang="en-US" dirty="0"/>
              <a:t>No longed considered safe for cryptographic use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2B76724-2282-239F-813E-9905DA157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Functions – SHA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41E7-B996-4A07-9228-4DD09E47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SHA-1 (Secure Hash Algorithm)</a:t>
            </a:r>
          </a:p>
          <a:p>
            <a:pPr lvl="1">
              <a:defRPr/>
            </a:pPr>
            <a:r>
              <a:rPr lang="en-US" dirty="0"/>
              <a:t>Developed by the NIST (national Institute of Standards and technology) in 1995</a:t>
            </a:r>
          </a:p>
          <a:p>
            <a:pPr lvl="1">
              <a:defRPr/>
            </a:pPr>
            <a:r>
              <a:rPr lang="en-US" dirty="0"/>
              <a:t>Internally similar to the MD5 algorithm</a:t>
            </a:r>
          </a:p>
          <a:p>
            <a:pPr lvl="1">
              <a:defRPr/>
            </a:pPr>
            <a:r>
              <a:rPr lang="en-US" dirty="0"/>
              <a:t>Takes a message on any length and produces a 160 bit hash</a:t>
            </a:r>
          </a:p>
          <a:p>
            <a:pPr lvl="1">
              <a:defRPr/>
            </a:pPr>
            <a:r>
              <a:rPr lang="en-US" dirty="0"/>
              <a:t>Processes 512 bit block</a:t>
            </a:r>
          </a:p>
          <a:p>
            <a:pPr lvl="1">
              <a:defRPr/>
            </a:pPr>
            <a:r>
              <a:rPr lang="en-US" dirty="0"/>
              <a:t>Is no longer considered secure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AEBD8C8-2864-B78D-F3B0-5C685D211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Functions – SHA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767F-FFFC-49D2-8366-A1F7AB84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SHA-2</a:t>
            </a:r>
          </a:p>
          <a:p>
            <a:pPr lvl="1">
              <a:defRPr/>
            </a:pPr>
            <a:r>
              <a:rPr lang="en-US" dirty="0"/>
              <a:t>Published in 2001 and has 4 major variants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Considered secure by cryptographic community but theoretically has same weaknesses as SHA-2</a:t>
            </a:r>
          </a:p>
          <a:p>
            <a:pPr lvl="1">
              <a:defRPr/>
            </a:pPr>
            <a:r>
              <a:rPr lang="en-US" dirty="0"/>
              <a:t>The impact is mitigated by the </a:t>
            </a:r>
            <a:r>
              <a:rPr lang="en-US" dirty="0" err="1"/>
              <a:t>larget</a:t>
            </a:r>
            <a:r>
              <a:rPr lang="en-US" dirty="0"/>
              <a:t> has length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18F4C-0905-4AA9-A590-6B83686C1BB0}"/>
              </a:ext>
            </a:extLst>
          </p:cNvPr>
          <p:cNvGraphicFramePr>
            <a:graphicFrameLocks noGrp="1"/>
          </p:cNvGraphicFramePr>
          <p:nvPr/>
        </p:nvGraphicFramePr>
        <p:xfrm>
          <a:off x="2876550" y="2235994"/>
          <a:ext cx="3694511" cy="825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Version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Hash Length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Block Length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SHA2-256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256 bit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SHA2-224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224 bit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SHA2-512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512 bit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SHA2-384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384 bit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1024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1" marR="514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0F04667-D43C-9F3F-9D1B-E881F22C9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Hash Functions – SHA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110A-316B-49C4-B684-0C07A8EF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SHA-3</a:t>
            </a:r>
          </a:p>
          <a:p>
            <a:pPr lvl="1">
              <a:defRPr/>
            </a:pPr>
            <a:r>
              <a:rPr lang="en-US" dirty="0"/>
              <a:t>Developed in 2015</a:t>
            </a:r>
          </a:p>
          <a:p>
            <a:pPr lvl="1">
              <a:defRPr/>
            </a:pPr>
            <a:r>
              <a:rPr lang="en-US" dirty="0"/>
              <a:t>Part of the SHA family and has drop-in support to replace SHA-2</a:t>
            </a:r>
          </a:p>
          <a:p>
            <a:pPr lvl="1">
              <a:defRPr/>
            </a:pPr>
            <a:r>
              <a:rPr lang="en-US" dirty="0"/>
              <a:t>But internally very different from the MD5 and previous SHA versions</a:t>
            </a:r>
          </a:p>
          <a:p>
            <a:pPr marL="342900" lvl="1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0D81D3E-B868-173E-BF22-3F686CF91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Comparison</a:t>
            </a:r>
          </a:p>
        </p:txBody>
      </p:sp>
      <p:pic>
        <p:nvPicPr>
          <p:cNvPr id="3993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FE944-2915-DAFB-FEF3-A27262997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1113" y="1376363"/>
            <a:ext cx="6599635" cy="3059906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E00554E-36F6-0CB1-B2D6-83AD30CBB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Unsafe Hash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0C4-E478-4AEC-9DC2-AF76BA09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software supports “unsecure” hash functions</a:t>
            </a:r>
          </a:p>
          <a:p>
            <a:pPr>
              <a:defRPr/>
            </a:pPr>
            <a:r>
              <a:rPr lang="en-US" dirty="0"/>
              <a:t>Remember the definition of difficult</a:t>
            </a:r>
          </a:p>
          <a:p>
            <a:pPr>
              <a:defRPr/>
            </a:pPr>
            <a:r>
              <a:rPr lang="en-US" dirty="0"/>
              <a:t>The security required of the hash function depends on the users, systems and potential attackers of that system</a:t>
            </a:r>
          </a:p>
          <a:p>
            <a:pPr>
              <a:defRPr/>
            </a:pPr>
            <a:r>
              <a:rPr lang="en-US" dirty="0"/>
              <a:t>What is considered unsecure for some uses might be secure for some others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05E-D2FC-41D3-AB36-C315E705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2DB87-D48C-4ACD-B078-77BD85DD2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A9D82FE-C8EE-C539-3BE4-68DD396D9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Message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3B72-A535-45E8-831A-CEFF879F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Integrity verification uses just a hash and function does not provide any indication of the source</a:t>
            </a:r>
          </a:p>
          <a:p>
            <a:pPr lvl="1">
              <a:defRPr/>
            </a:pPr>
            <a:r>
              <a:rPr lang="en-US" dirty="0" err="1"/>
              <a:t>Eg</a:t>
            </a:r>
            <a:r>
              <a:rPr lang="en-US" dirty="0"/>
              <a:t>:- If Bob is expecting a message from Alice with bank details Claire can send her details with a hash</a:t>
            </a:r>
          </a:p>
          <a:p>
            <a:pPr>
              <a:defRPr/>
            </a:pPr>
            <a:r>
              <a:rPr lang="en-US" dirty="0"/>
              <a:t>Therefore, a Message Authentication Code (MAC) is used to provide both authenticity and integrity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205936-EBE3-FF35-1418-3E6CA243E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54B6-1039-47CE-A4E3-73E34952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One of the three key requirements in information security</a:t>
            </a:r>
          </a:p>
          <a:p>
            <a:pPr>
              <a:defRPr/>
            </a:pPr>
            <a:r>
              <a:rPr lang="en-US" dirty="0"/>
              <a:t>Process of ensuring that data has not been altered while in transit or in storage either accidentally or maliciously</a:t>
            </a:r>
          </a:p>
          <a:p>
            <a:pPr>
              <a:defRPr/>
            </a:pPr>
            <a:r>
              <a:rPr lang="en-US" dirty="0"/>
              <a:t>Two main areas</a:t>
            </a:r>
          </a:p>
          <a:p>
            <a:pPr lvl="1">
              <a:defRPr/>
            </a:pPr>
            <a:r>
              <a:rPr lang="en-US" dirty="0"/>
              <a:t>Accuracy – data must not be changed</a:t>
            </a:r>
          </a:p>
          <a:p>
            <a:pPr lvl="1">
              <a:defRPr/>
            </a:pPr>
            <a:r>
              <a:rPr lang="en-US" dirty="0"/>
              <a:t>Completeness – data must be complete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69A5317-9125-3B2E-003B-E7219BEA1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4EEF-D795-4D4C-A855-C705ED16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MAC uses a keyed hash algorithm when generating the hash</a:t>
            </a:r>
          </a:p>
          <a:p>
            <a:pPr>
              <a:defRPr/>
            </a:pPr>
            <a:r>
              <a:rPr lang="en-US" dirty="0"/>
              <a:t>A symmetric key is input in addition to the message when generating the hashes</a:t>
            </a:r>
          </a:p>
          <a:p>
            <a:pPr>
              <a:defRPr/>
            </a:pPr>
            <a:r>
              <a:rPr lang="en-US" dirty="0"/>
              <a:t>The key must be shared in secret between the sender and receiver</a:t>
            </a:r>
          </a:p>
          <a:p>
            <a:pPr>
              <a:defRPr/>
            </a:pPr>
            <a:r>
              <a:rPr lang="en-US" dirty="0"/>
              <a:t>This does not provide Confidentiality!!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7467C9A-3F40-39B5-25E3-1F8D22520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MAC</a:t>
            </a:r>
          </a:p>
        </p:txBody>
      </p:sp>
      <p:pic>
        <p:nvPicPr>
          <p:cNvPr id="4505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ECAFE3-AEF7-4B97-5E07-E4D4061C0B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1410" y="1210867"/>
            <a:ext cx="5204222" cy="322064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4F74-3448-4840-86E0-28786945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Non Repudiation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B48D-2C66-413A-BA32-348571CE9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C140944-6BF1-49C1-2414-2928D2752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Non Repudiation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658B-DB86-4E0F-8431-1A3E24BC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Is used to create trust between communicators</a:t>
            </a:r>
          </a:p>
          <a:p>
            <a:pPr>
              <a:defRPr/>
            </a:pPr>
            <a:r>
              <a:rPr lang="en-US" dirty="0"/>
              <a:t>Integrity only verifies that the message has not been changed</a:t>
            </a:r>
          </a:p>
          <a:p>
            <a:pPr>
              <a:defRPr/>
            </a:pPr>
            <a:r>
              <a:rPr lang="en-US" dirty="0"/>
              <a:t>MAC only assures who the sender is</a:t>
            </a:r>
          </a:p>
          <a:p>
            <a:pPr>
              <a:defRPr/>
            </a:pPr>
            <a:r>
              <a:rPr lang="en-US" dirty="0"/>
              <a:t>Non-repudiation – ensure that the original sender cannot deny sending the message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E9DB934-440B-D91A-9336-C9A2A0091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DDDB-2407-4849-9E75-64BD79BA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Bob owns Claire money as he is unable to go to the bank he tells her to send him het bank details so he can transfer the money</a:t>
            </a:r>
          </a:p>
          <a:p>
            <a:pPr>
              <a:defRPr/>
            </a:pPr>
            <a:r>
              <a:rPr lang="en-US" dirty="0"/>
              <a:t>Next day Bob receives an email from Claire with her bank details and he transfers the money</a:t>
            </a:r>
          </a:p>
          <a:p>
            <a:pPr>
              <a:defRPr/>
            </a:pPr>
            <a:r>
              <a:rPr lang="en-US" dirty="0"/>
              <a:t>Bob calls to tell Claire he transferred the money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913706E8-9048-BC5E-CC10-0E221AE5E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C2C7-4C42-41E8-BD35-CD4801F2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Bob says he has already transferred the money to the bank account he received Claire claims she did not send such an email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Non–repudiation is a mechanism that makes sure that such incidents cannot occur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5441F57-838B-4ED6-91B6-271849499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5D2-620E-44FB-A637-0152A136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must be something included in messages that is available </a:t>
            </a:r>
            <a:r>
              <a:rPr lang="en-US" b="1" dirty="0"/>
              <a:t>only to the sender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Cannot be shared with even the receiver!!</a:t>
            </a:r>
          </a:p>
          <a:p>
            <a:pPr>
              <a:defRPr/>
            </a:pPr>
            <a:r>
              <a:rPr lang="en-US" dirty="0"/>
              <a:t>So shared key will not work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85EF751-F2FC-3322-CAED-F2FA9AEE1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Historical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D83E-6161-4E55-AA7C-71DE3F48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10" y="966788"/>
            <a:ext cx="6172200" cy="3394472"/>
          </a:xfrm>
        </p:spPr>
        <p:txBody>
          <a:bodyPr/>
          <a:lstStyle/>
          <a:p>
            <a:pPr>
              <a:defRPr/>
            </a:pPr>
            <a:r>
              <a:rPr lang="en-US" dirty="0"/>
              <a:t>Sealing wax used by nobility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5A8562FB-1CE2-9C29-10A7-593E4779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60" y="1952625"/>
            <a:ext cx="1916906" cy="19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2" descr="Man's Family Crest Ring - 18K Yellow">
            <a:extLst>
              <a:ext uri="{FF2B5EF4-FFF2-40B4-BE49-F238E27FC236}">
                <a16:creationId xmlns:a16="http://schemas.microsoft.com/office/drawing/2014/main" id="{2AA7608F-C015-B33F-7AD9-AAF234A0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66" y="2182416"/>
            <a:ext cx="1607344" cy="16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833FD64-0E81-8B45-032D-A0BA8F87B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Historical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F912-7B8A-41CA-8BDA-3E3F2777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522" y="1216819"/>
            <a:ext cx="6172200" cy="3394472"/>
          </a:xfrm>
        </p:spPr>
        <p:txBody>
          <a:bodyPr/>
          <a:lstStyle/>
          <a:p>
            <a:pPr>
              <a:defRPr/>
            </a:pPr>
            <a:r>
              <a:rPr lang="en-US" dirty="0"/>
              <a:t>Written signature</a:t>
            </a:r>
          </a:p>
        </p:txBody>
      </p:sp>
      <p:pic>
        <p:nvPicPr>
          <p:cNvPr id="52228" name="Picture 2" descr="ezSigner Direct: Securely and Automatically Add Signatures to ...">
            <a:extLst>
              <a:ext uri="{FF2B5EF4-FFF2-40B4-BE49-F238E27FC236}">
                <a16:creationId xmlns:a16="http://schemas.microsoft.com/office/drawing/2014/main" id="{154EA572-7237-AC9F-48DF-2C8CAFC7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81" y="1844279"/>
            <a:ext cx="3225404" cy="225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3632580-5A9A-A5B1-D549-F3A6F4AD5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Historical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E736-1E88-41B9-89CE-48E1A4E3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Company seals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2" descr="Company Seals">
            <a:extLst>
              <a:ext uri="{FF2B5EF4-FFF2-40B4-BE49-F238E27FC236}">
                <a16:creationId xmlns:a16="http://schemas.microsoft.com/office/drawing/2014/main" id="{A907E61D-B152-FACD-C422-D09963CF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925241"/>
            <a:ext cx="2562225" cy="224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D913C52-BBA1-6ED3-EC7A-C94BBC804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Integrity Compromise</a:t>
            </a:r>
          </a:p>
        </p:txBody>
      </p:sp>
      <p:pic>
        <p:nvPicPr>
          <p:cNvPr id="17411" name="Content Placeholder 7">
            <a:extLst>
              <a:ext uri="{FF2B5EF4-FFF2-40B4-BE49-F238E27FC236}">
                <a16:creationId xmlns:a16="http://schemas.microsoft.com/office/drawing/2014/main" id="{B138F513-3EF5-0EB1-D70C-11A92FA64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5482" y="1272778"/>
            <a:ext cx="5298281" cy="3394472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2A9D-EADC-48CC-B2AA-7F9EEA78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Digital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EDD5E-BF95-4338-872A-40D47FF8B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9413555-DB28-062E-A903-0A95B5161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E3B8-61E2-4DDD-A4A2-A56353D8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Relatively new method of repudiation developed for electronic (digital) communication</a:t>
            </a:r>
          </a:p>
          <a:p>
            <a:pPr>
              <a:defRPr/>
            </a:pPr>
            <a:r>
              <a:rPr lang="en-US" dirty="0"/>
              <a:t>Significantly more robust and secure than historical methods</a:t>
            </a:r>
          </a:p>
          <a:p>
            <a:pPr>
              <a:defRPr/>
            </a:pPr>
            <a:r>
              <a:rPr lang="en-US" dirty="0"/>
              <a:t>Relies on cryptographic primitives </a:t>
            </a:r>
          </a:p>
          <a:p>
            <a:pPr lvl="1">
              <a:defRPr/>
            </a:pPr>
            <a:r>
              <a:rPr lang="en-US" dirty="0"/>
              <a:t>Hashes</a:t>
            </a:r>
          </a:p>
          <a:p>
            <a:pPr lvl="1">
              <a:defRPr/>
            </a:pPr>
            <a:r>
              <a:rPr lang="en-US" dirty="0"/>
              <a:t>Encryption algorithms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37126DDF-3AC4-CCA6-CB92-4EFD18994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Classes of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E594-1D48-4D59-9A9A-83337D35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Class 1: </a:t>
            </a:r>
            <a:r>
              <a:rPr lang="en-US" dirty="0"/>
              <a:t>Cannot be used for legal business documents as they are validated based only on an email ID and username. Class 1 signatures provide a basic level of security and are used in environments with a low risk of data compromise.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F672A96-D68E-CD72-3CBE-CA2A06E91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Classes of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8819-9F14-4708-ADCF-1C706A74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Class 2</a:t>
            </a:r>
            <a:r>
              <a:rPr lang="en-US" dirty="0"/>
              <a:t>: Often used for </a:t>
            </a:r>
            <a:r>
              <a:rPr lang="en-US" dirty="0">
                <a:hlinkClick r:id="rId2"/>
              </a:rPr>
              <a:t>e-filing</a:t>
            </a:r>
            <a:r>
              <a:rPr lang="en-US" dirty="0"/>
              <a:t> of tax documents, including income tax returns and Goods and Services Tax (GST) returns. Class 2 digital signatures authenticate a signee’s identity against a pre-verified database. Class 2 digital signatures are used in environments where the risks and consequences of data compromise are moderate.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1A514340-C2EC-3D2E-A66B-20FF0CF1E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Classes of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4B0A-80D0-44C1-A36F-76A796C8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Class 3:</a:t>
            </a:r>
            <a:r>
              <a:rPr lang="en-US" dirty="0"/>
              <a:t> The highest level of digital signatures. Class 3 signatures require a person or organization to present in front of a certifying authority to prove their identity before signing. Class 3 digital signatures are used for e-auctions, e-tendering, </a:t>
            </a:r>
            <a:r>
              <a:rPr lang="en-US" dirty="0">
                <a:hlinkClick r:id="rId2"/>
              </a:rPr>
              <a:t>e-ticketing</a:t>
            </a:r>
            <a:r>
              <a:rPr lang="en-US" dirty="0"/>
              <a:t>, court filings and in other environments where threats to data or the consequences of a security failure are high.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D15BA4A-66C4-0623-4DAD-662B6DADE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7FD6-BA10-4A5D-B75E-B041D6B5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Relies on asymmetric key encryption and hashing as key must only be known by sender</a:t>
            </a:r>
          </a:p>
          <a:p>
            <a:pPr>
              <a:defRPr/>
            </a:pPr>
            <a:r>
              <a:rPr lang="en-US" dirty="0"/>
              <a:t>Sender first hashes the message and then encrypts it using his private key.</a:t>
            </a:r>
          </a:p>
          <a:p>
            <a:pPr>
              <a:defRPr/>
            </a:pPr>
            <a:r>
              <a:rPr lang="en-US" dirty="0"/>
              <a:t>Corresponding certificate (issues by a certificate authority) is attached</a:t>
            </a:r>
          </a:p>
          <a:p>
            <a:pPr>
              <a:defRPr/>
            </a:pPr>
            <a:r>
              <a:rPr lang="en-US" dirty="0"/>
              <a:t>Receiver uses public key in certificate to decrypt the hash and compare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3050451-B88F-37C8-536F-50859F4D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a Digital Signature</a:t>
            </a:r>
          </a:p>
        </p:txBody>
      </p:sp>
      <p:pic>
        <p:nvPicPr>
          <p:cNvPr id="60419" name="Content Placeholder 3">
            <a:extLst>
              <a:ext uri="{FF2B5EF4-FFF2-40B4-BE49-F238E27FC236}">
                <a16:creationId xmlns:a16="http://schemas.microsoft.com/office/drawing/2014/main" id="{BF18FCDD-64CD-82F3-C712-2EC61CDA8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9769" y="1140619"/>
            <a:ext cx="4711304" cy="341828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6615FFD-750F-AEC6-D729-67FFF7920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Public Key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DB77-97AA-4A8F-A0FC-D6111EB6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keys are generated and corresponding certificate is issued by a trusted third party key/certificate authority*</a:t>
            </a:r>
          </a:p>
          <a:p>
            <a:pPr>
              <a:defRPr/>
            </a:pPr>
            <a:r>
              <a:rPr lang="en-US" dirty="0"/>
              <a:t>Receiver can check with this authority to verify the identity and authenticity of sender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0AFF055-C0A0-CA6E-846B-4044C9E8F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2AEE-72C0-4550-AEDE-D16A71BA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Allows unknown people to authenticate and their messages to each other</a:t>
            </a:r>
          </a:p>
          <a:p>
            <a:pPr>
              <a:defRPr/>
            </a:pPr>
            <a:r>
              <a:rPr lang="en-US" dirty="0"/>
              <a:t>Provides </a:t>
            </a:r>
          </a:p>
          <a:p>
            <a:pPr lvl="1">
              <a:defRPr/>
            </a:pPr>
            <a:r>
              <a:rPr lang="en-US" dirty="0"/>
              <a:t>Integrity</a:t>
            </a:r>
          </a:p>
          <a:p>
            <a:pPr lvl="1">
              <a:defRPr/>
            </a:pPr>
            <a:r>
              <a:rPr lang="en-US" dirty="0"/>
              <a:t>Authentication (message and sender)</a:t>
            </a:r>
          </a:p>
          <a:p>
            <a:pPr lvl="1">
              <a:defRPr/>
            </a:pPr>
            <a:r>
              <a:rPr lang="en-US" dirty="0"/>
              <a:t>Non repudiation</a:t>
            </a:r>
          </a:p>
          <a:p>
            <a:pPr>
              <a:defRPr/>
            </a:pPr>
            <a:r>
              <a:rPr lang="en-US" dirty="0"/>
              <a:t>Overhead is minimized by hashing the message before signing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BA1AB000-B7ED-FA6D-B5FB-EEC1ED5C0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9E6A-B2DC-4DB4-82C5-E7F4AD40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Requires the considerably more resource intensive asymmetric key encryption</a:t>
            </a:r>
          </a:p>
          <a:p>
            <a:pPr>
              <a:defRPr/>
            </a:pPr>
            <a:r>
              <a:rPr lang="en-US" dirty="0"/>
              <a:t>Requires a robust digital key infrastructure</a:t>
            </a:r>
          </a:p>
          <a:p>
            <a:pPr>
              <a:defRPr/>
            </a:pPr>
            <a:r>
              <a:rPr lang="en-US" dirty="0"/>
              <a:t>Requires a trusted third party to act as key/certificate authority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F3DDAA3-8BE1-2596-39F0-404A4268F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Integrity Compromise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989B-BC0C-4909-B618-514F60C3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happen in two ways</a:t>
            </a:r>
          </a:p>
          <a:p>
            <a:pPr lvl="1">
              <a:defRPr/>
            </a:pPr>
            <a:r>
              <a:rPr lang="en-US" dirty="0"/>
              <a:t>Accidental – a bit gets swapped while the packet is being sent over the cable due to interference</a:t>
            </a:r>
          </a:p>
          <a:p>
            <a:pPr lvl="1">
              <a:defRPr/>
            </a:pPr>
            <a:r>
              <a:rPr lang="en-US" dirty="0"/>
              <a:t>Malicious – A threat agent exploits a vulnerability to change data to his advantage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Content Placeholder 5" descr="thank-you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28650"/>
            <a:ext cx="8716963" cy="3771900"/>
          </a:xfrm>
        </p:spPr>
      </p:pic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4767263"/>
            <a:ext cx="2057400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fld id="{4D43BD48-3E79-4852-A79D-A022FB6B2A81}" type="slidenum">
              <a:rPr lang="en-US">
                <a:solidFill>
                  <a:schemeClr val="tx2"/>
                </a:solidFill>
                <a:latin typeface="Lucida Sans" pitchFamily="34" charset="0"/>
              </a:rPr>
              <a:pPr/>
              <a:t>50</a:t>
            </a:fld>
            <a:endParaRPr lang="en-US">
              <a:solidFill>
                <a:schemeClr val="tx2"/>
              </a:solidFill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AEAF5D9-09DA-08E7-B6A0-B35D6971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ea typeface="ＭＳ Ｐゴシック" panose="020B0600070205080204" pitchFamily="34" charset="-128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3ED1-31D1-4393-92A6-46378D96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- February 2016 when cyber thieves generated $1-billion in fraudulent withdrawals from the account of the central bank of Bangladesh at the Federal Reserve Bank of New York.</a:t>
            </a:r>
          </a:p>
          <a:p>
            <a:pPr>
              <a:defRPr/>
            </a:pPr>
            <a:r>
              <a:rPr lang="en-US" dirty="0"/>
              <a:t>Cyber warfare – Stuxnet: worm used by USA to sabotage the centrifuges used in the Iranian nuclear weapons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1AA60AF-E2AF-6FA5-9F4E-04158890E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0F28-B4EA-4EB3-B9FB-2DAAD71B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Is a lot more damaging than attacks on availability and confidentiality</a:t>
            </a:r>
          </a:p>
          <a:p>
            <a:pPr lvl="1">
              <a:defRPr/>
            </a:pPr>
            <a:r>
              <a:rPr lang="en-US" dirty="0"/>
              <a:t>May not even know you have been attacked</a:t>
            </a:r>
          </a:p>
          <a:p>
            <a:pPr lvl="1">
              <a:defRPr/>
            </a:pPr>
            <a:r>
              <a:rPr lang="en-US" dirty="0"/>
              <a:t>Data is no longer safe and cannot be trusted</a:t>
            </a:r>
          </a:p>
          <a:p>
            <a:pPr>
              <a:defRPr/>
            </a:pPr>
            <a:r>
              <a:rPr lang="en-US" dirty="0"/>
              <a:t>Has the potential to cripple the processes that rely on the data to execute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2AB2526-79DD-8432-27C8-73E8F01B8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Can it be stopped?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411E-64FC-449B-8955-DF75F482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 – can you ensure the integrity of the messages you send over the internet?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33525B0-1F9A-A129-DA7E-768098EE8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Can it be stopped?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1FB4-AAD4-43E7-9FE4-8B47EF08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 the most basic level all data on the internet is represented as either ones or zeros</a:t>
            </a:r>
          </a:p>
          <a:p>
            <a:pPr>
              <a:defRPr/>
            </a:pPr>
            <a:r>
              <a:rPr lang="en-US" dirty="0"/>
              <a:t>Once data is beyond your network you have no control over who or which devices it goes through</a:t>
            </a:r>
          </a:p>
          <a:p>
            <a:pPr>
              <a:defRPr/>
            </a:pPr>
            <a:r>
              <a:rPr lang="en-US" dirty="0"/>
              <a:t>Therefore, you cannot ensure that the data is not changed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61923BB6-E458-F746-8336-3A9F47D7ABC4}" vid="{BB30CBEF-6EA0-9141-B10B-A29967AFFB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FOC-Recording-Template-3</Template>
  <TotalTime>4073</TotalTime>
  <Words>1610</Words>
  <Application>Microsoft Office PowerPoint</Application>
  <PresentationFormat>On-screen Show (16:9)</PresentationFormat>
  <Paragraphs>198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Lucida Sans</vt:lpstr>
      <vt:lpstr>6_Custom Design</vt:lpstr>
      <vt:lpstr>SE4030 – Secure Software Development</vt:lpstr>
      <vt:lpstr>Learning Outcomes</vt:lpstr>
      <vt:lpstr>Integrity</vt:lpstr>
      <vt:lpstr>Integrity Compromise</vt:lpstr>
      <vt:lpstr>Integrity Compromise</vt:lpstr>
      <vt:lpstr>Case Study</vt:lpstr>
      <vt:lpstr>Impact</vt:lpstr>
      <vt:lpstr>Can it be stopped?</vt:lpstr>
      <vt:lpstr>Can it be stopped?</vt:lpstr>
      <vt:lpstr>What can be done?</vt:lpstr>
      <vt:lpstr>Hash Functions</vt:lpstr>
      <vt:lpstr>Hash Function</vt:lpstr>
      <vt:lpstr>Hash Function</vt:lpstr>
      <vt:lpstr>Cryptographic Hash Function</vt:lpstr>
      <vt:lpstr>Cryptographic Hash Function</vt:lpstr>
      <vt:lpstr>Degree of difficulty</vt:lpstr>
      <vt:lpstr>Example</vt:lpstr>
      <vt:lpstr>Uses of Hash functions</vt:lpstr>
      <vt:lpstr>Examples</vt:lpstr>
      <vt:lpstr>Hash Functions – MD2 family</vt:lpstr>
      <vt:lpstr>Hash Functions – MD2 family</vt:lpstr>
      <vt:lpstr>Hash Functions – MD2 family</vt:lpstr>
      <vt:lpstr>Hash Functions – SHA family</vt:lpstr>
      <vt:lpstr>Hash Functions – SHA family</vt:lpstr>
      <vt:lpstr>Hash Functions – SHA family</vt:lpstr>
      <vt:lpstr>Comparison</vt:lpstr>
      <vt:lpstr>Unsafe Hash Functions?</vt:lpstr>
      <vt:lpstr>Application</vt:lpstr>
      <vt:lpstr>Message Authentication</vt:lpstr>
      <vt:lpstr>MAC</vt:lpstr>
      <vt:lpstr>MAC</vt:lpstr>
      <vt:lpstr>Non Repudiation</vt:lpstr>
      <vt:lpstr>Non Repudiation</vt:lpstr>
      <vt:lpstr>Example</vt:lpstr>
      <vt:lpstr>Example</vt:lpstr>
      <vt:lpstr>How to Implement</vt:lpstr>
      <vt:lpstr>Historical Examples</vt:lpstr>
      <vt:lpstr>Historical Examples</vt:lpstr>
      <vt:lpstr>Historical Examples</vt:lpstr>
      <vt:lpstr>Digital Signature</vt:lpstr>
      <vt:lpstr>Digital Signatures</vt:lpstr>
      <vt:lpstr>Classes of Digital Signatures</vt:lpstr>
      <vt:lpstr>Classes of Digital Signatures</vt:lpstr>
      <vt:lpstr>Classes of Digital Signatures</vt:lpstr>
      <vt:lpstr>Digital Signature</vt:lpstr>
      <vt:lpstr>Creating a Digital Signature</vt:lpstr>
      <vt:lpstr>Public Key Infrastructure</vt:lpstr>
      <vt:lpstr>Advantages</vt:lpstr>
      <vt:lpstr>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Area Networks ( LANs )</dc:title>
  <dc:creator>Windy</dc:creator>
  <cp:lastModifiedBy>Harinda Fernando</cp:lastModifiedBy>
  <cp:revision>411</cp:revision>
  <cp:lastPrinted>2019-07-05T12:38:14Z</cp:lastPrinted>
  <dcterms:created xsi:type="dcterms:W3CDTF">2009-09-09T05:35:01Z</dcterms:created>
  <dcterms:modified xsi:type="dcterms:W3CDTF">2022-08-18T04:53:16Z</dcterms:modified>
</cp:coreProperties>
</file>