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image/bmp" Extension="bmp"/>
  <Default ContentType="image/gif" Extension="gif"/>
  <Default ContentType="image/tiff" Extension="tiff"/>
  <Default ContentType="image/wmf" Extension="wmf"/>
  <Default ContentType="image/emf" Extension="emf"/>
  <Default ContentType="application/vnd.openxmlformats-package.relationships+xml" Extension="rels"/>
  <Default ContentType="application/xml" Extension="xml"/>
  <Default ContentType="application/octet-stream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
<Relationships xmlns="http://schemas.openxmlformats.org/package/2006/relationships">
  <Relationship Id="rId3" Target="docProps/core.xml" Type="http://schemas.openxmlformats.org/package/2006/relationships/metadata/core-properties"/>
  <Relationship Id="rId2" Target="docProps/thumbnail.jpeg" Type="http://schemas.openxmlformats.org/package/2006/relationships/metadata/thumbnail"/>
  <Relationship Id="rId1" Target="ppt/presentation.xml" Type="http://schemas.openxmlformats.org/officeDocument/2006/relationships/officeDocument"/>
  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r:id="rId1" id="2147483648"/>
  </p:sldMasterIdLst>
  <p:sldIdLst>
    <p:sldId r:id="rId6" id="256"/>
  </p:sldIdLst>
  <p:sldSz cy="6858000" cx="9144000" type="screen4x3"/>
  <p:notesSz cy="9144000" cx="6858000"/>
  <p:defaultTextStyle>
    <a:defPPr>
      <a:defRPr lang="zh-CN"/>
    </a:defPPr>
    <a:lvl1pPr algn="l" defTabSz="914400" marL="0" rtl="0" latinLnBrk="0" hangingPunct="1" eaLnBrk="1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marL="457200" rtl="0" latinLnBrk="0" hangingPunct="1" eaLnBrk="1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marL="914400" rtl="0" latinLnBrk="0" hangingPunct="1" eaLnBrk="1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marL="1371600" rtl="0" latinLnBrk="0" hangingPunct="1" eaLnBrk="1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marL="1828800" rtl="0" latinLnBrk="0" hangingPunct="1" eaLnBrk="1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marL="2286000" rtl="0" latinLnBrk="0" hangingPunct="1" eaLnBrk="1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marL="2743200" rtl="0" latinLnBrk="0" hangingPunct="1" eaLnBrk="1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marL="3200400" rtl="0" latinLnBrk="0" hangingPunct="1" eaLnBrk="1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marL="3657600" rtl="0" latinLnBrk="0" hangingPunct="1" eaLnBrk="1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tableStyles.xml" Type="http://schemas.openxmlformats.org/officeDocument/2006/relationships/tableStyles"/>
  <Relationship Id="rId3" Target="theme/theme1.xml" Type="http://schemas.openxmlformats.org/officeDocument/2006/relationships/theme"/>
  <Relationship Id="rId4" Target="viewProps.xml" Type="http://schemas.openxmlformats.org/officeDocument/2006/relationships/viewProps"/>
  <Relationship Id="rId5" Target="presProps.xml" Type="http://schemas.openxmlformats.org/officeDocument/2006/relationships/presProps"/>
  <Relationship Id="rId6" Target="slides/slide1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页-1" id="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oup131" id="131"/>
          <p:cNvGrpSpPr/>
          <p:nvPr/>
        </p:nvGrpSpPr>
        <p:grpSpPr>
          <a:xfrm>
            <a:off y="845000" x="1433200"/>
            <a:ext cy="5168000" cx="6277600"/>
            <a:chOff y="845000" x="1433200"/>
            <a:chExt cy="5168000" cx="6277600"/>
          </a:xfrm>
        </p:grpSpPr>
        <p:grpSp>
          <p:nvGrpSpPr>
            <p:cNvPr name="带项目的实体" id="101"/>
            <p:cNvGrpSpPr/>
            <p:nvPr/>
          </p:nvGrpSpPr>
          <p:grpSpPr>
            <a:xfrm>
              <a:off y="845000" x="3696421"/>
              <a:ext cy="729600" cx="1705558"/>
              <a:chOff y="845000" x="3696421"/>
              <a:chExt cy="729600" cx="1705558"/>
            </a:xfrm>
          </p:grpSpPr>
          <p:sp>
            <p:nvSpPr>
              <p:cNvPr name="Text 132" id="132"/>
              <p:cNvSpPr/>
              <p:nvPr/>
            </p:nvSpPr>
            <p:spPr>
              <a:xfrm>
                <a:off y="845000" x="3696421"/>
                <a:ext cy="386370" cx="1705558"/>
              </a:xfrm>
              <a:custGeom>
                <a:avLst/>
                <a:rect l="l" r="r" t="t" b="b"/>
                <a:pathLst>
                  <a:path fill="none" w="1705558" h="386370">
                    <a:moveTo>
                      <a:pt y="0" x="0"/>
                    </a:moveTo>
                    <a:lnTo>
                      <a:pt y="386370" x="0"/>
                    </a:lnTo>
                  </a:path>
                  <a:path fill="none" w="1705558" h="386370">
                    <a:moveTo>
                      <a:pt y="0" x="1705558"/>
                    </a:moveTo>
                    <a:lnTo>
                      <a:pt y="386370" x="1705558"/>
                    </a:lnTo>
                  </a:path>
                  <a:path fill="none" w="1705558" h="386370">
                    <a:moveTo>
                      <a:pt y="0" x="0"/>
                    </a:moveTo>
                    <a:lnTo>
                      <a:pt y="0" x="1705558"/>
                    </a:lnTo>
                  </a:path>
                  <a:path fill="none" w="1705558" h="386370">
                    <a:moveTo>
                      <a:pt y="386370" x="0"/>
                    </a:moveTo>
                    <a:lnTo>
                      <a:pt y="386370" x="1705558"/>
                    </a:lnTo>
                  </a:path>
                  <a:path w="1705558" stroke="0" h="386370">
                    <a:moveTo>
                      <a:pt y="0" x="0"/>
                    </a:moveTo>
                    <a:lnTo>
                      <a:pt y="386370" x="0"/>
                    </a:lnTo>
                    <a:lnTo>
                      <a:pt y="386370" x="1705558"/>
                    </a:lnTo>
                    <a:lnTo>
                      <a:pt y="0" x="1705558"/>
                    </a:lnTo>
                    <a:close/>
                  </a:path>
                </a:pathLst>
              </a:custGeom>
              <a:solidFill>
                <a:srgbClr val="00B050"/>
              </a:solidFill>
              <a:ln w="7600" cap="flat">
                <a:solidFill>
                  <a:srgbClr val="838383"/>
                </a:solidFill>
                <a:bevel/>
              </a:ln>
            </p:spPr>
            <p:txBody>
              <a:bodyPr rtlCol="0" tIns="0" anchor="ctr" lIns="36000" bIns="0" wrap="square" rIns="36000"/>
              <a:lstStyle/>
              <a:p>
                <a:pPr algn="ctr">
                  <a:lnSpc>
                    <a:spcPct val="100000"/>
                  </a:lnSpc>
                </a:pPr>
                <a:r>
                  <a:rPr b="1" sz="912">
                    <a:solidFill>
                      <a:srgbClr val="FFFFFF"/>
                    </a:solidFill>
                    <a:latin typeface="宋体"/>
                  </a:rPr>
                  <a:t>实体模型分类字典表</a:t>
                </a:r>
              </a:p>
            </p:txBody>
          </p:sp>
          <p:sp>
            <p:nvSpPr>
              <p:cNvPr name="Text 133" id="133"/>
              <p:cNvSpPr/>
              <p:nvPr/>
            </p:nvSpPr>
            <p:spPr>
              <a:xfrm>
                <a:off y="1231370" x="3696421"/>
                <a:ext cy="343230" cx="1705558"/>
              </a:xfrm>
              <a:custGeom>
                <a:avLst/>
                <a:rect l="l" r="r" t="t" b="b"/>
                <a:pathLst>
                  <a:path fill="none" w="1705558" h="343230">
                    <a:moveTo>
                      <a:pt y="0" x="0"/>
                    </a:moveTo>
                    <a:lnTo>
                      <a:pt y="343230" x="0"/>
                    </a:lnTo>
                  </a:path>
                  <a:path fill="none" w="1705558" h="343230">
                    <a:moveTo>
                      <a:pt y="0" x="1705558"/>
                    </a:moveTo>
                    <a:lnTo>
                      <a:pt y="343230" x="1705558"/>
                    </a:lnTo>
                  </a:path>
                  <a:path fill="none" w="1705558" h="343230">
                    <a:moveTo>
                      <a:pt y="0" x="0"/>
                    </a:moveTo>
                    <a:lnTo>
                      <a:pt y="0" x="1705558"/>
                    </a:lnTo>
                  </a:path>
                  <a:path fill="none" w="1705558" h="343230">
                    <a:moveTo>
                      <a:pt y="343230" x="0"/>
                    </a:moveTo>
                    <a:lnTo>
                      <a:pt y="343230" x="1705558"/>
                    </a:lnTo>
                  </a:path>
                  <a:path w="1705558" stroke="0" h="343230">
                    <a:moveTo>
                      <a:pt y="0" x="0"/>
                    </a:moveTo>
                    <a:lnTo>
                      <a:pt y="343230" x="0"/>
                    </a:lnTo>
                    <a:lnTo>
                      <a:pt y="343230" x="1705558"/>
                    </a:lnTo>
                    <a:lnTo>
                      <a:pt y="0" x="1705558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838383"/>
                </a:solidFill>
                <a:bevel/>
              </a:ln>
            </p:spPr>
            <p:txBody>
              <a:bodyPr rtlCol="0" tIns="0" anchor="ctr" lIns="36000" bIns="0" wrap="square" rIns="36000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000000"/>
                    </a:solidFill>
                    <a:latin typeface="Sans Serif"/>
                  </a:rPr>
                  <a:t>dt_entity_model_cat</a:t>
                </a:r>
              </a:p>
            </p:txBody>
          </p:sp>
        </p:grpSp>
        <p:grpSp>
          <p:nvGrpSpPr>
            <p:cNvPr name="带项目的实体" id="102"/>
            <p:cNvGrpSpPr/>
            <p:nvPr/>
          </p:nvGrpSpPr>
          <p:grpSpPr>
            <a:xfrm>
              <a:off y="1916600" x="5879200"/>
              <a:ext cy="729600" cx="1793600"/>
              <a:chOff y="1916600" x="5879200"/>
              <a:chExt cy="729600" cx="1793600"/>
            </a:xfrm>
          </p:grpSpPr>
          <p:sp>
            <p:nvSpPr>
              <p:cNvPr name="Text 134" id="134"/>
              <p:cNvSpPr/>
              <p:nvPr/>
            </p:nvSpPr>
            <p:spPr>
              <a:xfrm>
                <a:off y="1916600" x="5879200"/>
                <a:ext cy="386370" cx="1793600"/>
              </a:xfrm>
              <a:custGeom>
                <a:avLst/>
                <a:rect l="l" r="r" t="t" b="b"/>
                <a:pathLst>
                  <a:path fill="none" w="1793600" h="386370">
                    <a:moveTo>
                      <a:pt y="0" x="0"/>
                    </a:moveTo>
                    <a:lnTo>
                      <a:pt y="386370" x="0"/>
                    </a:lnTo>
                  </a:path>
                  <a:path fill="none" w="1793600" h="386370">
                    <a:moveTo>
                      <a:pt y="0" x="1793600"/>
                    </a:moveTo>
                    <a:lnTo>
                      <a:pt y="386370" x="1793600"/>
                    </a:lnTo>
                  </a:path>
                  <a:path fill="none" w="1793600" h="386370">
                    <a:moveTo>
                      <a:pt y="0" x="0"/>
                    </a:moveTo>
                    <a:lnTo>
                      <a:pt y="0" x="1793600"/>
                    </a:lnTo>
                  </a:path>
                  <a:path fill="none" w="1793600" h="386370">
                    <a:moveTo>
                      <a:pt y="386370" x="0"/>
                    </a:moveTo>
                    <a:lnTo>
                      <a:pt y="386370" x="1793600"/>
                    </a:lnTo>
                  </a:path>
                  <a:path w="1793600" stroke="0" h="386370">
                    <a:moveTo>
                      <a:pt y="0" x="0"/>
                    </a:moveTo>
                    <a:lnTo>
                      <a:pt y="386370" x="0"/>
                    </a:lnTo>
                    <a:lnTo>
                      <a:pt y="386370" x="1793600"/>
                    </a:lnTo>
                    <a:lnTo>
                      <a:pt y="0" x="1793600"/>
                    </a:lnTo>
                    <a:close/>
                  </a:path>
                </a:pathLst>
              </a:custGeom>
              <a:solidFill>
                <a:srgbClr val="00B050"/>
              </a:solidFill>
              <a:ln w="7600" cap="flat">
                <a:solidFill>
                  <a:srgbClr val="838383"/>
                </a:solidFill>
                <a:bevel/>
              </a:ln>
            </p:spPr>
            <p:txBody>
              <a:bodyPr rtlCol="0" tIns="0" anchor="ctr" lIns="36000" bIns="0" wrap="square" rIns="36000"/>
              <a:lstStyle/>
              <a:p>
                <a:pPr algn="ctr">
                  <a:lnSpc>
                    <a:spcPct val="100000"/>
                  </a:lnSpc>
                </a:pPr>
                <a:r>
                  <a:rPr b="1" sz="912">
                    <a:solidFill>
                      <a:srgbClr val="FFFFFF"/>
                    </a:solidFill>
                    <a:latin typeface="宋体"/>
                  </a:rPr>
                  <a:t>实体模型编码规则表</a:t>
                </a:r>
              </a:p>
            </p:txBody>
          </p:sp>
          <p:sp>
            <p:nvSpPr>
              <p:cNvPr name="Text 135" id="135"/>
              <p:cNvSpPr/>
              <p:nvPr/>
            </p:nvSpPr>
            <p:spPr>
              <a:xfrm>
                <a:off y="2302970" x="5879200"/>
                <a:ext cy="343230" cx="1793600"/>
              </a:xfrm>
              <a:custGeom>
                <a:avLst/>
                <a:rect l="l" r="r" t="t" b="b"/>
                <a:pathLst>
                  <a:path fill="none" w="1793600" h="343230">
                    <a:moveTo>
                      <a:pt y="0" x="0"/>
                    </a:moveTo>
                    <a:lnTo>
                      <a:pt y="343230" x="0"/>
                    </a:lnTo>
                  </a:path>
                  <a:path fill="none" w="1793600" h="343230">
                    <a:moveTo>
                      <a:pt y="0" x="1793600"/>
                    </a:moveTo>
                    <a:lnTo>
                      <a:pt y="343230" x="1793600"/>
                    </a:lnTo>
                  </a:path>
                  <a:path fill="none" w="1793600" h="343230">
                    <a:moveTo>
                      <a:pt y="0" x="0"/>
                    </a:moveTo>
                    <a:lnTo>
                      <a:pt y="0" x="1793600"/>
                    </a:lnTo>
                  </a:path>
                  <a:path fill="none" w="1793600" h="343230">
                    <a:moveTo>
                      <a:pt y="343230" x="0"/>
                    </a:moveTo>
                    <a:lnTo>
                      <a:pt y="343230" x="1793600"/>
                    </a:lnTo>
                  </a:path>
                  <a:path w="1793600" stroke="0" h="343230">
                    <a:moveTo>
                      <a:pt y="0" x="0"/>
                    </a:moveTo>
                    <a:lnTo>
                      <a:pt y="343230" x="0"/>
                    </a:lnTo>
                    <a:lnTo>
                      <a:pt y="343230" x="1793600"/>
                    </a:lnTo>
                    <a:lnTo>
                      <a:pt y="0" x="179360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838383"/>
                </a:solidFill>
                <a:bevel/>
              </a:ln>
            </p:spPr>
            <p:txBody>
              <a:bodyPr rtlCol="0" tIns="0" anchor="ctr" lIns="36000" bIns="0" wrap="square" rIns="36000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000000"/>
                    </a:solidFill>
                    <a:latin typeface="Sans Serif"/>
                  </a:rPr>
                  <a:t>dt_entity_model_code_rule</a:t>
                </a:r>
              </a:p>
            </p:txBody>
          </p:sp>
        </p:grpSp>
        <p:grpSp>
          <p:nvGrpSpPr>
            <p:cNvPr name="带项目的实体" id="103"/>
            <p:cNvGrpSpPr/>
            <p:nvPr/>
          </p:nvGrpSpPr>
          <p:grpSpPr>
            <a:xfrm>
              <a:off y="3063063" x="3696421"/>
              <a:ext cy="729600" cx="1705562"/>
              <a:chOff y="3063063" x="3696421"/>
              <a:chExt cy="729600" cx="1705562"/>
            </a:xfrm>
          </p:grpSpPr>
          <p:sp>
            <p:nvSpPr>
              <p:cNvPr name="Text 136" id="136"/>
              <p:cNvSpPr/>
              <p:nvPr/>
            </p:nvSpPr>
            <p:spPr>
              <a:xfrm>
                <a:off y="3063063" x="3696421"/>
                <a:ext cy="386370" cx="1705562"/>
              </a:xfrm>
              <a:custGeom>
                <a:avLst/>
                <a:rect l="l" r="r" t="t" b="b"/>
                <a:pathLst>
                  <a:path fill="none" w="1705562" h="386370">
                    <a:moveTo>
                      <a:pt y="0" x="0"/>
                    </a:moveTo>
                    <a:lnTo>
                      <a:pt y="386370" x="0"/>
                    </a:lnTo>
                  </a:path>
                  <a:path fill="none" w="1705562" h="386370">
                    <a:moveTo>
                      <a:pt y="0" x="1705562"/>
                    </a:moveTo>
                    <a:lnTo>
                      <a:pt y="386370" x="1705562"/>
                    </a:lnTo>
                  </a:path>
                  <a:path fill="none" w="1705562" h="386370">
                    <a:moveTo>
                      <a:pt y="0" x="0"/>
                    </a:moveTo>
                    <a:lnTo>
                      <a:pt y="0" x="1705562"/>
                    </a:lnTo>
                  </a:path>
                  <a:path fill="none" w="1705562" h="386370">
                    <a:moveTo>
                      <a:pt y="386370" x="0"/>
                    </a:moveTo>
                    <a:lnTo>
                      <a:pt y="386370" x="1705562"/>
                    </a:lnTo>
                  </a:path>
                  <a:path w="1705562" stroke="0" h="386370">
                    <a:moveTo>
                      <a:pt y="0" x="0"/>
                    </a:moveTo>
                    <a:lnTo>
                      <a:pt y="386370" x="0"/>
                    </a:lnTo>
                    <a:lnTo>
                      <a:pt y="386370" x="1705562"/>
                    </a:lnTo>
                    <a:lnTo>
                      <a:pt y="0" x="1705562"/>
                    </a:lnTo>
                    <a:close/>
                  </a:path>
                </a:pathLst>
              </a:custGeom>
              <a:solidFill>
                <a:srgbClr val="00B050"/>
              </a:solidFill>
              <a:ln w="7600" cap="flat">
                <a:solidFill>
                  <a:srgbClr val="838383"/>
                </a:solidFill>
                <a:bevel/>
              </a:ln>
            </p:spPr>
            <p:txBody>
              <a:bodyPr rtlCol="0" tIns="0" anchor="ctr" lIns="36000" bIns="0" wrap="square" rIns="36000"/>
              <a:lstStyle/>
              <a:p>
                <a:pPr algn="ctr">
                  <a:lnSpc>
                    <a:spcPct val="100000"/>
                  </a:lnSpc>
                </a:pPr>
                <a:r>
                  <a:rPr b="1" sz="912">
                    <a:solidFill>
                      <a:srgbClr val="FFFFFF"/>
                    </a:solidFill>
                    <a:latin typeface="宋体"/>
                  </a:rPr>
                  <a:t>实体模型属性表</a:t>
                </a:r>
              </a:p>
            </p:txBody>
          </p:sp>
          <p:sp>
            <p:nvSpPr>
              <p:cNvPr name="Text 137" id="137"/>
              <p:cNvSpPr/>
              <p:nvPr/>
            </p:nvSpPr>
            <p:spPr>
              <a:xfrm>
                <a:off y="3449433" x="3696421"/>
                <a:ext cy="343230" cx="1705562"/>
              </a:xfrm>
              <a:custGeom>
                <a:avLst/>
                <a:rect l="l" r="r" t="t" b="b"/>
                <a:pathLst>
                  <a:path fill="none" w="1705562" h="343230">
                    <a:moveTo>
                      <a:pt y="0" x="0"/>
                    </a:moveTo>
                    <a:lnTo>
                      <a:pt y="343230" x="0"/>
                    </a:lnTo>
                  </a:path>
                  <a:path fill="none" w="1705562" h="343230">
                    <a:moveTo>
                      <a:pt y="0" x="1705562"/>
                    </a:moveTo>
                    <a:lnTo>
                      <a:pt y="343230" x="1705562"/>
                    </a:lnTo>
                  </a:path>
                  <a:path fill="none" w="1705562" h="343230">
                    <a:moveTo>
                      <a:pt y="0" x="0"/>
                    </a:moveTo>
                    <a:lnTo>
                      <a:pt y="0" x="1705562"/>
                    </a:lnTo>
                  </a:path>
                  <a:path fill="none" w="1705562" h="343230">
                    <a:moveTo>
                      <a:pt y="343230" x="0"/>
                    </a:moveTo>
                    <a:lnTo>
                      <a:pt y="343230" x="1705562"/>
                    </a:lnTo>
                  </a:path>
                  <a:path w="1705562" stroke="0" h="343230">
                    <a:moveTo>
                      <a:pt y="0" x="0"/>
                    </a:moveTo>
                    <a:lnTo>
                      <a:pt y="343230" x="0"/>
                    </a:lnTo>
                    <a:lnTo>
                      <a:pt y="343230" x="1705562"/>
                    </a:lnTo>
                    <a:lnTo>
                      <a:pt y="0" x="1705562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838383"/>
                </a:solidFill>
                <a:bevel/>
              </a:ln>
            </p:spPr>
            <p:txBody>
              <a:bodyPr rtlCol="0" tIns="0" anchor="ctr" lIns="36000" bIns="0" wrap="square" rIns="36000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000000"/>
                    </a:solidFill>
                    <a:latin typeface="Sans Serif"/>
                  </a:rPr>
                  <a:t>dt_entity_model_attr</a:t>
                </a:r>
              </a:p>
            </p:txBody>
          </p:sp>
        </p:grpSp>
        <p:grpSp>
          <p:nvGrpSpPr>
            <p:cNvPr name="带项目的实体" id="104"/>
            <p:cNvGrpSpPr/>
            <p:nvPr/>
          </p:nvGrpSpPr>
          <p:grpSpPr>
            <a:xfrm>
              <a:off y="1916600" x="3696421"/>
              <a:ext cy="729600" cx="1705562"/>
              <a:chOff y="1916600" x="3696421"/>
              <a:chExt cy="729600" cx="1705562"/>
            </a:xfrm>
          </p:grpSpPr>
          <p:sp>
            <p:nvSpPr>
              <p:cNvPr name="Text 138" id="138"/>
              <p:cNvSpPr/>
              <p:nvPr/>
            </p:nvSpPr>
            <p:spPr>
              <a:xfrm>
                <a:off y="1916600" x="3696421"/>
                <a:ext cy="386370" cx="1705562"/>
              </a:xfrm>
              <a:custGeom>
                <a:avLst/>
                <a:rect l="l" r="r" t="t" b="b"/>
                <a:pathLst>
                  <a:path fill="none" w="1705562" h="386370">
                    <a:moveTo>
                      <a:pt y="0" x="0"/>
                    </a:moveTo>
                    <a:lnTo>
                      <a:pt y="386370" x="0"/>
                    </a:lnTo>
                  </a:path>
                  <a:path fill="none" w="1705562" h="386370">
                    <a:moveTo>
                      <a:pt y="0" x="1705562"/>
                    </a:moveTo>
                    <a:lnTo>
                      <a:pt y="386370" x="1705562"/>
                    </a:lnTo>
                  </a:path>
                  <a:path fill="none" w="1705562" h="386370">
                    <a:moveTo>
                      <a:pt y="0" x="0"/>
                    </a:moveTo>
                    <a:lnTo>
                      <a:pt y="0" x="1705562"/>
                    </a:lnTo>
                  </a:path>
                  <a:path fill="none" w="1705562" h="386370">
                    <a:moveTo>
                      <a:pt y="386370" x="0"/>
                    </a:moveTo>
                    <a:lnTo>
                      <a:pt y="386370" x="1705562"/>
                    </a:lnTo>
                  </a:path>
                  <a:path w="1705562" stroke="0" h="386370">
                    <a:moveTo>
                      <a:pt y="0" x="0"/>
                    </a:moveTo>
                    <a:lnTo>
                      <a:pt y="386370" x="0"/>
                    </a:lnTo>
                    <a:lnTo>
                      <a:pt y="386370" x="1705562"/>
                    </a:lnTo>
                    <a:lnTo>
                      <a:pt y="0" x="1705562"/>
                    </a:lnTo>
                    <a:close/>
                  </a:path>
                </a:pathLst>
              </a:custGeom>
              <a:solidFill>
                <a:srgbClr val="00B050"/>
              </a:solidFill>
              <a:ln w="7600" cap="flat">
                <a:solidFill>
                  <a:srgbClr val="838383"/>
                </a:solidFill>
                <a:bevel/>
              </a:ln>
            </p:spPr>
            <p:txBody>
              <a:bodyPr rtlCol="0" tIns="0" anchor="ctr" lIns="36000" bIns="0" wrap="square" rIns="36000"/>
              <a:lstStyle/>
              <a:p>
                <a:pPr algn="ctr">
                  <a:lnSpc>
                    <a:spcPct val="100000"/>
                  </a:lnSpc>
                </a:pPr>
                <a:r>
                  <a:rPr b="1" sz="912">
                    <a:solidFill>
                      <a:srgbClr val="FFFFFF"/>
                    </a:solidFill>
                    <a:latin typeface="宋体"/>
                  </a:rPr>
                  <a:t>实体模型表</a:t>
                </a:r>
              </a:p>
            </p:txBody>
          </p:sp>
          <p:sp>
            <p:nvSpPr>
              <p:cNvPr name="Text 139" id="139"/>
              <p:cNvSpPr/>
              <p:nvPr/>
            </p:nvSpPr>
            <p:spPr>
              <a:xfrm>
                <a:off y="2302970" x="3696421"/>
                <a:ext cy="343230" cx="1705562"/>
              </a:xfrm>
              <a:custGeom>
                <a:avLst/>
                <a:rect l="l" r="r" t="t" b="b"/>
                <a:pathLst>
                  <a:path fill="none" w="1705562" h="343230">
                    <a:moveTo>
                      <a:pt y="0" x="0"/>
                    </a:moveTo>
                    <a:lnTo>
                      <a:pt y="343230" x="0"/>
                    </a:lnTo>
                  </a:path>
                  <a:path fill="none" w="1705562" h="343230">
                    <a:moveTo>
                      <a:pt y="0" x="1705562"/>
                    </a:moveTo>
                    <a:lnTo>
                      <a:pt y="343230" x="1705562"/>
                    </a:lnTo>
                  </a:path>
                  <a:path fill="none" w="1705562" h="343230">
                    <a:moveTo>
                      <a:pt y="0" x="0"/>
                    </a:moveTo>
                    <a:lnTo>
                      <a:pt y="0" x="1705562"/>
                    </a:lnTo>
                  </a:path>
                  <a:path fill="none" w="1705562" h="343230">
                    <a:moveTo>
                      <a:pt y="343230" x="0"/>
                    </a:moveTo>
                    <a:lnTo>
                      <a:pt y="343230" x="1705562"/>
                    </a:lnTo>
                  </a:path>
                  <a:path w="1705562" stroke="0" h="343230">
                    <a:moveTo>
                      <a:pt y="0" x="0"/>
                    </a:moveTo>
                    <a:lnTo>
                      <a:pt y="343230" x="0"/>
                    </a:lnTo>
                    <a:lnTo>
                      <a:pt y="343230" x="1705562"/>
                    </a:lnTo>
                    <a:lnTo>
                      <a:pt y="0" x="1705562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838383"/>
                </a:solidFill>
                <a:bevel/>
              </a:ln>
            </p:spPr>
            <p:txBody>
              <a:bodyPr rtlCol="0" tIns="0" anchor="ctr" lIns="36000" bIns="0" wrap="square" rIns="36000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000000"/>
                    </a:solidFill>
                    <a:latin typeface="Sans Serif"/>
                  </a:rPr>
                  <a:t>dt_entity_model</a:t>
                </a:r>
              </a:p>
            </p:txBody>
          </p:sp>
        </p:grpSp>
        <p:sp>
          <p:nvSpPr>
            <p:cNvPr name="M : 1" id="105"/>
            <p:cNvSpPr/>
            <p:nvPr/>
          </p:nvSpPr>
          <p:spPr>
            <a:xfrm>
              <a:off y="1916600" x="4549202"/>
              <a:ext cy="342000" cx="7600"/>
            </a:xfrm>
            <a:custGeom>
              <a:avLst/>
              <a:gdLst/>
              <a:ahLst/>
              <a:cxnLst/>
              <a:pathLst>
                <a:path fill="none" w="7600" h="342000">
                  <a:moveTo>
                    <a:pt y="0" x="0"/>
                  </a:moveTo>
                  <a:lnTo>
                    <a:pt y="-342000" x="-2"/>
                  </a:lnTo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  <a:headEnd w="med" len="med" type="arrow"/>
              <a:tailEnd w="med" len="med" type="arrow"/>
            </a:ln>
          </p:spPr>
        </p:sp>
        <p:sp>
          <p:nvSpPr>
            <p:cNvPr name="Text 140" id="140"/>
            <p:cNvSpPr txBox="1"/>
            <p:nvPr/>
          </p:nvSpPr>
          <p:spPr>
            <a:xfrm>
              <a:off y="1559400" x="4610000"/>
              <a:ext cy="152000" cx="152000"/>
            </a:xfrm>
            <a:prstGeom prst="rect">
              <a:avLst/>
            </a:prstGeom>
            <a:noFill/>
          </p:spPr>
          <p:txBody>
            <a:bodyPr rtlCol="0" tIns="0" anchor="ctr" lIns="36000" bIns="0" wrap="square" rIns="3600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宋体"/>
                </a:rPr>
                <a:t>1</a:t>
              </a:r>
            </a:p>
          </p:txBody>
        </p:sp>
        <p:sp>
          <p:nvSpPr>
            <p:cNvPr name="Text 141" id="141"/>
            <p:cNvSpPr txBox="1"/>
            <p:nvPr/>
          </p:nvSpPr>
          <p:spPr>
            <a:xfrm>
              <a:off y="1738000" x="4594800"/>
              <a:ext cy="152000" cx="182400"/>
            </a:xfrm>
            <a:prstGeom prst="rect">
              <a:avLst/>
            </a:prstGeom>
            <a:noFill/>
          </p:spPr>
          <p:txBody>
            <a:bodyPr rtlCol="0" tIns="0" anchor="ctr" lIns="36000" bIns="0" wrap="square" rIns="3600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宋体"/>
                </a:rPr>
                <a:t>M</a:t>
              </a:r>
            </a:p>
          </p:txBody>
        </p:sp>
        <p:sp>
          <p:nvSpPr>
            <p:cNvPr name="M : 1" id="108"/>
            <p:cNvSpPr/>
            <p:nvPr/>
          </p:nvSpPr>
          <p:spPr>
            <a:xfrm>
              <a:off y="3063063" x="4549202"/>
              <a:ext cy="416863" cx="7600"/>
            </a:xfrm>
            <a:custGeom>
              <a:avLst/>
              <a:gdLst/>
              <a:ahLst/>
              <a:cxnLst/>
              <a:pathLst>
                <a:path fill="none" w="7600" h="416863">
                  <a:moveTo>
                    <a:pt y="0" x="0"/>
                  </a:moveTo>
                  <a:lnTo>
                    <a:pt y="-416863" x="0"/>
                  </a:lnTo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  <a:headEnd w="med" len="med" type="arrow"/>
              <a:tailEnd w="med" len="med" type="arrow"/>
            </a:ln>
          </p:spPr>
        </p:sp>
        <p:sp>
          <p:nvSpPr>
            <p:cNvPr name="Text 142" id="142"/>
            <p:cNvSpPr txBox="1"/>
            <p:nvPr/>
          </p:nvSpPr>
          <p:spPr>
            <a:xfrm>
              <a:off y="2672800" x="4610000"/>
              <a:ext cy="152000" cx="152000"/>
            </a:xfrm>
            <a:prstGeom prst="rect">
              <a:avLst/>
            </a:prstGeom>
            <a:noFill/>
          </p:spPr>
          <p:txBody>
            <a:bodyPr rtlCol="0" tIns="0" anchor="ctr" lIns="36000" bIns="0" wrap="square" rIns="3600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宋体"/>
                </a:rPr>
                <a:t>1</a:t>
              </a:r>
            </a:p>
          </p:txBody>
        </p:sp>
        <p:sp>
          <p:nvSpPr>
            <p:cNvPr name="Text 143" id="143"/>
            <p:cNvSpPr txBox="1"/>
            <p:nvPr/>
          </p:nvSpPr>
          <p:spPr>
            <a:xfrm>
              <a:off y="2867931" x="4594800"/>
              <a:ext cy="152000" cx="182400"/>
            </a:xfrm>
            <a:prstGeom prst="rect">
              <a:avLst/>
            </a:prstGeom>
            <a:noFill/>
          </p:spPr>
          <p:txBody>
            <a:bodyPr rtlCol="0" tIns="0" anchor="ctr" lIns="36000" bIns="0" wrap="square" rIns="3600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宋体"/>
                </a:rPr>
                <a:t>M</a:t>
              </a:r>
            </a:p>
          </p:txBody>
        </p:sp>
        <p:sp>
          <p:nvSpPr>
            <p:cNvPr name="连接线" id="111"/>
            <p:cNvSpPr/>
            <p:nvPr/>
          </p:nvSpPr>
          <p:spPr>
            <a:xfrm>
              <a:off y="2281400" x="5401982"/>
              <a:ext cy="7600" cx="477218"/>
            </a:xfrm>
            <a:custGeom>
              <a:avLst/>
              <a:gdLst/>
              <a:ahLst/>
              <a:cxnLst/>
              <a:pathLst>
                <a:path fill="none" w="477218" h="7600">
                  <a:moveTo>
                    <a:pt y="0" x="0"/>
                  </a:moveTo>
                  <a:lnTo>
                    <a:pt y="0" x="477218"/>
                  </a:lnTo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name="Text 144" id="144"/>
            <p:cNvSpPr txBox="1"/>
            <p:nvPr/>
          </p:nvSpPr>
          <p:spPr>
            <a:xfrm>
              <a:off y="2053400" x="5549391"/>
              <a:ext cy="152000" cx="182400"/>
            </a:xfrm>
            <a:prstGeom prst="rect">
              <a:avLst/>
            </a:prstGeom>
            <a:noFill/>
          </p:spPr>
          <p:txBody>
            <a:bodyPr rtlCol="0" tIns="0" anchor="ctr" lIns="36000" bIns="0" wrap="square" rIns="3600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宋体"/>
                </a:rPr>
                <a:t>M:N</a:t>
              </a:r>
            </a:p>
          </p:txBody>
        </p:sp>
        <p:grpSp>
          <p:nvGrpSpPr>
            <p:cNvPr name="带项目的实体" id="113"/>
            <p:cNvGrpSpPr/>
            <p:nvPr/>
          </p:nvGrpSpPr>
          <p:grpSpPr>
            <a:xfrm>
              <a:off y="1916600" x="1433200"/>
              <a:ext cy="729600" cx="1793600"/>
              <a:chOff y="1916600" x="1433200"/>
              <a:chExt cy="729600" cx="1793600"/>
            </a:xfrm>
          </p:grpSpPr>
          <p:sp>
            <p:nvSpPr>
              <p:cNvPr name="Text 145" id="145"/>
              <p:cNvSpPr/>
              <p:nvPr/>
            </p:nvSpPr>
            <p:spPr>
              <a:xfrm>
                <a:off y="1916600" x="1433200"/>
                <a:ext cy="386370" cx="1793600"/>
              </a:xfrm>
              <a:custGeom>
                <a:avLst/>
                <a:rect l="l" r="r" t="t" b="b"/>
                <a:pathLst>
                  <a:path fill="none" w="1793600" h="386370">
                    <a:moveTo>
                      <a:pt y="0" x="0"/>
                    </a:moveTo>
                    <a:lnTo>
                      <a:pt y="386370" x="0"/>
                    </a:lnTo>
                  </a:path>
                  <a:path fill="none" w="1793600" h="386370">
                    <a:moveTo>
                      <a:pt y="0" x="1793600"/>
                    </a:moveTo>
                    <a:lnTo>
                      <a:pt y="386370" x="1793600"/>
                    </a:lnTo>
                  </a:path>
                  <a:path fill="none" w="1793600" h="386370">
                    <a:moveTo>
                      <a:pt y="0" x="0"/>
                    </a:moveTo>
                    <a:lnTo>
                      <a:pt y="0" x="1793600"/>
                    </a:lnTo>
                  </a:path>
                  <a:path fill="none" w="1793600" h="386370">
                    <a:moveTo>
                      <a:pt y="386370" x="0"/>
                    </a:moveTo>
                    <a:lnTo>
                      <a:pt y="386370" x="1793600"/>
                    </a:lnTo>
                  </a:path>
                  <a:path w="1793600" stroke="0" h="386370">
                    <a:moveTo>
                      <a:pt y="0" x="0"/>
                    </a:moveTo>
                    <a:lnTo>
                      <a:pt y="386370" x="0"/>
                    </a:lnTo>
                    <a:lnTo>
                      <a:pt y="386370" x="1793600"/>
                    </a:lnTo>
                    <a:lnTo>
                      <a:pt y="0" x="1793600"/>
                    </a:lnTo>
                    <a:close/>
                  </a:path>
                </a:pathLst>
              </a:custGeom>
              <a:solidFill>
                <a:srgbClr val="00B050"/>
              </a:solidFill>
              <a:ln w="7600" cap="flat">
                <a:solidFill>
                  <a:srgbClr val="838383"/>
                </a:solidFill>
                <a:bevel/>
              </a:ln>
            </p:spPr>
            <p:txBody>
              <a:bodyPr rtlCol="0" tIns="0" anchor="ctr" lIns="36000" bIns="0" wrap="square" rIns="36000"/>
              <a:lstStyle/>
              <a:p>
                <a:pPr algn="ctr">
                  <a:lnSpc>
                    <a:spcPct val="100000"/>
                  </a:lnSpc>
                </a:pPr>
                <a:r>
                  <a:rPr b="1" sz="912">
                    <a:solidFill>
                      <a:srgbClr val="FFFFFF"/>
                    </a:solidFill>
                    <a:latin typeface="宋体"/>
                  </a:rPr>
                  <a:t>主数据概括表</a:t>
                </a:r>
              </a:p>
            </p:txBody>
          </p:sp>
          <p:sp>
            <p:nvSpPr>
              <p:cNvPr name="Text 146" id="146"/>
              <p:cNvSpPr/>
              <p:nvPr/>
            </p:nvSpPr>
            <p:spPr>
              <a:xfrm>
                <a:off y="2302970" x="1433200"/>
                <a:ext cy="343230" cx="1793600"/>
              </a:xfrm>
              <a:custGeom>
                <a:avLst/>
                <a:rect l="l" r="r" t="t" b="b"/>
                <a:pathLst>
                  <a:path fill="none" w="1793600" h="343230">
                    <a:moveTo>
                      <a:pt y="0" x="0"/>
                    </a:moveTo>
                    <a:lnTo>
                      <a:pt y="343230" x="0"/>
                    </a:lnTo>
                  </a:path>
                  <a:path fill="none" w="1793600" h="343230">
                    <a:moveTo>
                      <a:pt y="0" x="1793600"/>
                    </a:moveTo>
                    <a:lnTo>
                      <a:pt y="343230" x="1793600"/>
                    </a:lnTo>
                  </a:path>
                  <a:path fill="none" w="1793600" h="343230">
                    <a:moveTo>
                      <a:pt y="0" x="0"/>
                    </a:moveTo>
                    <a:lnTo>
                      <a:pt y="0" x="1793600"/>
                    </a:lnTo>
                  </a:path>
                  <a:path fill="none" w="1793600" h="343230">
                    <a:moveTo>
                      <a:pt y="343230" x="0"/>
                    </a:moveTo>
                    <a:lnTo>
                      <a:pt y="343230" x="1793600"/>
                    </a:lnTo>
                  </a:path>
                  <a:path w="1793600" stroke="0" h="343230">
                    <a:moveTo>
                      <a:pt y="0" x="0"/>
                    </a:moveTo>
                    <a:lnTo>
                      <a:pt y="343230" x="0"/>
                    </a:lnTo>
                    <a:lnTo>
                      <a:pt y="343230" x="1793600"/>
                    </a:lnTo>
                    <a:lnTo>
                      <a:pt y="0" x="179360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838383"/>
                </a:solidFill>
                <a:bevel/>
              </a:ln>
            </p:spPr>
            <p:txBody>
              <a:bodyPr rtlCol="0" tIns="0" anchor="ctr" lIns="36000" bIns="0" wrap="square" rIns="36000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000000"/>
                    </a:solidFill>
                    <a:latin typeface="Sans Serif"/>
                  </a:rPr>
                  <a:t>dt_master_data_assist</a:t>
                </a:r>
              </a:p>
            </p:txBody>
          </p:sp>
        </p:grpSp>
        <p:sp>
          <p:nvSpPr>
            <p:cNvPr name="M : 1" id="114"/>
            <p:cNvSpPr/>
            <p:nvPr/>
          </p:nvSpPr>
          <p:spPr>
            <a:xfrm>
              <a:off y="2281400" x="3226800"/>
              <a:ext cy="7600" cx="469621"/>
            </a:xfrm>
            <a:custGeom>
              <a:avLst/>
              <a:gdLst/>
              <a:ahLst/>
              <a:cxnLst/>
              <a:pathLst>
                <a:path fill="none" w="469621" h="7600">
                  <a:moveTo>
                    <a:pt y="0" x="0"/>
                  </a:moveTo>
                  <a:lnTo>
                    <a:pt y="0" x="469621"/>
                  </a:lnTo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  <a:headEnd w="med" len="med" type="arrow"/>
              <a:tailEnd w="med" len="med" type="arrow"/>
            </a:ln>
          </p:spPr>
        </p:sp>
        <p:sp>
          <p:nvSpPr>
            <p:cNvPr name="Text 147" id="147"/>
            <p:cNvSpPr txBox="1"/>
            <p:nvPr/>
          </p:nvSpPr>
          <p:spPr>
            <a:xfrm>
              <a:off y="2053400" x="3257200"/>
              <a:ext cy="152000" cx="182400"/>
            </a:xfrm>
            <a:prstGeom prst="rect">
              <a:avLst/>
            </a:prstGeom>
            <a:noFill/>
          </p:spPr>
          <p:txBody>
            <a:bodyPr rtlCol="0" tIns="0" anchor="ctr" lIns="36000" bIns="0" wrap="square" rIns="3600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宋体"/>
                </a:rPr>
                <a:t>M</a:t>
              </a:r>
            </a:p>
          </p:txBody>
        </p:sp>
        <p:sp>
          <p:nvSpPr>
            <p:cNvPr name="Text 148" id="148"/>
            <p:cNvSpPr txBox="1"/>
            <p:nvPr/>
          </p:nvSpPr>
          <p:spPr>
            <a:xfrm>
              <a:off y="2053400" x="3492010"/>
              <a:ext cy="152000" cx="152000"/>
            </a:xfrm>
            <a:prstGeom prst="rect">
              <a:avLst/>
            </a:prstGeom>
            <a:noFill/>
          </p:spPr>
          <p:txBody>
            <a:bodyPr rtlCol="0" tIns="0" anchor="ctr" lIns="36000" bIns="0" wrap="square" rIns="3600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宋体"/>
                </a:rPr>
                <a:t>1</a:t>
              </a:r>
            </a:p>
          </p:txBody>
        </p:sp>
        <p:grpSp>
          <p:nvGrpSpPr>
            <p:cNvPr name="带项目的实体" id="117"/>
            <p:cNvGrpSpPr/>
            <p:nvPr/>
          </p:nvGrpSpPr>
          <p:grpSpPr>
            <a:xfrm>
              <a:off y="5283400" x="5917200"/>
              <a:ext cy="729600" cx="1793600"/>
              <a:chOff y="5283400" x="5917200"/>
              <a:chExt cy="729600" cx="1793600"/>
            </a:xfrm>
          </p:grpSpPr>
          <p:sp>
            <p:nvSpPr>
              <p:cNvPr name="Text 149" id="149"/>
              <p:cNvSpPr/>
              <p:nvPr/>
            </p:nvSpPr>
            <p:spPr>
              <a:xfrm>
                <a:off y="5283400" x="5917200"/>
                <a:ext cy="386370" cx="1793600"/>
              </a:xfrm>
              <a:custGeom>
                <a:avLst/>
                <a:rect l="l" r="r" t="t" b="b"/>
                <a:pathLst>
                  <a:path fill="none" w="1793600" h="386370">
                    <a:moveTo>
                      <a:pt y="0" x="0"/>
                    </a:moveTo>
                    <a:lnTo>
                      <a:pt y="386370" x="0"/>
                    </a:lnTo>
                  </a:path>
                  <a:path fill="none" w="1793600" h="386370">
                    <a:moveTo>
                      <a:pt y="0" x="1793600"/>
                    </a:moveTo>
                    <a:lnTo>
                      <a:pt y="386370" x="1793600"/>
                    </a:lnTo>
                  </a:path>
                  <a:path fill="none" w="1793600" h="386370">
                    <a:moveTo>
                      <a:pt y="0" x="0"/>
                    </a:moveTo>
                    <a:lnTo>
                      <a:pt y="0" x="1793600"/>
                    </a:lnTo>
                  </a:path>
                  <a:path fill="none" w="1793600" h="386370">
                    <a:moveTo>
                      <a:pt y="386370" x="0"/>
                    </a:moveTo>
                    <a:lnTo>
                      <a:pt y="386370" x="1793600"/>
                    </a:lnTo>
                  </a:path>
                  <a:path w="1793600" stroke="0" h="386370">
                    <a:moveTo>
                      <a:pt y="0" x="0"/>
                    </a:moveTo>
                    <a:lnTo>
                      <a:pt y="386370" x="0"/>
                    </a:lnTo>
                    <a:lnTo>
                      <a:pt y="386370" x="1793600"/>
                    </a:lnTo>
                    <a:lnTo>
                      <a:pt y="0" x="1793600"/>
                    </a:lnTo>
                    <a:close/>
                  </a:path>
                </a:pathLst>
              </a:custGeom>
              <a:solidFill>
                <a:srgbClr val="00B050"/>
              </a:solidFill>
              <a:ln w="7600" cap="flat">
                <a:solidFill>
                  <a:srgbClr val="838383"/>
                </a:solidFill>
                <a:bevel/>
              </a:ln>
            </p:spPr>
            <p:txBody>
              <a:bodyPr rtlCol="0" tIns="0" anchor="ctr" lIns="36000" bIns="0" wrap="square" rIns="36000"/>
              <a:lstStyle/>
              <a:p>
                <a:pPr algn="ctr">
                  <a:lnSpc>
                    <a:spcPct val="100000"/>
                  </a:lnSpc>
                </a:pPr>
                <a:r>
                  <a:rPr b="1" sz="912">
                    <a:solidFill>
                      <a:srgbClr val="FFFFFF"/>
                    </a:solidFill>
                    <a:latin typeface="宋体"/>
                  </a:rPr>
                  <a:t>属性权限表</a:t>
                </a:r>
              </a:p>
            </p:txBody>
          </p:sp>
          <p:sp>
            <p:nvSpPr>
              <p:cNvPr name="Text 150" id="150"/>
              <p:cNvSpPr/>
              <p:nvPr/>
            </p:nvSpPr>
            <p:spPr>
              <a:xfrm>
                <a:off y="5669770" x="5917200"/>
                <a:ext cy="343230" cx="1793600"/>
              </a:xfrm>
              <a:custGeom>
                <a:avLst/>
                <a:rect l="l" r="r" t="t" b="b"/>
                <a:pathLst>
                  <a:path fill="none" w="1793600" h="343230">
                    <a:moveTo>
                      <a:pt y="0" x="0"/>
                    </a:moveTo>
                    <a:lnTo>
                      <a:pt y="343230" x="0"/>
                    </a:lnTo>
                  </a:path>
                  <a:path fill="none" w="1793600" h="343230">
                    <a:moveTo>
                      <a:pt y="0" x="1793600"/>
                    </a:moveTo>
                    <a:lnTo>
                      <a:pt y="343230" x="1793600"/>
                    </a:lnTo>
                  </a:path>
                  <a:path fill="none" w="1793600" h="343230">
                    <a:moveTo>
                      <a:pt y="0" x="0"/>
                    </a:moveTo>
                    <a:lnTo>
                      <a:pt y="0" x="1793600"/>
                    </a:lnTo>
                  </a:path>
                  <a:path fill="none" w="1793600" h="343230">
                    <a:moveTo>
                      <a:pt y="343230" x="0"/>
                    </a:moveTo>
                    <a:lnTo>
                      <a:pt y="343230" x="1793600"/>
                    </a:lnTo>
                  </a:path>
                  <a:path w="1793600" stroke="0" h="343230">
                    <a:moveTo>
                      <a:pt y="0" x="0"/>
                    </a:moveTo>
                    <a:lnTo>
                      <a:pt y="343230" x="0"/>
                    </a:lnTo>
                    <a:lnTo>
                      <a:pt y="343230" x="1793600"/>
                    </a:lnTo>
                    <a:lnTo>
                      <a:pt y="0" x="179360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838383"/>
                </a:solidFill>
                <a:bevel/>
              </a:ln>
            </p:spPr>
            <p:txBody>
              <a:bodyPr rtlCol="0" tIns="0" anchor="ctr" lIns="36000" bIns="0" wrap="square" rIns="36000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000000"/>
                    </a:solidFill>
                    <a:latin typeface="Sans Serif"/>
                  </a:rPr>
                  <a:t>dt_master_data_assist</a:t>
                </a:r>
              </a:p>
            </p:txBody>
          </p:sp>
        </p:grpSp>
        <p:grpSp>
          <p:nvGrpSpPr>
            <p:cNvPr name="带项目的实体" id="118"/>
            <p:cNvGrpSpPr/>
            <p:nvPr/>
          </p:nvGrpSpPr>
          <p:grpSpPr>
            <a:xfrm>
              <a:off y="4173800" x="3696421"/>
              <a:ext cy="729600" cx="1793600"/>
              <a:chOff y="4173800" x="3696421"/>
              <a:chExt cy="729600" cx="1793600"/>
            </a:xfrm>
          </p:grpSpPr>
          <p:sp>
            <p:nvSpPr>
              <p:cNvPr name="Text 151" id="151"/>
              <p:cNvSpPr/>
              <p:nvPr/>
            </p:nvSpPr>
            <p:spPr>
              <a:xfrm>
                <a:off y="4173800" x="3696421"/>
                <a:ext cy="386370" cx="1793600"/>
              </a:xfrm>
              <a:custGeom>
                <a:avLst/>
                <a:rect l="l" r="r" t="t" b="b"/>
                <a:pathLst>
                  <a:path fill="none" w="1793600" h="386370">
                    <a:moveTo>
                      <a:pt y="0" x="0"/>
                    </a:moveTo>
                    <a:lnTo>
                      <a:pt y="386370" x="0"/>
                    </a:lnTo>
                  </a:path>
                  <a:path fill="none" w="1793600" h="386370">
                    <a:moveTo>
                      <a:pt y="0" x="1793600"/>
                    </a:moveTo>
                    <a:lnTo>
                      <a:pt y="386370" x="1793600"/>
                    </a:lnTo>
                  </a:path>
                  <a:path fill="none" w="1793600" h="386370">
                    <a:moveTo>
                      <a:pt y="0" x="0"/>
                    </a:moveTo>
                    <a:lnTo>
                      <a:pt y="0" x="1793600"/>
                    </a:lnTo>
                  </a:path>
                  <a:path fill="none" w="1793600" h="386370">
                    <a:moveTo>
                      <a:pt y="386370" x="0"/>
                    </a:moveTo>
                    <a:lnTo>
                      <a:pt y="386370" x="1793600"/>
                    </a:lnTo>
                  </a:path>
                  <a:path w="1793600" stroke="0" h="386370">
                    <a:moveTo>
                      <a:pt y="0" x="0"/>
                    </a:moveTo>
                    <a:lnTo>
                      <a:pt y="386370" x="0"/>
                    </a:lnTo>
                    <a:lnTo>
                      <a:pt y="386370" x="1793600"/>
                    </a:lnTo>
                    <a:lnTo>
                      <a:pt y="0" x="1793600"/>
                    </a:lnTo>
                    <a:close/>
                  </a:path>
                </a:pathLst>
              </a:custGeom>
              <a:solidFill>
                <a:srgbClr val="00B050"/>
              </a:solidFill>
              <a:ln w="7600" cap="flat">
                <a:solidFill>
                  <a:srgbClr val="838383"/>
                </a:solidFill>
                <a:bevel/>
              </a:ln>
            </p:spPr>
            <p:txBody>
              <a:bodyPr rtlCol="0" tIns="0" anchor="ctr" lIns="36000" bIns="0" wrap="square" rIns="36000"/>
              <a:lstStyle/>
              <a:p>
                <a:pPr algn="ctr">
                  <a:lnSpc>
                    <a:spcPct val="100000"/>
                  </a:lnSpc>
                </a:pPr>
                <a:r>
                  <a:rPr b="1" sz="912">
                    <a:solidFill>
                      <a:srgbClr val="FFFFFF"/>
                    </a:solidFill>
                    <a:latin typeface="宋体"/>
                  </a:rPr>
                  <a:t>角色表</a:t>
                </a:r>
              </a:p>
            </p:txBody>
          </p:sp>
          <p:sp>
            <p:nvSpPr>
              <p:cNvPr name="Text 152" id="152"/>
              <p:cNvSpPr/>
              <p:nvPr/>
            </p:nvSpPr>
            <p:spPr>
              <a:xfrm>
                <a:off y="4560170" x="3696421"/>
                <a:ext cy="343230" cx="1793600"/>
              </a:xfrm>
              <a:custGeom>
                <a:avLst/>
                <a:rect l="l" r="r" t="t" b="b"/>
                <a:pathLst>
                  <a:path fill="none" w="1793600" h="343230">
                    <a:moveTo>
                      <a:pt y="0" x="0"/>
                    </a:moveTo>
                    <a:lnTo>
                      <a:pt y="343230" x="0"/>
                    </a:lnTo>
                  </a:path>
                  <a:path fill="none" w="1793600" h="343230">
                    <a:moveTo>
                      <a:pt y="0" x="1793600"/>
                    </a:moveTo>
                    <a:lnTo>
                      <a:pt y="343230" x="1793600"/>
                    </a:lnTo>
                  </a:path>
                  <a:path fill="none" w="1793600" h="343230">
                    <a:moveTo>
                      <a:pt y="0" x="0"/>
                    </a:moveTo>
                    <a:lnTo>
                      <a:pt y="0" x="1793600"/>
                    </a:lnTo>
                  </a:path>
                  <a:path fill="none" w="1793600" h="343230">
                    <a:moveTo>
                      <a:pt y="343230" x="0"/>
                    </a:moveTo>
                    <a:lnTo>
                      <a:pt y="343230" x="1793600"/>
                    </a:lnTo>
                  </a:path>
                  <a:path w="1793600" stroke="0" h="343230">
                    <a:moveTo>
                      <a:pt y="0" x="0"/>
                    </a:moveTo>
                    <a:lnTo>
                      <a:pt y="343230" x="0"/>
                    </a:lnTo>
                    <a:lnTo>
                      <a:pt y="343230" x="1793600"/>
                    </a:lnTo>
                    <a:lnTo>
                      <a:pt y="0" x="179360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838383"/>
                </a:solidFill>
                <a:bevel/>
              </a:ln>
            </p:spPr>
            <p:txBody>
              <a:bodyPr rtlCol="0" tIns="0" anchor="ctr" lIns="36000" bIns="0" wrap="square" rIns="36000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000000"/>
                    </a:solidFill>
                    <a:latin typeface="Sans Serif"/>
                  </a:rPr>
                  <a:t>dt_role</a:t>
                </a:r>
              </a:p>
            </p:txBody>
          </p:sp>
        </p:grpSp>
        <p:grpSp>
          <p:nvGrpSpPr>
            <p:cNvPr name="带项目的实体" id="119"/>
            <p:cNvGrpSpPr/>
            <p:nvPr/>
          </p:nvGrpSpPr>
          <p:grpSpPr>
            <a:xfrm>
              <a:off y="5283400" x="1433200"/>
              <a:ext cy="729600" cx="1793600"/>
              <a:chOff y="5283400" x="1433200"/>
              <a:chExt cy="729600" cx="1793600"/>
            </a:xfrm>
          </p:grpSpPr>
          <p:sp>
            <p:nvSpPr>
              <p:cNvPr name="Text 153" id="153"/>
              <p:cNvSpPr/>
              <p:nvPr/>
            </p:nvSpPr>
            <p:spPr>
              <a:xfrm>
                <a:off y="5283400" x="1433200"/>
                <a:ext cy="386370" cx="1793600"/>
              </a:xfrm>
              <a:custGeom>
                <a:avLst/>
                <a:rect l="l" r="r" t="t" b="b"/>
                <a:pathLst>
                  <a:path fill="none" w="1793600" h="386370">
                    <a:moveTo>
                      <a:pt y="0" x="0"/>
                    </a:moveTo>
                    <a:lnTo>
                      <a:pt y="386370" x="0"/>
                    </a:lnTo>
                  </a:path>
                  <a:path fill="none" w="1793600" h="386370">
                    <a:moveTo>
                      <a:pt y="0" x="1793600"/>
                    </a:moveTo>
                    <a:lnTo>
                      <a:pt y="386370" x="1793600"/>
                    </a:lnTo>
                  </a:path>
                  <a:path fill="none" w="1793600" h="386370">
                    <a:moveTo>
                      <a:pt y="0" x="0"/>
                    </a:moveTo>
                    <a:lnTo>
                      <a:pt y="0" x="1793600"/>
                    </a:lnTo>
                  </a:path>
                  <a:path fill="none" w="1793600" h="386370">
                    <a:moveTo>
                      <a:pt y="386370" x="0"/>
                    </a:moveTo>
                    <a:lnTo>
                      <a:pt y="386370" x="1793600"/>
                    </a:lnTo>
                  </a:path>
                  <a:path w="1793600" stroke="0" h="386370">
                    <a:moveTo>
                      <a:pt y="0" x="0"/>
                    </a:moveTo>
                    <a:lnTo>
                      <a:pt y="386370" x="0"/>
                    </a:lnTo>
                    <a:lnTo>
                      <a:pt y="386370" x="1793600"/>
                    </a:lnTo>
                    <a:lnTo>
                      <a:pt y="0" x="1793600"/>
                    </a:lnTo>
                    <a:close/>
                  </a:path>
                </a:pathLst>
              </a:custGeom>
              <a:solidFill>
                <a:srgbClr val="00B050"/>
              </a:solidFill>
              <a:ln w="7600" cap="flat">
                <a:solidFill>
                  <a:srgbClr val="838383"/>
                </a:solidFill>
                <a:bevel/>
              </a:ln>
            </p:spPr>
            <p:txBody>
              <a:bodyPr rtlCol="0" tIns="0" anchor="ctr" lIns="36000" bIns="0" wrap="square" rIns="36000"/>
              <a:lstStyle/>
              <a:p>
                <a:pPr algn="ctr">
                  <a:lnSpc>
                    <a:spcPct val="100000"/>
                  </a:lnSpc>
                </a:pPr>
                <a:r>
                  <a:rPr b="1" sz="912">
                    <a:solidFill>
                      <a:srgbClr val="FFFFFF"/>
                    </a:solidFill>
                    <a:latin typeface="宋体"/>
                  </a:rPr>
                  <a:t>权限表</a:t>
                </a:r>
              </a:p>
            </p:txBody>
          </p:sp>
          <p:sp>
            <p:nvSpPr>
              <p:cNvPr name="Text 154" id="154"/>
              <p:cNvSpPr/>
              <p:nvPr/>
            </p:nvSpPr>
            <p:spPr>
              <a:xfrm>
                <a:off y="5669770" x="1433200"/>
                <a:ext cy="343230" cx="1793600"/>
              </a:xfrm>
              <a:custGeom>
                <a:avLst/>
                <a:rect l="l" r="r" t="t" b="b"/>
                <a:pathLst>
                  <a:path fill="none" w="1793600" h="343230">
                    <a:moveTo>
                      <a:pt y="0" x="0"/>
                    </a:moveTo>
                    <a:lnTo>
                      <a:pt y="343230" x="0"/>
                    </a:lnTo>
                  </a:path>
                  <a:path fill="none" w="1793600" h="343230">
                    <a:moveTo>
                      <a:pt y="0" x="1793600"/>
                    </a:moveTo>
                    <a:lnTo>
                      <a:pt y="343230" x="1793600"/>
                    </a:lnTo>
                  </a:path>
                  <a:path fill="none" w="1793600" h="343230">
                    <a:moveTo>
                      <a:pt y="0" x="0"/>
                    </a:moveTo>
                    <a:lnTo>
                      <a:pt y="0" x="1793600"/>
                    </a:lnTo>
                  </a:path>
                  <a:path fill="none" w="1793600" h="343230">
                    <a:moveTo>
                      <a:pt y="343230" x="0"/>
                    </a:moveTo>
                    <a:lnTo>
                      <a:pt y="343230" x="1793600"/>
                    </a:lnTo>
                  </a:path>
                  <a:path w="1793600" stroke="0" h="343230">
                    <a:moveTo>
                      <a:pt y="0" x="0"/>
                    </a:moveTo>
                    <a:lnTo>
                      <a:pt y="343230" x="0"/>
                    </a:lnTo>
                    <a:lnTo>
                      <a:pt y="343230" x="1793600"/>
                    </a:lnTo>
                    <a:lnTo>
                      <a:pt y="0" x="179360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838383"/>
                </a:solidFill>
                <a:bevel/>
              </a:ln>
            </p:spPr>
            <p:txBody>
              <a:bodyPr rtlCol="0" tIns="0" anchor="ctr" lIns="36000" bIns="0" wrap="square" rIns="36000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000000"/>
                    </a:solidFill>
                    <a:latin typeface="Sans Serif"/>
                  </a:rPr>
                  <a:t>dt_perms</a:t>
                </a:r>
              </a:p>
            </p:txBody>
          </p:sp>
        </p:grpSp>
        <p:grpSp>
          <p:nvGrpSpPr>
            <p:cNvPr name="带项目的实体" id="120"/>
            <p:cNvGrpSpPr/>
            <p:nvPr/>
          </p:nvGrpSpPr>
          <p:grpSpPr>
            <a:xfrm>
              <a:off y="4173800" x="1433200"/>
              <a:ext cy="729600" cx="1793600"/>
              <a:chOff y="4173800" x="1433200"/>
              <a:chExt cy="729600" cx="1793600"/>
            </a:xfrm>
          </p:grpSpPr>
          <p:sp>
            <p:nvSpPr>
              <p:cNvPr name="Text 155" id="155"/>
              <p:cNvSpPr/>
              <p:nvPr/>
            </p:nvSpPr>
            <p:spPr>
              <a:xfrm>
                <a:off y="4173800" x="1433200"/>
                <a:ext cy="386370" cx="1793600"/>
              </a:xfrm>
              <a:custGeom>
                <a:avLst/>
                <a:rect l="l" r="r" t="t" b="b"/>
                <a:pathLst>
                  <a:path fill="none" w="1793600" h="386370">
                    <a:moveTo>
                      <a:pt y="0" x="0"/>
                    </a:moveTo>
                    <a:lnTo>
                      <a:pt y="386370" x="0"/>
                    </a:lnTo>
                  </a:path>
                  <a:path fill="none" w="1793600" h="386370">
                    <a:moveTo>
                      <a:pt y="0" x="1793600"/>
                    </a:moveTo>
                    <a:lnTo>
                      <a:pt y="386370" x="1793600"/>
                    </a:lnTo>
                  </a:path>
                  <a:path fill="none" w="1793600" h="386370">
                    <a:moveTo>
                      <a:pt y="0" x="0"/>
                    </a:moveTo>
                    <a:lnTo>
                      <a:pt y="0" x="1793600"/>
                    </a:lnTo>
                  </a:path>
                  <a:path fill="none" w="1793600" h="386370">
                    <a:moveTo>
                      <a:pt y="386370" x="0"/>
                    </a:moveTo>
                    <a:lnTo>
                      <a:pt y="386370" x="1793600"/>
                    </a:lnTo>
                  </a:path>
                  <a:path w="1793600" stroke="0" h="386370">
                    <a:moveTo>
                      <a:pt y="0" x="0"/>
                    </a:moveTo>
                    <a:lnTo>
                      <a:pt y="386370" x="0"/>
                    </a:lnTo>
                    <a:lnTo>
                      <a:pt y="386370" x="1793600"/>
                    </a:lnTo>
                    <a:lnTo>
                      <a:pt y="0" x="1793600"/>
                    </a:lnTo>
                    <a:close/>
                  </a:path>
                </a:pathLst>
              </a:custGeom>
              <a:solidFill>
                <a:srgbClr val="00B050"/>
              </a:solidFill>
              <a:ln w="7600" cap="flat">
                <a:solidFill>
                  <a:srgbClr val="838383"/>
                </a:solidFill>
                <a:bevel/>
              </a:ln>
            </p:spPr>
            <p:txBody>
              <a:bodyPr rtlCol="0" tIns="0" anchor="ctr" lIns="36000" bIns="0" wrap="square" rIns="36000"/>
              <a:lstStyle/>
              <a:p>
                <a:pPr algn="ctr">
                  <a:lnSpc>
                    <a:spcPct val="100000"/>
                  </a:lnSpc>
                </a:pPr>
                <a:r>
                  <a:rPr b="1" sz="912">
                    <a:solidFill>
                      <a:srgbClr val="FFFFFF"/>
                    </a:solidFill>
                    <a:latin typeface="宋体"/>
                  </a:rPr>
                  <a:t>用户表</a:t>
                </a:r>
              </a:p>
            </p:txBody>
          </p:sp>
          <p:sp>
            <p:nvSpPr>
              <p:cNvPr name="Text 156" id="156"/>
              <p:cNvSpPr/>
              <p:nvPr/>
            </p:nvSpPr>
            <p:spPr>
              <a:xfrm>
                <a:off y="4560170" x="1433200"/>
                <a:ext cy="343230" cx="1793600"/>
              </a:xfrm>
              <a:custGeom>
                <a:avLst/>
                <a:rect l="l" r="r" t="t" b="b"/>
                <a:pathLst>
                  <a:path fill="none" w="1793600" h="343230">
                    <a:moveTo>
                      <a:pt y="0" x="0"/>
                    </a:moveTo>
                    <a:lnTo>
                      <a:pt y="343230" x="0"/>
                    </a:lnTo>
                  </a:path>
                  <a:path fill="none" w="1793600" h="343230">
                    <a:moveTo>
                      <a:pt y="0" x="1793600"/>
                    </a:moveTo>
                    <a:lnTo>
                      <a:pt y="343230" x="1793600"/>
                    </a:lnTo>
                  </a:path>
                  <a:path fill="none" w="1793600" h="343230">
                    <a:moveTo>
                      <a:pt y="0" x="0"/>
                    </a:moveTo>
                    <a:lnTo>
                      <a:pt y="0" x="1793600"/>
                    </a:lnTo>
                  </a:path>
                  <a:path fill="none" w="1793600" h="343230">
                    <a:moveTo>
                      <a:pt y="343230" x="0"/>
                    </a:moveTo>
                    <a:lnTo>
                      <a:pt y="343230" x="1793600"/>
                    </a:lnTo>
                  </a:path>
                  <a:path w="1793600" stroke="0" h="343230">
                    <a:moveTo>
                      <a:pt y="0" x="0"/>
                    </a:moveTo>
                    <a:lnTo>
                      <a:pt y="343230" x="0"/>
                    </a:lnTo>
                    <a:lnTo>
                      <a:pt y="343230" x="1793600"/>
                    </a:lnTo>
                    <a:lnTo>
                      <a:pt y="0" x="179360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838383"/>
                </a:solidFill>
                <a:bevel/>
              </a:ln>
            </p:spPr>
            <p:txBody>
              <a:bodyPr rtlCol="0" tIns="0" anchor="ctr" lIns="36000" bIns="0" wrap="square" rIns="36000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000000"/>
                    </a:solidFill>
                    <a:latin typeface="Sans Serif"/>
                  </a:rPr>
                  <a:t>dt_user</a:t>
                </a:r>
              </a:p>
            </p:txBody>
          </p:sp>
        </p:grpSp>
        <p:grpSp>
          <p:nvGrpSpPr>
            <p:cNvPr name="带项目的实体" id="121"/>
            <p:cNvGrpSpPr/>
            <p:nvPr/>
          </p:nvGrpSpPr>
          <p:grpSpPr>
            <a:xfrm>
              <a:off y="5283400" x="3696421"/>
              <a:ext cy="729600" cx="1793600"/>
              <a:chOff y="5283400" x="3696421"/>
              <a:chExt cy="729600" cx="1793600"/>
            </a:xfrm>
          </p:grpSpPr>
          <p:sp>
            <p:nvSpPr>
              <p:cNvPr name="Text 157" id="157"/>
              <p:cNvSpPr/>
              <p:nvPr/>
            </p:nvSpPr>
            <p:spPr>
              <a:xfrm>
                <a:off y="5283400" x="3696421"/>
                <a:ext cy="386370" cx="1793600"/>
              </a:xfrm>
              <a:custGeom>
                <a:avLst/>
                <a:rect l="l" r="r" t="t" b="b"/>
                <a:pathLst>
                  <a:path fill="none" w="1793600" h="386370">
                    <a:moveTo>
                      <a:pt y="0" x="0"/>
                    </a:moveTo>
                    <a:lnTo>
                      <a:pt y="386370" x="0"/>
                    </a:lnTo>
                  </a:path>
                  <a:path fill="none" w="1793600" h="386370">
                    <a:moveTo>
                      <a:pt y="0" x="1793600"/>
                    </a:moveTo>
                    <a:lnTo>
                      <a:pt y="386370" x="1793600"/>
                    </a:lnTo>
                  </a:path>
                  <a:path fill="none" w="1793600" h="386370">
                    <a:moveTo>
                      <a:pt y="0" x="0"/>
                    </a:moveTo>
                    <a:lnTo>
                      <a:pt y="0" x="1793600"/>
                    </a:lnTo>
                  </a:path>
                  <a:path fill="none" w="1793600" h="386370">
                    <a:moveTo>
                      <a:pt y="386370" x="0"/>
                    </a:moveTo>
                    <a:lnTo>
                      <a:pt y="386370" x="1793600"/>
                    </a:lnTo>
                  </a:path>
                  <a:path w="1793600" stroke="0" h="386370">
                    <a:moveTo>
                      <a:pt y="0" x="0"/>
                    </a:moveTo>
                    <a:lnTo>
                      <a:pt y="386370" x="0"/>
                    </a:lnTo>
                    <a:lnTo>
                      <a:pt y="386370" x="1793600"/>
                    </a:lnTo>
                    <a:lnTo>
                      <a:pt y="0" x="1793600"/>
                    </a:lnTo>
                    <a:close/>
                  </a:path>
                </a:pathLst>
              </a:custGeom>
              <a:solidFill>
                <a:srgbClr val="00B050"/>
              </a:solidFill>
              <a:ln w="7600" cap="flat">
                <a:solidFill>
                  <a:srgbClr val="838383"/>
                </a:solidFill>
                <a:bevel/>
              </a:ln>
            </p:spPr>
            <p:txBody>
              <a:bodyPr rtlCol="0" tIns="0" anchor="ctr" lIns="36000" bIns="0" wrap="square" rIns="36000"/>
              <a:lstStyle/>
              <a:p>
                <a:pPr algn="ctr">
                  <a:lnSpc>
                    <a:spcPct val="100000"/>
                  </a:lnSpc>
                </a:pPr>
                <a:r>
                  <a:rPr b="1" sz="912">
                    <a:solidFill>
                      <a:srgbClr val="FFFFFF"/>
                    </a:solidFill>
                    <a:latin typeface="宋体"/>
                  </a:rPr>
                  <a:t>数据权限表</a:t>
                </a:r>
              </a:p>
            </p:txBody>
          </p:sp>
          <p:sp>
            <p:nvSpPr>
              <p:cNvPr name="Text 158" id="158"/>
              <p:cNvSpPr/>
              <p:nvPr/>
            </p:nvSpPr>
            <p:spPr>
              <a:xfrm>
                <a:off y="5669770" x="3696421"/>
                <a:ext cy="343230" cx="1793600"/>
              </a:xfrm>
              <a:custGeom>
                <a:avLst/>
                <a:rect l="l" r="r" t="t" b="b"/>
                <a:pathLst>
                  <a:path fill="none" w="1793600" h="343230">
                    <a:moveTo>
                      <a:pt y="0" x="0"/>
                    </a:moveTo>
                    <a:lnTo>
                      <a:pt y="343230" x="0"/>
                    </a:lnTo>
                  </a:path>
                  <a:path fill="none" w="1793600" h="343230">
                    <a:moveTo>
                      <a:pt y="0" x="1793600"/>
                    </a:moveTo>
                    <a:lnTo>
                      <a:pt y="343230" x="1793600"/>
                    </a:lnTo>
                  </a:path>
                  <a:path fill="none" w="1793600" h="343230">
                    <a:moveTo>
                      <a:pt y="0" x="0"/>
                    </a:moveTo>
                    <a:lnTo>
                      <a:pt y="0" x="1793600"/>
                    </a:lnTo>
                  </a:path>
                  <a:path fill="none" w="1793600" h="343230">
                    <a:moveTo>
                      <a:pt y="343230" x="0"/>
                    </a:moveTo>
                    <a:lnTo>
                      <a:pt y="343230" x="1793600"/>
                    </a:lnTo>
                  </a:path>
                  <a:path w="1793600" stroke="0" h="343230">
                    <a:moveTo>
                      <a:pt y="0" x="0"/>
                    </a:moveTo>
                    <a:lnTo>
                      <a:pt y="343230" x="0"/>
                    </a:lnTo>
                    <a:lnTo>
                      <a:pt y="343230" x="1793600"/>
                    </a:lnTo>
                    <a:lnTo>
                      <a:pt y="0" x="179360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838383"/>
                </a:solidFill>
                <a:bevel/>
              </a:ln>
            </p:spPr>
            <p:txBody>
              <a:bodyPr rtlCol="0" tIns="0" anchor="ctr" lIns="36000" bIns="0" wrap="square" rIns="36000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000000"/>
                    </a:solidFill>
                    <a:latin typeface="Sans Serif"/>
                  </a:rPr>
                  <a:t>dt_data_perms</a:t>
                </a:r>
              </a:p>
            </p:txBody>
          </p:sp>
        </p:grpSp>
        <p:sp>
          <p:nvSpPr>
            <p:cNvPr name="连接线" id="122"/>
            <p:cNvSpPr/>
            <p:nvPr/>
          </p:nvSpPr>
          <p:spPr>
            <a:xfrm>
              <a:off y="4538600" x="3226800"/>
              <a:ext cy="7600" cx="469621"/>
            </a:xfrm>
            <a:custGeom>
              <a:avLst/>
              <a:gdLst/>
              <a:ahLst/>
              <a:cxnLst/>
              <a:pathLst>
                <a:path fill="none" w="469621" h="7600">
                  <a:moveTo>
                    <a:pt y="0" x="0"/>
                  </a:moveTo>
                  <a:lnTo>
                    <a:pt y="0" x="469621"/>
                  </a:lnTo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name="Text 159" id="159"/>
            <p:cNvSpPr txBox="1"/>
            <p:nvPr/>
          </p:nvSpPr>
          <p:spPr>
            <a:xfrm>
              <a:off y="4318200" x="3370410"/>
              <a:ext cy="152000" cx="182400"/>
            </a:xfrm>
            <a:prstGeom prst="rect">
              <a:avLst/>
            </a:prstGeom>
            <a:noFill/>
          </p:spPr>
          <p:txBody>
            <a:bodyPr rtlCol="0" tIns="0" anchor="ctr" lIns="36000" bIns="0" wrap="square" rIns="3600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宋体"/>
                </a:rPr>
                <a:t>M:N</a:t>
              </a:r>
            </a:p>
          </p:txBody>
        </p:sp>
        <p:sp>
          <p:nvSpPr>
            <p:cNvPr name="连接线" id="124"/>
            <p:cNvSpPr/>
            <p:nvPr/>
          </p:nvSpPr>
          <p:spPr>
            <a:xfrm rot="-5400000">
              <a:off y="5089600" x="4779421"/>
              <a:ext cy="380000" cx="7600"/>
            </a:xfrm>
            <a:custGeom>
              <a:avLst/>
              <a:gdLst/>
              <a:ahLst/>
              <a:cxnLst/>
              <a:pathLst>
                <a:path fill="none" w="7600" h="380000">
                  <a:moveTo>
                    <a:pt y="0" x="0"/>
                  </a:moveTo>
                  <a:lnTo>
                    <a:pt y="0" x="380000"/>
                  </a:lnTo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name="连接线" id="125"/>
            <p:cNvSpPr/>
            <p:nvPr/>
          </p:nvSpPr>
          <p:spPr>
            <a:xfrm rot="-571871">
              <a:off y="5093400" x="2345840"/>
              <a:ext cy="380000" cx="2263221"/>
            </a:xfrm>
            <a:custGeom>
              <a:avLst/>
              <a:gdLst/>
              <a:ahLst/>
              <a:cxnLst/>
              <a:pathLst>
                <a:path fill="none" w="2263221" h="380000">
                  <a:moveTo>
                    <a:pt y="0" x="0"/>
                  </a:moveTo>
                  <a:lnTo>
                    <a:pt y="0" x="2294900"/>
                  </a:lnTo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name="连接线" id="126"/>
            <p:cNvSpPr/>
            <p:nvPr/>
          </p:nvSpPr>
          <p:spPr>
            <a:xfrm rot="582594">
              <a:off y="5087956" x="4545268"/>
              <a:ext cy="380000" cx="2220779"/>
            </a:xfrm>
            <a:custGeom>
              <a:avLst/>
              <a:gdLst/>
              <a:ahLst/>
              <a:cxnLst/>
              <a:pathLst>
                <a:path fill="none" w="2220779" h="380000">
                  <a:moveTo>
                    <a:pt y="0" x="0"/>
                  </a:moveTo>
                  <a:lnTo>
                    <a:pt y="0" x="2253056"/>
                  </a:lnTo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name="Text 160" id="160"/>
            <p:cNvSpPr txBox="1"/>
            <p:nvPr/>
          </p:nvSpPr>
          <p:spPr>
            <a:xfrm>
              <a:off y="4926200" x="3370410"/>
              <a:ext cy="152000" cx="182400"/>
            </a:xfrm>
            <a:prstGeom prst="rect">
              <a:avLst/>
            </a:prstGeom>
            <a:noFill/>
          </p:spPr>
          <p:txBody>
            <a:bodyPr rtlCol="0" tIns="0" anchor="ctr" lIns="36000" bIns="0" wrap="square" rIns="3600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宋体"/>
                </a:rPr>
                <a:t>M:N</a:t>
              </a:r>
            </a:p>
          </p:txBody>
        </p:sp>
        <p:sp>
          <p:nvSpPr>
            <p:cNvPr name="Text 161" id="161"/>
            <p:cNvSpPr txBox="1"/>
            <p:nvPr/>
          </p:nvSpPr>
          <p:spPr>
            <a:xfrm>
              <a:off y="5017400" x="4640400"/>
              <a:ext cy="152000" cx="182400"/>
            </a:xfrm>
            <a:prstGeom prst="rect">
              <a:avLst/>
            </a:prstGeom>
            <a:noFill/>
          </p:spPr>
          <p:txBody>
            <a:bodyPr rtlCol="0" tIns="0" anchor="ctr" lIns="36000" bIns="0" wrap="square" rIns="3600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宋体"/>
                </a:rPr>
                <a:t>M:N</a:t>
              </a:r>
            </a:p>
          </p:txBody>
        </p:sp>
        <p:sp>
          <p:nvSpPr>
            <p:cNvPr name="Text 162" id="162"/>
            <p:cNvSpPr txBox="1"/>
            <p:nvPr/>
          </p:nvSpPr>
          <p:spPr>
            <a:xfrm>
              <a:off y="4926200" x="5696800"/>
              <a:ext cy="152000" cx="182400"/>
            </a:xfrm>
            <a:prstGeom prst="rect">
              <a:avLst/>
            </a:prstGeom>
            <a:noFill/>
          </p:spPr>
          <p:txBody>
            <a:bodyPr rtlCol="0" tIns="0" anchor="ctr" lIns="36000" bIns="0" wrap="square" rIns="3600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宋体"/>
                </a:rPr>
                <a:t>M:N</a:t>
              </a:r>
            </a:p>
          </p:txBody>
        </p:sp>
        <p:sp>
          <p:nvSpPr>
            <p:cNvPr name="Text 163" id="163"/>
            <p:cNvSpPr txBox="1"/>
            <p:nvPr/>
          </p:nvSpPr>
          <p:spPr>
            <a:xfrm>
              <a:off y="845000" x="1433200"/>
              <a:ext cy="1033600" cx="6277600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试用版水印</a:t>
              </a:r>
            </a:p>
          </p:txBody>
        </p:sp>
        <p:sp>
          <p:nvSpPr>
            <p:cNvPr name="Text 164" id="164"/>
            <p:cNvSpPr txBox="1"/>
            <p:nvPr/>
          </p:nvSpPr>
          <p:spPr>
            <a:xfrm>
              <a:off y="2912200" x="1433200"/>
              <a:ext cy="1033600" cx="6277600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试用版水印</a:t>
              </a:r>
            </a:p>
          </p:txBody>
        </p:sp>
        <p:sp>
          <p:nvSpPr>
            <p:cNvPr name="Text 165" id="165"/>
            <p:cNvSpPr txBox="1"/>
            <p:nvPr/>
          </p:nvSpPr>
          <p:spPr>
            <a:xfrm>
              <a:off y="4979400" x="1433200"/>
              <a:ext cy="1033600" cx="6277600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试用版水印</a:t>
              </a:r>
            </a:p>
          </p:txBody>
        </p:sp>
        <p:sp>
          <p:nvSpPr>
            <p:cNvPr name="Text 166" id="166"/>
            <p:cNvSpPr txBox="1"/>
            <p:nvPr/>
          </p:nvSpPr>
          <p:spPr>
            <a:xfrm>
              <a:off y="845000" x="1433200"/>
              <a:ext cy="1033600" cx="6277600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试用版水印</a:t>
              </a:r>
            </a:p>
          </p:txBody>
        </p:sp>
        <p:sp>
          <p:nvSpPr>
            <p:cNvPr name="Text 167" id="167"/>
            <p:cNvSpPr txBox="1"/>
            <p:nvPr/>
          </p:nvSpPr>
          <p:spPr>
            <a:xfrm>
              <a:off y="2912200" x="1433200"/>
              <a:ext cy="1033600" cx="6277600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试用版水印</a:t>
              </a:r>
            </a:p>
          </p:txBody>
        </p:sp>
        <p:sp>
          <p:nvSpPr>
            <p:cNvPr name="Text 168" id="168"/>
            <p:cNvSpPr txBox="1"/>
            <p:nvPr/>
          </p:nvSpPr>
          <p:spPr>
            <a:xfrm>
              <a:off y="4979400" x="1433200"/>
              <a:ext cy="1033600" cx="6277600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试用版水印</a:t>
              </a:r>
            </a:p>
          </p:txBody>
        </p:sp>
        <p:sp>
          <p:nvSpPr>
            <p:cNvPr name="Text 169" id="169"/>
            <p:cNvSpPr txBox="1"/>
            <p:nvPr/>
          </p:nvSpPr>
          <p:spPr>
            <a:xfrm>
              <a:off y="845000" x="1433200"/>
              <a:ext cy="1033600" cx="6277600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试用版水印</a:t>
              </a:r>
            </a:p>
          </p:txBody>
        </p:sp>
        <p:sp>
          <p:nvSpPr>
            <p:cNvPr name="Text 170" id="170"/>
            <p:cNvSpPr txBox="1"/>
            <p:nvPr/>
          </p:nvSpPr>
          <p:spPr>
            <a:xfrm>
              <a:off y="2912200" x="1433200"/>
              <a:ext cy="1033600" cx="6277600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试用版水印</a:t>
              </a:r>
            </a:p>
          </p:txBody>
        </p:sp>
        <p:sp>
          <p:nvSpPr>
            <p:cNvPr name="Text 171" id="171"/>
            <p:cNvSpPr txBox="1"/>
            <p:nvPr/>
          </p:nvSpPr>
          <p:spPr>
            <a:xfrm>
              <a:off y="4979400" x="1433200"/>
              <a:ext cy="1033600" cx="6277600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试用版水印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="http://purl.org/dc/elements/1.1/" xmlns:dcmitype="http://purl.org/dc/dcmitype/" xmlns:cp="http://schemas.openxmlformats.org/package/2006/metadata/core-properties" xmlns:xsi="http://www.w3.org/2001/XMLSchema-instance" xmlns:dcterms="http://purl.org/dc/terms/">
  <dc:title>PowerPoint Presentation</dc:title>
  <dc:creator>joe</dc:creator>
  <cp:lastModifiedBy>joe</cp:lastModifiedBy>
  <cp:revision>1</cp:revision>
  <dcterms:created xsi:type="dcterms:W3CDTF">2019-07-30T11:57:52Z</dcterms:created>
  <dcterms:modified xsi:type="dcterms:W3CDTF">2019-07-30T11:57:52Z</dcterms:modified>
</cp:coreProperties>
</file>