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6"/>
  </p:notesMasterIdLst>
  <p:sldIdLst>
    <p:sldId id="256" r:id="rId2"/>
    <p:sldId id="295" r:id="rId3"/>
    <p:sldId id="259" r:id="rId4"/>
    <p:sldId id="260" r:id="rId5"/>
    <p:sldId id="296" r:id="rId6"/>
    <p:sldId id="261" r:id="rId7"/>
    <p:sldId id="297" r:id="rId8"/>
    <p:sldId id="298" r:id="rId9"/>
    <p:sldId id="300" r:id="rId10"/>
    <p:sldId id="301" r:id="rId11"/>
    <p:sldId id="303" r:id="rId12"/>
    <p:sldId id="304" r:id="rId13"/>
    <p:sldId id="305" r:id="rId14"/>
    <p:sldId id="306" r:id="rId15"/>
    <p:sldId id="307" r:id="rId16"/>
    <p:sldId id="308" r:id="rId17"/>
    <p:sldId id="309" r:id="rId18"/>
    <p:sldId id="310" r:id="rId19"/>
    <p:sldId id="311" r:id="rId20"/>
    <p:sldId id="312" r:id="rId21"/>
    <p:sldId id="313" r:id="rId22"/>
    <p:sldId id="315" r:id="rId23"/>
    <p:sldId id="314" r:id="rId24"/>
    <p:sldId id="316" r:id="rId25"/>
  </p:sldIdLst>
  <p:sldSz cx="9144000" cy="5143500" type="screen16x9"/>
  <p:notesSz cx="6858000" cy="9144000"/>
  <p:embeddedFontLst>
    <p:embeddedFont>
      <p:font typeface="Calibri" panose="020F0502020204030204" pitchFamily="34" charset="0"/>
      <p:regular r:id="rId27"/>
      <p:bold r:id="rId28"/>
      <p:italic r:id="rId29"/>
      <p:boldItalic r:id="rId30"/>
    </p:embeddedFont>
    <p:embeddedFont>
      <p:font typeface="Impact" panose="020B0806030902050204" pitchFamily="34" charset="0"/>
      <p:regular r:id="rId31"/>
    </p:embeddedFont>
    <p:embeddedFont>
      <p:font typeface="Nixie One" panose="020B0604020202020204" charset="0"/>
      <p:regular r:id="rId32"/>
    </p:embeddedFont>
    <p:embeddedFont>
      <p:font typeface="Roboto" panose="02000000000000000000" pitchFamily="2" charset="0"/>
      <p:regular r:id="rId33"/>
      <p:bold r:id="rId34"/>
      <p:italic r:id="rId35"/>
      <p:boldItalic r:id="rId36"/>
    </p:embeddedFont>
    <p:embeddedFont>
      <p:font typeface="Roboto Slab" panose="020B0604020202020204" charset="0"/>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CEBAF2-A0B9-41F5-855D-340B4F70AB4A}">
  <a:tblStyle styleId="{98CEBAF2-A0B9-41F5-855D-340B4F70AB4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0ED7BB8-C791-43B9-B544-FB8657F4FD4F}"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038" y="5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0" y="4288500"/>
            <a:ext cx="9144000" cy="24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0"/>
            <a:ext cx="9144000" cy="530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12" name="Google Shape;12;p2"/>
          <p:cNvSpPr/>
          <p:nvPr/>
        </p:nvSpPr>
        <p:spPr>
          <a:xfrm>
            <a:off x="0" y="4493605"/>
            <a:ext cx="9144000" cy="118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4584075"/>
            <a:ext cx="9144000" cy="559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685800" y="2601425"/>
            <a:ext cx="5810400" cy="1159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4113600" y="2878750"/>
            <a:ext cx="4505700" cy="1159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a:endParaRPr/>
          </a:p>
        </p:txBody>
      </p:sp>
      <p:sp>
        <p:nvSpPr>
          <p:cNvPr id="17" name="Google Shape;17;p3"/>
          <p:cNvSpPr txBox="1">
            <a:spLocks noGrp="1"/>
          </p:cNvSpPr>
          <p:nvPr>
            <p:ph type="subTitle" idx="1"/>
          </p:nvPr>
        </p:nvSpPr>
        <p:spPr>
          <a:xfrm>
            <a:off x="4113600" y="3983050"/>
            <a:ext cx="45057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6"/>
              </a:buClr>
              <a:buSzPts val="1800"/>
              <a:buNone/>
              <a:defRPr sz="1800" b="1">
                <a:solidFill>
                  <a:schemeClr val="accent6"/>
                </a:solidFill>
              </a:defRPr>
            </a:lvl1pPr>
            <a:lvl2pPr lvl="1" rtl="0">
              <a:spcBef>
                <a:spcPts val="0"/>
              </a:spcBef>
              <a:spcAft>
                <a:spcPts val="0"/>
              </a:spcAft>
              <a:buClr>
                <a:schemeClr val="accent6"/>
              </a:buClr>
              <a:buSzPts val="1800"/>
              <a:buNone/>
              <a:defRPr sz="1800" b="1">
                <a:solidFill>
                  <a:schemeClr val="accent6"/>
                </a:solidFill>
              </a:defRPr>
            </a:lvl2pPr>
            <a:lvl3pPr lvl="2" rtl="0">
              <a:spcBef>
                <a:spcPts val="0"/>
              </a:spcBef>
              <a:spcAft>
                <a:spcPts val="0"/>
              </a:spcAft>
              <a:buClr>
                <a:schemeClr val="accent6"/>
              </a:buClr>
              <a:buSzPts val="1800"/>
              <a:buNone/>
              <a:defRPr sz="1800" b="1">
                <a:solidFill>
                  <a:schemeClr val="accent6"/>
                </a:solidFill>
              </a:defRPr>
            </a:lvl3pPr>
            <a:lvl4pPr lvl="3" rtl="0">
              <a:spcBef>
                <a:spcPts val="0"/>
              </a:spcBef>
              <a:spcAft>
                <a:spcPts val="0"/>
              </a:spcAft>
              <a:buClr>
                <a:schemeClr val="accent6"/>
              </a:buClr>
              <a:buSzPts val="1800"/>
              <a:buNone/>
              <a:defRPr b="1">
                <a:solidFill>
                  <a:schemeClr val="accent6"/>
                </a:solidFill>
              </a:defRPr>
            </a:lvl4pPr>
            <a:lvl5pPr lvl="4" rtl="0">
              <a:spcBef>
                <a:spcPts val="0"/>
              </a:spcBef>
              <a:spcAft>
                <a:spcPts val="0"/>
              </a:spcAft>
              <a:buClr>
                <a:schemeClr val="accent6"/>
              </a:buClr>
              <a:buSzPts val="1800"/>
              <a:buNone/>
              <a:defRPr b="1">
                <a:solidFill>
                  <a:schemeClr val="accent6"/>
                </a:solidFill>
              </a:defRPr>
            </a:lvl5pPr>
            <a:lvl6pPr lvl="5" rtl="0">
              <a:spcBef>
                <a:spcPts val="0"/>
              </a:spcBef>
              <a:spcAft>
                <a:spcPts val="0"/>
              </a:spcAft>
              <a:buClr>
                <a:schemeClr val="accent6"/>
              </a:buClr>
              <a:buSzPts val="1800"/>
              <a:buNone/>
              <a:defRPr b="1">
                <a:solidFill>
                  <a:schemeClr val="accent6"/>
                </a:solidFill>
              </a:defRPr>
            </a:lvl6pPr>
            <a:lvl7pPr lvl="6" rtl="0">
              <a:spcBef>
                <a:spcPts val="0"/>
              </a:spcBef>
              <a:spcAft>
                <a:spcPts val="0"/>
              </a:spcAft>
              <a:buClr>
                <a:schemeClr val="accent6"/>
              </a:buClr>
              <a:buSzPts val="1800"/>
              <a:buNone/>
              <a:defRPr b="1">
                <a:solidFill>
                  <a:schemeClr val="accent6"/>
                </a:solidFill>
              </a:defRPr>
            </a:lvl7pPr>
            <a:lvl8pPr lvl="7" rtl="0">
              <a:spcBef>
                <a:spcPts val="0"/>
              </a:spcBef>
              <a:spcAft>
                <a:spcPts val="0"/>
              </a:spcAft>
              <a:buClr>
                <a:schemeClr val="accent6"/>
              </a:buClr>
              <a:buSzPts val="1800"/>
              <a:buNone/>
              <a:defRPr b="1">
                <a:solidFill>
                  <a:schemeClr val="accent6"/>
                </a:solidFill>
              </a:defRPr>
            </a:lvl8pPr>
            <a:lvl9pPr lvl="8" rtl="0">
              <a:spcBef>
                <a:spcPts val="0"/>
              </a:spcBef>
              <a:spcAft>
                <a:spcPts val="0"/>
              </a:spcAft>
              <a:buClr>
                <a:schemeClr val="accent6"/>
              </a:buClr>
              <a:buSzPts val="1800"/>
              <a:buNone/>
              <a:defRPr b="1">
                <a:solidFill>
                  <a:schemeClr val="accent6"/>
                </a:solidFill>
              </a:defRPr>
            </a:lvl9pPr>
          </a:lstStyle>
          <a:p>
            <a:endParaRPr/>
          </a:p>
        </p:txBody>
      </p:sp>
      <p:sp>
        <p:nvSpPr>
          <p:cNvPr id="18" name="Google Shape;18;p3"/>
          <p:cNvSpPr/>
          <p:nvPr/>
        </p:nvSpPr>
        <p:spPr>
          <a:xfrm>
            <a:off x="0" y="4288499"/>
            <a:ext cx="3474300" cy="24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0" y="0"/>
            <a:ext cx="3474300" cy="530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20" name="Google Shape;20;p3"/>
          <p:cNvSpPr/>
          <p:nvPr/>
        </p:nvSpPr>
        <p:spPr>
          <a:xfrm>
            <a:off x="0" y="500626"/>
            <a:ext cx="3474300" cy="3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0" y="4493604"/>
            <a:ext cx="3474300" cy="118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0" y="4584075"/>
            <a:ext cx="3474300" cy="559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4"/>
        </a:solidFill>
        <a:effectLst/>
      </p:bgPr>
    </p:bg>
    <p:spTree>
      <p:nvGrpSpPr>
        <p:cNvPr id="1" name="Shape 24"/>
        <p:cNvGrpSpPr/>
        <p:nvPr/>
      </p:nvGrpSpPr>
      <p:grpSpPr>
        <a:xfrm>
          <a:off x="0" y="0"/>
          <a:ext cx="0" cy="0"/>
          <a:chOff x="0" y="0"/>
          <a:chExt cx="0" cy="0"/>
        </a:xfrm>
      </p:grpSpPr>
      <p:sp>
        <p:nvSpPr>
          <p:cNvPr id="25" name="Google Shape;25;p4"/>
          <p:cNvSpPr/>
          <p:nvPr/>
        </p:nvSpPr>
        <p:spPr>
          <a:xfrm>
            <a:off x="3398538" y="1599538"/>
            <a:ext cx="2346925" cy="1944425"/>
          </a:xfrm>
          <a:prstGeom prst="rect">
            <a:avLst/>
          </a:prstGeom>
        </p:spPr>
        <p:txBody>
          <a:bodyPr>
            <a:prstTxWarp prst="textPlain">
              <a:avLst/>
            </a:prstTxWarp>
          </a:bodyPr>
          <a:lstStyle/>
          <a:p>
            <a:pPr lvl="0" algn="ctr"/>
            <a:r>
              <a:rPr b="0" i="0">
                <a:ln>
                  <a:noFill/>
                </a:ln>
                <a:solidFill>
                  <a:srgbClr val="0E3142">
                    <a:alpha val="26820"/>
                  </a:srgbClr>
                </a:solidFill>
                <a:latin typeface="Impact"/>
              </a:rPr>
              <a:t>“</a:t>
            </a:r>
          </a:p>
        </p:txBody>
      </p:sp>
      <p:sp>
        <p:nvSpPr>
          <p:cNvPr id="26" name="Google Shape;26;p4"/>
          <p:cNvSpPr/>
          <p:nvPr/>
        </p:nvSpPr>
        <p:spPr>
          <a:xfrm>
            <a:off x="0" y="0"/>
            <a:ext cx="9144000" cy="530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27" name="Google Shape;27;p4"/>
          <p:cNvSpPr/>
          <p:nvPr/>
        </p:nvSpPr>
        <p:spPr>
          <a:xfrm>
            <a:off x="0" y="500625"/>
            <a:ext cx="9144000" cy="732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0" y="3962800"/>
            <a:ext cx="9144000" cy="370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0" y="4333125"/>
            <a:ext cx="9144000" cy="8103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body" idx="1"/>
          </p:nvPr>
        </p:nvSpPr>
        <p:spPr>
          <a:xfrm>
            <a:off x="1556175" y="2300275"/>
            <a:ext cx="6031800" cy="605100"/>
          </a:xfrm>
          <a:prstGeom prst="rect">
            <a:avLst/>
          </a:prstGeom>
        </p:spPr>
        <p:txBody>
          <a:bodyPr spcFirstLastPara="1" wrap="square" lIns="91425" tIns="91425" rIns="91425" bIns="91425" anchor="ctr" anchorCtr="0">
            <a:noAutofit/>
          </a:bodyPr>
          <a:lstStyle>
            <a:lvl1pPr marL="457200" lvl="0" indent="-355600" algn="ctr" rtl="0">
              <a:spcBef>
                <a:spcPts val="600"/>
              </a:spcBef>
              <a:spcAft>
                <a:spcPts val="0"/>
              </a:spcAft>
              <a:buClr>
                <a:schemeClr val="lt1"/>
              </a:buClr>
              <a:buSzPts val="2000"/>
              <a:buChar char="▪"/>
              <a:defRPr sz="2000">
                <a:solidFill>
                  <a:schemeClr val="lt1"/>
                </a:solidFill>
              </a:defRPr>
            </a:lvl1pPr>
            <a:lvl2pPr marL="914400" lvl="1" indent="-355600" algn="ctr" rtl="0">
              <a:spcBef>
                <a:spcPts val="0"/>
              </a:spcBef>
              <a:spcAft>
                <a:spcPts val="0"/>
              </a:spcAft>
              <a:buClr>
                <a:schemeClr val="lt1"/>
              </a:buClr>
              <a:buSzPts val="2000"/>
              <a:buChar char="▫"/>
              <a:defRPr sz="2000">
                <a:solidFill>
                  <a:schemeClr val="lt1"/>
                </a:solidFill>
              </a:defRPr>
            </a:lvl2pPr>
            <a:lvl3pPr marL="1371600" lvl="2" indent="-355600" algn="ctr" rtl="0">
              <a:spcBef>
                <a:spcPts val="0"/>
              </a:spcBef>
              <a:spcAft>
                <a:spcPts val="0"/>
              </a:spcAft>
              <a:buClr>
                <a:schemeClr val="lt1"/>
              </a:buClr>
              <a:buSzPts val="2000"/>
              <a:buChar char="■"/>
              <a:defRPr sz="2000">
                <a:solidFill>
                  <a:schemeClr val="lt1"/>
                </a:solidFill>
              </a:defRPr>
            </a:lvl3pPr>
            <a:lvl4pPr marL="1828800" lvl="3" indent="-355600" algn="ctr" rtl="0">
              <a:spcBef>
                <a:spcPts val="0"/>
              </a:spcBef>
              <a:spcAft>
                <a:spcPts val="0"/>
              </a:spcAft>
              <a:buClr>
                <a:schemeClr val="lt1"/>
              </a:buClr>
              <a:buSzPts val="2000"/>
              <a:buChar char="●"/>
              <a:defRPr sz="2000">
                <a:solidFill>
                  <a:schemeClr val="lt1"/>
                </a:solidFill>
              </a:defRPr>
            </a:lvl4pPr>
            <a:lvl5pPr marL="2286000" lvl="4" indent="-355600" algn="ctr" rtl="0">
              <a:spcBef>
                <a:spcPts val="0"/>
              </a:spcBef>
              <a:spcAft>
                <a:spcPts val="0"/>
              </a:spcAft>
              <a:buClr>
                <a:schemeClr val="lt1"/>
              </a:buClr>
              <a:buSzPts val="2000"/>
              <a:buChar char="○"/>
              <a:defRPr sz="2000">
                <a:solidFill>
                  <a:schemeClr val="lt1"/>
                </a:solidFill>
              </a:defRPr>
            </a:lvl5pPr>
            <a:lvl6pPr marL="2743200" lvl="5" indent="-355600" algn="ctr" rtl="0">
              <a:spcBef>
                <a:spcPts val="0"/>
              </a:spcBef>
              <a:spcAft>
                <a:spcPts val="0"/>
              </a:spcAft>
              <a:buClr>
                <a:schemeClr val="lt1"/>
              </a:buClr>
              <a:buSzPts val="2000"/>
              <a:buChar char="■"/>
              <a:defRPr sz="2000">
                <a:solidFill>
                  <a:schemeClr val="lt1"/>
                </a:solidFill>
              </a:defRPr>
            </a:lvl6pPr>
            <a:lvl7pPr marL="3200400" lvl="6" indent="-355600" algn="ctr" rtl="0">
              <a:spcBef>
                <a:spcPts val="0"/>
              </a:spcBef>
              <a:spcAft>
                <a:spcPts val="0"/>
              </a:spcAft>
              <a:buClr>
                <a:schemeClr val="lt1"/>
              </a:buClr>
              <a:buSzPts val="2000"/>
              <a:buChar char="●"/>
              <a:defRPr sz="2000">
                <a:solidFill>
                  <a:schemeClr val="lt1"/>
                </a:solidFill>
              </a:defRPr>
            </a:lvl7pPr>
            <a:lvl8pPr marL="3657600" lvl="7" indent="-355600" algn="ctr" rtl="0">
              <a:spcBef>
                <a:spcPts val="0"/>
              </a:spcBef>
              <a:spcAft>
                <a:spcPts val="0"/>
              </a:spcAft>
              <a:buClr>
                <a:schemeClr val="lt1"/>
              </a:buClr>
              <a:buSzPts val="2000"/>
              <a:buChar char="○"/>
              <a:defRPr sz="2000">
                <a:solidFill>
                  <a:schemeClr val="lt1"/>
                </a:solidFill>
              </a:defRPr>
            </a:lvl8pPr>
            <a:lvl9pPr marL="4114800" lvl="8" indent="-355600" algn="ctr">
              <a:spcBef>
                <a:spcPts val="0"/>
              </a:spcBef>
              <a:spcAft>
                <a:spcPts val="0"/>
              </a:spcAft>
              <a:buClr>
                <a:schemeClr val="lt1"/>
              </a:buClr>
              <a:buSzPts val="2000"/>
              <a:buChar char="■"/>
              <a:defRPr sz="2000">
                <a:solidFill>
                  <a:schemeClr val="lt1"/>
                </a:solidFill>
              </a:defRPr>
            </a:lvl9pPr>
          </a:lstStyle>
          <a:p>
            <a:endParaRPr/>
          </a:p>
        </p:txBody>
      </p:sp>
      <p:sp>
        <p:nvSpPr>
          <p:cNvPr id="31" name="Google Shape;31;p4"/>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2"/>
        <p:cNvGrpSpPr/>
        <p:nvPr/>
      </p:nvGrpSpPr>
      <p:grpSpPr>
        <a:xfrm>
          <a:off x="0" y="0"/>
          <a:ext cx="0" cy="0"/>
          <a:chOff x="0" y="0"/>
          <a:chExt cx="0" cy="0"/>
        </a:xfrm>
      </p:grpSpPr>
      <p:sp>
        <p:nvSpPr>
          <p:cNvPr id="33" name="Google Shape;33;p5"/>
          <p:cNvSpPr/>
          <p:nvPr/>
        </p:nvSpPr>
        <p:spPr>
          <a:xfrm>
            <a:off x="0" y="0"/>
            <a:ext cx="247200" cy="530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34" name="Google Shape;34;p5"/>
          <p:cNvSpPr/>
          <p:nvPr/>
        </p:nvSpPr>
        <p:spPr>
          <a:xfrm>
            <a:off x="0" y="500625"/>
            <a:ext cx="4572000" cy="105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0" y="1553406"/>
            <a:ext cx="247200" cy="1532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3086100"/>
            <a:ext cx="247200" cy="605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0" y="3691500"/>
            <a:ext cx="247200" cy="1452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5"/>
          <p:cNvCxnSpPr/>
          <p:nvPr/>
        </p:nvCxnSpPr>
        <p:spPr>
          <a:xfrm>
            <a:off x="1037450" y="809725"/>
            <a:ext cx="0" cy="470700"/>
          </a:xfrm>
          <a:prstGeom prst="straightConnector1">
            <a:avLst/>
          </a:prstGeom>
          <a:noFill/>
          <a:ln w="9525" cap="flat" cmpd="sng">
            <a:solidFill>
              <a:schemeClr val="accent2"/>
            </a:solidFill>
            <a:prstDash val="solid"/>
            <a:round/>
            <a:headEnd type="none" w="med" len="med"/>
            <a:tailEnd type="none" w="med" len="med"/>
          </a:ln>
        </p:spPr>
      </p:cxnSp>
      <p:sp>
        <p:nvSpPr>
          <p:cNvPr id="39" name="Google Shape;39;p5"/>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40" name="Google Shape;40;p5"/>
          <p:cNvSpPr txBox="1">
            <a:spLocks noGrp="1"/>
          </p:cNvSpPr>
          <p:nvPr>
            <p:ph type="body" idx="1"/>
          </p:nvPr>
        </p:nvSpPr>
        <p:spPr>
          <a:xfrm>
            <a:off x="1146025" y="1767275"/>
            <a:ext cx="7540800" cy="3158700"/>
          </a:xfrm>
          <a:prstGeom prst="rect">
            <a:avLst/>
          </a:prstGeom>
        </p:spPr>
        <p:txBody>
          <a:bodyPr spcFirstLastPara="1" wrap="square" lIns="91425" tIns="91425" rIns="91425" bIns="91425" anchor="t" anchorCtr="0">
            <a:noAutofit/>
          </a:bodyPr>
          <a:lstStyle>
            <a:lvl1pPr marL="457200" lvl="0" indent="-406400">
              <a:spcBef>
                <a:spcPts val="600"/>
              </a:spcBef>
              <a:spcAft>
                <a:spcPts val="0"/>
              </a:spcAft>
              <a:buSzPts val="2800"/>
              <a:buChar char="▪"/>
              <a:defRPr sz="2800"/>
            </a:lvl1pPr>
            <a:lvl2pPr marL="914400" lvl="1" indent="-406400">
              <a:spcBef>
                <a:spcPts val="0"/>
              </a:spcBef>
              <a:spcAft>
                <a:spcPts val="0"/>
              </a:spcAft>
              <a:buSzPts val="2800"/>
              <a:buChar char="▫"/>
              <a:defRPr sz="2800"/>
            </a:lvl2pPr>
            <a:lvl3pPr marL="1371600" lvl="2" indent="-406400">
              <a:spcBef>
                <a:spcPts val="0"/>
              </a:spcBef>
              <a:spcAft>
                <a:spcPts val="0"/>
              </a:spcAft>
              <a:buSzPts val="2800"/>
              <a:buChar char="■"/>
              <a:defRPr sz="2800"/>
            </a:lvl3pPr>
            <a:lvl4pPr marL="1828800" lvl="3" indent="-406400">
              <a:spcBef>
                <a:spcPts val="0"/>
              </a:spcBef>
              <a:spcAft>
                <a:spcPts val="0"/>
              </a:spcAft>
              <a:buSzPts val="2800"/>
              <a:buChar char="●"/>
              <a:defRPr sz="2800"/>
            </a:lvl4pPr>
            <a:lvl5pPr marL="2286000" lvl="4" indent="-406400">
              <a:spcBef>
                <a:spcPts val="0"/>
              </a:spcBef>
              <a:spcAft>
                <a:spcPts val="0"/>
              </a:spcAft>
              <a:buSzPts val="2800"/>
              <a:buChar char="○"/>
              <a:defRPr sz="2800"/>
            </a:lvl5pPr>
            <a:lvl6pPr marL="2743200" lvl="5" indent="-406400">
              <a:spcBef>
                <a:spcPts val="0"/>
              </a:spcBef>
              <a:spcAft>
                <a:spcPts val="0"/>
              </a:spcAft>
              <a:buSzPts val="2800"/>
              <a:buChar char="■"/>
              <a:defRPr sz="2800"/>
            </a:lvl6pPr>
            <a:lvl7pPr marL="3200400" lvl="6" indent="-406400">
              <a:spcBef>
                <a:spcPts val="0"/>
              </a:spcBef>
              <a:spcAft>
                <a:spcPts val="0"/>
              </a:spcAft>
              <a:buSzPts val="2800"/>
              <a:buChar char="●"/>
              <a:defRPr sz="2800"/>
            </a:lvl7pPr>
            <a:lvl8pPr marL="3657600" lvl="7" indent="-406400">
              <a:spcBef>
                <a:spcPts val="0"/>
              </a:spcBef>
              <a:spcAft>
                <a:spcPts val="0"/>
              </a:spcAft>
              <a:buSzPts val="2800"/>
              <a:buChar char="○"/>
              <a:defRPr sz="2800"/>
            </a:lvl8pPr>
            <a:lvl9pPr marL="4114800" lvl="8" indent="-406400">
              <a:spcBef>
                <a:spcPts val="0"/>
              </a:spcBef>
              <a:spcAft>
                <a:spcPts val="0"/>
              </a:spcAft>
              <a:buSzPts val="2800"/>
              <a:buChar char="■"/>
              <a:defRPr sz="2800"/>
            </a:lvl9pPr>
          </a:lstStyle>
          <a:p>
            <a:endParaRPr/>
          </a:p>
        </p:txBody>
      </p:sp>
      <p:sp>
        <p:nvSpPr>
          <p:cNvPr id="41" name="Google Shape;41;p5"/>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2"/>
        <p:cNvGrpSpPr/>
        <p:nvPr/>
      </p:nvGrpSpPr>
      <p:grpSpPr>
        <a:xfrm>
          <a:off x="0" y="0"/>
          <a:ext cx="0" cy="0"/>
          <a:chOff x="0" y="0"/>
          <a:chExt cx="0" cy="0"/>
        </a:xfrm>
      </p:grpSpPr>
      <p:sp>
        <p:nvSpPr>
          <p:cNvPr id="43" name="Google Shape;43;p6"/>
          <p:cNvSpPr/>
          <p:nvPr/>
        </p:nvSpPr>
        <p:spPr>
          <a:xfrm>
            <a:off x="0" y="0"/>
            <a:ext cx="247200" cy="530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44" name="Google Shape;44;p6"/>
          <p:cNvSpPr/>
          <p:nvPr/>
        </p:nvSpPr>
        <p:spPr>
          <a:xfrm>
            <a:off x="0" y="500625"/>
            <a:ext cx="4572000" cy="105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0" y="1553406"/>
            <a:ext cx="247200" cy="1532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0" y="3086100"/>
            <a:ext cx="247200" cy="605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a:off x="0" y="3691500"/>
            <a:ext cx="247200" cy="1452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6"/>
          <p:cNvCxnSpPr/>
          <p:nvPr/>
        </p:nvCxnSpPr>
        <p:spPr>
          <a:xfrm>
            <a:off x="1037450" y="809725"/>
            <a:ext cx="0" cy="470700"/>
          </a:xfrm>
          <a:prstGeom prst="straightConnector1">
            <a:avLst/>
          </a:prstGeom>
          <a:noFill/>
          <a:ln w="9525" cap="flat" cmpd="sng">
            <a:solidFill>
              <a:schemeClr val="accent2"/>
            </a:solidFill>
            <a:prstDash val="solid"/>
            <a:round/>
            <a:headEnd type="none" w="med" len="med"/>
            <a:tailEnd type="none" w="med" len="med"/>
          </a:ln>
        </p:spPr>
      </p:cxnSp>
      <p:sp>
        <p:nvSpPr>
          <p:cNvPr id="49" name="Google Shape;49;p6"/>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50" name="Google Shape;50;p6"/>
          <p:cNvSpPr txBox="1">
            <a:spLocks noGrp="1"/>
          </p:cNvSpPr>
          <p:nvPr>
            <p:ph type="body" idx="1"/>
          </p:nvPr>
        </p:nvSpPr>
        <p:spPr>
          <a:xfrm>
            <a:off x="1146025" y="1767275"/>
            <a:ext cx="3660300" cy="3158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51" name="Google Shape;51;p6"/>
          <p:cNvSpPr txBox="1">
            <a:spLocks noGrp="1"/>
          </p:cNvSpPr>
          <p:nvPr>
            <p:ph type="body" idx="2"/>
          </p:nvPr>
        </p:nvSpPr>
        <p:spPr>
          <a:xfrm>
            <a:off x="5026623" y="1767275"/>
            <a:ext cx="3660300" cy="3158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52" name="Google Shape;52;p6"/>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tyle B">
  <p:cSld name="BLANK_1_1_1">
    <p:bg>
      <p:bgPr>
        <a:solidFill>
          <a:schemeClr val="accent1"/>
        </a:solidFill>
        <a:effectLst/>
      </p:bgPr>
    </p:bg>
    <p:spTree>
      <p:nvGrpSpPr>
        <p:cNvPr id="1" name="Shape 95"/>
        <p:cNvGrpSpPr/>
        <p:nvPr/>
      </p:nvGrpSpPr>
      <p:grpSpPr>
        <a:xfrm>
          <a:off x="0" y="0"/>
          <a:ext cx="0" cy="0"/>
          <a:chOff x="0" y="0"/>
          <a:chExt cx="0" cy="0"/>
        </a:xfrm>
      </p:grpSpPr>
      <p:sp>
        <p:nvSpPr>
          <p:cNvPr id="96" name="Google Shape;96;p12"/>
          <p:cNvSpPr/>
          <p:nvPr/>
        </p:nvSpPr>
        <p:spPr>
          <a:xfrm>
            <a:off x="0" y="4294550"/>
            <a:ext cx="9144000" cy="241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2"/>
          <p:cNvSpPr/>
          <p:nvPr/>
        </p:nvSpPr>
        <p:spPr>
          <a:xfrm>
            <a:off x="0" y="0"/>
            <a:ext cx="9144000" cy="530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98" name="Google Shape;98;p12"/>
          <p:cNvSpPr/>
          <p:nvPr/>
        </p:nvSpPr>
        <p:spPr>
          <a:xfrm>
            <a:off x="0" y="4493605"/>
            <a:ext cx="9144000" cy="118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2"/>
          <p:cNvSpPr/>
          <p:nvPr/>
        </p:nvSpPr>
        <p:spPr>
          <a:xfrm>
            <a:off x="0" y="4584075"/>
            <a:ext cx="9144000" cy="559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2"/>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46025" y="530725"/>
            <a:ext cx="3208800" cy="1028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1pPr>
            <a:lvl2pPr lvl="1">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2pPr>
            <a:lvl3pPr lvl="2">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3pPr>
            <a:lvl4pPr lvl="3">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4pPr>
            <a:lvl5pPr lvl="4">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5pPr>
            <a:lvl6pPr lvl="5">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6pPr>
            <a:lvl7pPr lvl="6">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7pPr>
            <a:lvl8pPr lvl="7">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8pPr>
            <a:lvl9pPr lvl="8">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1146025" y="1767275"/>
            <a:ext cx="7540800" cy="3158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2"/>
              </a:buClr>
              <a:buSzPts val="3000"/>
              <a:buFont typeface="Nixie One"/>
              <a:buChar char="▪"/>
              <a:defRPr sz="3000">
                <a:solidFill>
                  <a:schemeClr val="accent1"/>
                </a:solidFill>
                <a:latin typeface="Nixie One"/>
                <a:ea typeface="Nixie One"/>
                <a:cs typeface="Nixie One"/>
                <a:sym typeface="Nixie One"/>
              </a:defRPr>
            </a:lvl1pPr>
            <a:lvl2pPr marL="914400" lvl="1" indent="-381000">
              <a:spcBef>
                <a:spcPts val="0"/>
              </a:spcBef>
              <a:spcAft>
                <a:spcPts val="0"/>
              </a:spcAft>
              <a:buClr>
                <a:schemeClr val="accent2"/>
              </a:buClr>
              <a:buSzPts val="2400"/>
              <a:buFont typeface="Nixie One"/>
              <a:buChar char="▫"/>
              <a:defRPr sz="2400">
                <a:solidFill>
                  <a:schemeClr val="accent1"/>
                </a:solidFill>
                <a:latin typeface="Nixie One"/>
                <a:ea typeface="Nixie One"/>
                <a:cs typeface="Nixie One"/>
                <a:sym typeface="Nixie One"/>
              </a:defRPr>
            </a:lvl2pPr>
            <a:lvl3pPr marL="1371600" lvl="2" indent="-381000">
              <a:spcBef>
                <a:spcPts val="0"/>
              </a:spcBef>
              <a:spcAft>
                <a:spcPts val="0"/>
              </a:spcAft>
              <a:buClr>
                <a:schemeClr val="accent2"/>
              </a:buClr>
              <a:buSzPts val="2400"/>
              <a:buFont typeface="Nixie One"/>
              <a:buChar char="■"/>
              <a:defRPr sz="2400">
                <a:solidFill>
                  <a:schemeClr val="accent1"/>
                </a:solidFill>
                <a:latin typeface="Nixie One"/>
                <a:ea typeface="Nixie One"/>
                <a:cs typeface="Nixie One"/>
                <a:sym typeface="Nixie One"/>
              </a:defRPr>
            </a:lvl3pPr>
            <a:lvl4pPr marL="1828800" lvl="3" indent="-3429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4pPr>
            <a:lvl5pPr marL="2286000" lvl="4" indent="-3429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5pPr>
            <a:lvl6pPr marL="2743200" lvl="5" indent="-3429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6pPr>
            <a:lvl7pPr marL="3200400" lvl="6" indent="-3429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7pPr>
            <a:lvl8pPr marL="3657600" lvl="7" indent="-3429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8pPr>
            <a:lvl9pPr marL="4114800" lvl="8" indent="-3429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9pPr>
          </a:lstStyle>
          <a:p>
            <a:endParaRPr/>
          </a:p>
        </p:txBody>
      </p:sp>
      <p:sp>
        <p:nvSpPr>
          <p:cNvPr id="8" name="Google Shape;8;p1"/>
          <p:cNvSpPr txBox="1">
            <a:spLocks noGrp="1"/>
          </p:cNvSpPr>
          <p:nvPr>
            <p:ph type="sldNum" idx="12"/>
          </p:nvPr>
        </p:nvSpPr>
        <p:spPr>
          <a:xfrm>
            <a:off x="-51050" y="4819400"/>
            <a:ext cx="349200" cy="324000"/>
          </a:xfrm>
          <a:prstGeom prst="rect">
            <a:avLst/>
          </a:prstGeom>
          <a:noFill/>
          <a:ln>
            <a:noFill/>
          </a:ln>
        </p:spPr>
        <p:txBody>
          <a:bodyPr spcFirstLastPara="1" wrap="square" lIns="91425" tIns="91425" rIns="91425" bIns="91425" anchor="t" anchorCtr="0">
            <a:noAutofit/>
          </a:bodyPr>
          <a:lstStyle>
            <a:lvl1pPr lvl="0" algn="ctr">
              <a:buNone/>
              <a:defRPr sz="800">
                <a:solidFill>
                  <a:schemeClr val="lt1"/>
                </a:solidFill>
                <a:latin typeface="Roboto Slab"/>
                <a:ea typeface="Roboto Slab"/>
                <a:cs typeface="Roboto Slab"/>
                <a:sym typeface="Roboto Slab"/>
              </a:defRPr>
            </a:lvl1pPr>
            <a:lvl2pPr lvl="1" algn="ctr">
              <a:buNone/>
              <a:defRPr sz="800">
                <a:solidFill>
                  <a:schemeClr val="lt1"/>
                </a:solidFill>
                <a:latin typeface="Roboto Slab"/>
                <a:ea typeface="Roboto Slab"/>
                <a:cs typeface="Roboto Slab"/>
                <a:sym typeface="Roboto Slab"/>
              </a:defRPr>
            </a:lvl2pPr>
            <a:lvl3pPr lvl="2" algn="ctr">
              <a:buNone/>
              <a:defRPr sz="800">
                <a:solidFill>
                  <a:schemeClr val="lt1"/>
                </a:solidFill>
                <a:latin typeface="Roboto Slab"/>
                <a:ea typeface="Roboto Slab"/>
                <a:cs typeface="Roboto Slab"/>
                <a:sym typeface="Roboto Slab"/>
              </a:defRPr>
            </a:lvl3pPr>
            <a:lvl4pPr lvl="3" algn="ctr">
              <a:buNone/>
              <a:defRPr sz="800">
                <a:solidFill>
                  <a:schemeClr val="lt1"/>
                </a:solidFill>
                <a:latin typeface="Roboto Slab"/>
                <a:ea typeface="Roboto Slab"/>
                <a:cs typeface="Roboto Slab"/>
                <a:sym typeface="Roboto Slab"/>
              </a:defRPr>
            </a:lvl4pPr>
            <a:lvl5pPr lvl="4" algn="ctr">
              <a:buNone/>
              <a:defRPr sz="800">
                <a:solidFill>
                  <a:schemeClr val="lt1"/>
                </a:solidFill>
                <a:latin typeface="Roboto Slab"/>
                <a:ea typeface="Roboto Slab"/>
                <a:cs typeface="Roboto Slab"/>
                <a:sym typeface="Roboto Slab"/>
              </a:defRPr>
            </a:lvl5pPr>
            <a:lvl6pPr lvl="5" algn="ctr">
              <a:buNone/>
              <a:defRPr sz="800">
                <a:solidFill>
                  <a:schemeClr val="lt1"/>
                </a:solidFill>
                <a:latin typeface="Roboto Slab"/>
                <a:ea typeface="Roboto Slab"/>
                <a:cs typeface="Roboto Slab"/>
                <a:sym typeface="Roboto Slab"/>
              </a:defRPr>
            </a:lvl6pPr>
            <a:lvl7pPr lvl="6" algn="ctr">
              <a:buNone/>
              <a:defRPr sz="800">
                <a:solidFill>
                  <a:schemeClr val="lt1"/>
                </a:solidFill>
                <a:latin typeface="Roboto Slab"/>
                <a:ea typeface="Roboto Slab"/>
                <a:cs typeface="Roboto Slab"/>
                <a:sym typeface="Roboto Slab"/>
              </a:defRPr>
            </a:lvl7pPr>
            <a:lvl8pPr lvl="7" algn="ctr">
              <a:buNone/>
              <a:defRPr sz="800">
                <a:solidFill>
                  <a:schemeClr val="lt1"/>
                </a:solidFill>
                <a:latin typeface="Roboto Slab"/>
                <a:ea typeface="Roboto Slab"/>
                <a:cs typeface="Roboto Slab"/>
                <a:sym typeface="Roboto Slab"/>
              </a:defRPr>
            </a:lvl8pPr>
            <a:lvl9pPr lvl="8" algn="ctr">
              <a:buNone/>
              <a:defRPr sz="800">
                <a:solidFill>
                  <a:schemeClr val="lt1"/>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3"/>
          <p:cNvSpPr txBox="1">
            <a:spLocks noGrp="1"/>
          </p:cNvSpPr>
          <p:nvPr>
            <p:ph type="ctrTitle"/>
          </p:nvPr>
        </p:nvSpPr>
        <p:spPr>
          <a:xfrm>
            <a:off x="1571925" y="1686361"/>
            <a:ext cx="6719455" cy="1159800"/>
          </a:xfrm>
          <a:prstGeom prst="rect">
            <a:avLst/>
          </a:prstGeom>
          <a:effectLst>
            <a:outerShdw blurRad="50800" dist="38100" dir="10800000" algn="r" rotWithShape="0">
              <a:prstClr val="black">
                <a:alpha val="40000"/>
              </a:prstClr>
            </a:outerShdw>
          </a:effectLst>
        </p:spPr>
        <p:txBody>
          <a:bodyPr spcFirstLastPara="1" wrap="square" lIns="91425" tIns="91425" rIns="91425" bIns="91425" anchor="b" anchorCtr="0">
            <a:noAutofit/>
          </a:bodyPr>
          <a:lstStyle/>
          <a:p>
            <a:pPr marL="0" lvl="0" indent="0" algn="l" rtl="0">
              <a:spcBef>
                <a:spcPts val="0"/>
              </a:spcBef>
              <a:spcAft>
                <a:spcPts val="0"/>
              </a:spcAft>
              <a:buNone/>
            </a:pPr>
            <a:r>
              <a:rPr lang="en">
                <a:ln w="13462">
                  <a:solidFill>
                    <a:schemeClr val="bg1"/>
                  </a:solidFill>
                  <a:prstDash val="solid"/>
                </a:ln>
                <a:solidFill>
                  <a:schemeClr val="tx1">
                    <a:lumMod val="85000"/>
                    <a:lumOff val="15000"/>
                  </a:schemeClr>
                </a:solidFill>
                <a:effectLst>
                  <a:outerShdw dist="38100" dir="2700000" algn="bl" rotWithShape="0">
                    <a:schemeClr val="accent5"/>
                  </a:outerShdw>
                </a:effectLst>
              </a:rPr>
              <a:t>Google Search Console</a:t>
            </a:r>
            <a:endParaRPr>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grpSp>
        <p:nvGrpSpPr>
          <p:cNvPr id="106" name="Google Shape;106;p13"/>
          <p:cNvGrpSpPr/>
          <p:nvPr/>
        </p:nvGrpSpPr>
        <p:grpSpPr>
          <a:xfrm>
            <a:off x="271179" y="1760607"/>
            <a:ext cx="964541" cy="1011307"/>
            <a:chOff x="5961125" y="1623900"/>
            <a:chExt cx="427450" cy="448175"/>
          </a:xfrm>
        </p:grpSpPr>
        <p:sp>
          <p:nvSpPr>
            <p:cNvPr id="107" name="Google Shape;107;p13"/>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2">
            <a:extLst>
              <a:ext uri="{FF2B5EF4-FFF2-40B4-BE49-F238E27FC236}">
                <a16:creationId xmlns:a16="http://schemas.microsoft.com/office/drawing/2014/main" id="{2D99CDB0-E81C-447E-BAF6-F4B40586A5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6946" y="586957"/>
            <a:ext cx="615357" cy="83555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AECA6D-25D5-47D4-8ACF-CF067B3FB338}"/>
              </a:ext>
            </a:extLst>
          </p:cNvPr>
          <p:cNvSpPr txBox="1"/>
          <p:nvPr/>
        </p:nvSpPr>
        <p:spPr>
          <a:xfrm>
            <a:off x="2414718" y="696959"/>
            <a:ext cx="4730665" cy="615553"/>
          </a:xfrm>
          <a:prstGeom prst="rect">
            <a:avLst/>
          </a:prstGeom>
          <a:noFill/>
        </p:spPr>
        <p:txBody>
          <a:bodyPr wrap="square">
            <a:spAutoFit/>
          </a:bodyPr>
          <a:lstStyle/>
          <a:p>
            <a:pPr algn="ctr"/>
            <a:r>
              <a:rPr lang="en-US" sz="1700">
                <a:ln w="0"/>
                <a:solidFill>
                  <a:schemeClr val="bg1"/>
                </a:solidFill>
                <a:effectLst>
                  <a:outerShdw blurRad="38100" dist="19050" dir="2700000" algn="tl" rotWithShape="0">
                    <a:schemeClr val="dk1">
                      <a:alpha val="40000"/>
                    </a:schemeClr>
                  </a:outerShdw>
                </a:effectLst>
                <a:latin typeface="Roboto Slab" panose="020B0604020202020204" charset="0"/>
                <a:ea typeface="Roboto Slab" panose="020B0604020202020204" charset="0"/>
              </a:rPr>
              <a:t>TRƯỜNG ĐẠI HỌC GIAO THÔNG VẬN TẢI THÀNH PHỐ HỒ CHÍ MINH</a:t>
            </a:r>
          </a:p>
        </p:txBody>
      </p:sp>
      <p:sp>
        <p:nvSpPr>
          <p:cNvPr id="3" name="TextBox 2">
            <a:extLst>
              <a:ext uri="{FF2B5EF4-FFF2-40B4-BE49-F238E27FC236}">
                <a16:creationId xmlns:a16="http://schemas.microsoft.com/office/drawing/2014/main" id="{06EBCEAE-CF0E-4100-AB06-5C705A45D709}"/>
              </a:ext>
            </a:extLst>
          </p:cNvPr>
          <p:cNvSpPr txBox="1"/>
          <p:nvPr/>
        </p:nvSpPr>
        <p:spPr>
          <a:xfrm>
            <a:off x="7668806" y="3681730"/>
            <a:ext cx="854721" cy="307777"/>
          </a:xfrm>
          <a:prstGeom prst="rect">
            <a:avLst/>
          </a:prstGeom>
          <a:noFill/>
        </p:spPr>
        <p:txBody>
          <a:bodyPr wrap="none" rtlCol="0">
            <a:spAutoFit/>
          </a:bodyPr>
          <a:lstStyle/>
          <a:p>
            <a:r>
              <a:rPr lang="en-US" b="1">
                <a:ln w="0"/>
                <a:solidFill>
                  <a:schemeClr val="bg1"/>
                </a:solidFill>
                <a:effectLst>
                  <a:outerShdw blurRad="38100" dist="19050" dir="2700000" algn="tl" rotWithShape="0">
                    <a:schemeClr val="dk1">
                      <a:alpha val="40000"/>
                    </a:schemeClr>
                  </a:outerShdw>
                </a:effectLst>
                <a:latin typeface="Roboto Slab" panose="020B0604020202020204" charset="0"/>
                <a:ea typeface="Roboto Slab" panose="020B0604020202020204" charset="0"/>
              </a:rPr>
              <a:t>Nhóm 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2FD10-CF4D-4130-BCAC-DB718F449BFD}"/>
              </a:ext>
            </a:extLst>
          </p:cNvPr>
          <p:cNvSpPr>
            <a:spLocks noGrp="1"/>
          </p:cNvSpPr>
          <p:nvPr>
            <p:ph type="ctrTitle"/>
          </p:nvPr>
        </p:nvSpPr>
        <p:spPr>
          <a:xfrm>
            <a:off x="3878468" y="973183"/>
            <a:ext cx="4782206" cy="2262001"/>
          </a:xfrm>
        </p:spPr>
        <p:txBody>
          <a:bodyPr/>
          <a:lstStyle/>
          <a:p>
            <a:r>
              <a:rPr lang="en-US" sz="3500" b="1">
                <a:solidFill>
                  <a:schemeClr val="tx1"/>
                </a:solidFill>
                <a:effectLst>
                  <a:outerShdw blurRad="38100" dist="38100" dir="2700000" algn="tl">
                    <a:srgbClr val="000000">
                      <a:alpha val="43137"/>
                    </a:srgbClr>
                  </a:outerShdw>
                </a:effectLst>
                <a:latin typeface="Roboto Slab" panose="020B0604020202020204" charset="0"/>
                <a:ea typeface="Roboto Slab" panose="020B0604020202020204" charset="0"/>
              </a:rPr>
              <a:t>Những</a:t>
            </a:r>
            <a:r>
              <a:rPr lang="en-US" sz="3500" b="1">
                <a:solidFill>
                  <a:schemeClr val="tx1"/>
                </a:solidFill>
                <a:effectLst>
                  <a:outerShdw blurRad="38100" dist="38100" dir="2700000" algn="tl">
                    <a:srgbClr val="000000">
                      <a:alpha val="43137"/>
                    </a:srgbClr>
                  </a:outerShdw>
                </a:effectLst>
                <a:latin typeface="Roboto Slab" panose="020B0604020202020204" charset="0"/>
                <a:ea typeface="Roboto Slab" panose="020B0604020202020204" charset="0"/>
                <a:cs typeface="Times New Roman" panose="02020603050405020304" pitchFamily="18" charset="0"/>
              </a:rPr>
              <a:t> bước đơn giản kết nối Google Search Console với Website</a:t>
            </a:r>
            <a:endParaRPr lang="en-US" sz="3500">
              <a:solidFill>
                <a:schemeClr val="tx1"/>
              </a:solidFill>
            </a:endParaRPr>
          </a:p>
        </p:txBody>
      </p:sp>
      <p:sp>
        <p:nvSpPr>
          <p:cNvPr id="4" name="Slide Number Placeholder 3">
            <a:extLst>
              <a:ext uri="{FF2B5EF4-FFF2-40B4-BE49-F238E27FC236}">
                <a16:creationId xmlns:a16="http://schemas.microsoft.com/office/drawing/2014/main" id="{A0EF2952-BF9F-4EFD-B718-2954509C279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
        <p:nvSpPr>
          <p:cNvPr id="6" name="TextBox 5">
            <a:extLst>
              <a:ext uri="{FF2B5EF4-FFF2-40B4-BE49-F238E27FC236}">
                <a16:creationId xmlns:a16="http://schemas.microsoft.com/office/drawing/2014/main" id="{032F020F-AE44-4F43-9A6A-7F5EF2CBC5FB}"/>
              </a:ext>
            </a:extLst>
          </p:cNvPr>
          <p:cNvSpPr txBox="1"/>
          <p:nvPr/>
        </p:nvSpPr>
        <p:spPr>
          <a:xfrm>
            <a:off x="-645704" y="868451"/>
            <a:ext cx="4597400" cy="3170099"/>
          </a:xfrm>
          <a:prstGeom prst="rect">
            <a:avLst/>
          </a:prstGeom>
          <a:noFill/>
        </p:spPr>
        <p:txBody>
          <a:bodyPr wrap="square">
            <a:spAutoFit/>
          </a:bodyPr>
          <a:lstStyle/>
          <a:p>
            <a:pPr marL="0" lvl="0" indent="0" algn="ctr" rtl="0">
              <a:spcBef>
                <a:spcPts val="0"/>
              </a:spcBef>
              <a:spcAft>
                <a:spcPts val="0"/>
              </a:spcAft>
              <a:buNone/>
            </a:pPr>
            <a:r>
              <a:rPr lang="en" sz="20000">
                <a:solidFill>
                  <a:schemeClr val="accent2"/>
                </a:solidFill>
                <a:latin typeface="Roboto Slab"/>
                <a:ea typeface="Roboto Slab"/>
                <a:cs typeface="Roboto Slab"/>
                <a:sym typeface="Roboto Slab"/>
              </a:rPr>
              <a:t>2</a:t>
            </a:r>
          </a:p>
        </p:txBody>
      </p:sp>
    </p:spTree>
    <p:extLst>
      <p:ext uri="{BB962C8B-B14F-4D97-AF65-F5344CB8AC3E}">
        <p14:creationId xmlns:p14="http://schemas.microsoft.com/office/powerpoint/2010/main" val="2545101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979C4-21DA-48E9-A0F0-539AACB12324}"/>
              </a:ext>
            </a:extLst>
          </p:cNvPr>
          <p:cNvSpPr>
            <a:spLocks noGrp="1"/>
          </p:cNvSpPr>
          <p:nvPr>
            <p:ph type="title"/>
          </p:nvPr>
        </p:nvSpPr>
        <p:spPr>
          <a:xfrm>
            <a:off x="1146025" y="622164"/>
            <a:ext cx="3208800" cy="1089069"/>
          </a:xfrm>
        </p:spPr>
        <p:txBody>
          <a:bodyPr/>
          <a:lstStyle/>
          <a:p>
            <a:pPr algn="ctr"/>
            <a:r>
              <a:rPr lang="en-US" sz="1800" b="1">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rPr>
              <a:t>Những</a:t>
            </a:r>
            <a:r>
              <a:rPr lang="en-US" sz="1800" b="1">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cs typeface="Times New Roman" panose="02020603050405020304" pitchFamily="18" charset="0"/>
              </a:rPr>
              <a:t> bước kết nối Google Search Console với Website</a:t>
            </a:r>
            <a:br>
              <a:rPr lang="en-US" sz="1800">
                <a:solidFill>
                  <a:schemeClr val="bg1"/>
                </a:solidFill>
              </a:rPr>
            </a:br>
            <a:endParaRPr lang="en-US"/>
          </a:p>
        </p:txBody>
      </p:sp>
      <p:sp>
        <p:nvSpPr>
          <p:cNvPr id="3" name="Text Placeholder 2">
            <a:extLst>
              <a:ext uri="{FF2B5EF4-FFF2-40B4-BE49-F238E27FC236}">
                <a16:creationId xmlns:a16="http://schemas.microsoft.com/office/drawing/2014/main" id="{A8C9EDBE-B833-494B-8B55-67ABB1258C4C}"/>
              </a:ext>
            </a:extLst>
          </p:cNvPr>
          <p:cNvSpPr>
            <a:spLocks noGrp="1"/>
          </p:cNvSpPr>
          <p:nvPr>
            <p:ph type="body" idx="1"/>
          </p:nvPr>
        </p:nvSpPr>
        <p:spPr>
          <a:xfrm>
            <a:off x="704984" y="1711233"/>
            <a:ext cx="8202733" cy="3158700"/>
          </a:xfrm>
        </p:spPr>
        <p:txBody>
          <a:bodyPr/>
          <a:lstStyle/>
          <a:p>
            <a:pPr marL="50800" indent="0" algn="just">
              <a:lnSpc>
                <a:spcPct val="125000"/>
              </a:lnSpc>
              <a:buNone/>
            </a:pPr>
            <a:r>
              <a:rPr lang="vi-VN" sz="1500" b="0" i="0">
                <a:solidFill>
                  <a:srgbClr val="000000"/>
                </a:solidFill>
                <a:effectLst/>
                <a:latin typeface="Roboto Slab" panose="020B0604020202020204" charset="0"/>
                <a:ea typeface="Roboto Slab" panose="020B0604020202020204" charset="0"/>
              </a:rPr>
              <a:t>Bước 1: Truy cập vào </a:t>
            </a:r>
            <a:r>
              <a:rPr lang="vi-VN" sz="1500" b="1" i="0">
                <a:solidFill>
                  <a:srgbClr val="000000"/>
                </a:solidFill>
                <a:effectLst/>
                <a:latin typeface="Roboto Slab" panose="020B0604020202020204" charset="0"/>
                <a:ea typeface="Roboto Slab" panose="020B0604020202020204" charset="0"/>
              </a:rPr>
              <a:t>Google Search Console</a:t>
            </a:r>
            <a:endParaRPr lang="vi-VN" sz="1500" b="0" i="0">
              <a:solidFill>
                <a:srgbClr val="000000"/>
              </a:solidFill>
              <a:effectLst/>
              <a:latin typeface="Roboto Slab" panose="020B0604020202020204" charset="0"/>
              <a:ea typeface="Roboto Slab" panose="020B0604020202020204" charset="0"/>
            </a:endParaRPr>
          </a:p>
          <a:p>
            <a:pPr marL="50800" indent="0" algn="just">
              <a:lnSpc>
                <a:spcPct val="125000"/>
              </a:lnSpc>
              <a:buNone/>
            </a:pPr>
            <a:r>
              <a:rPr lang="vi-VN" sz="1500" b="0" i="0">
                <a:solidFill>
                  <a:srgbClr val="000000"/>
                </a:solidFill>
                <a:effectLst/>
                <a:latin typeface="Roboto Slab" panose="020B0604020202020204" charset="0"/>
                <a:ea typeface="Roboto Slab" panose="020B0604020202020204" charset="0"/>
              </a:rPr>
              <a:t>Bước 2: Đăng nhập bằng tài khoản Gmail</a:t>
            </a:r>
          </a:p>
          <a:p>
            <a:pPr marL="50800" indent="0" algn="just">
              <a:lnSpc>
                <a:spcPct val="125000"/>
              </a:lnSpc>
              <a:buNone/>
            </a:pPr>
            <a:r>
              <a:rPr lang="vi-VN" sz="1500" b="0" i="0">
                <a:solidFill>
                  <a:srgbClr val="000000"/>
                </a:solidFill>
                <a:effectLst/>
                <a:latin typeface="Roboto Slab" panose="020B0604020202020204" charset="0"/>
                <a:ea typeface="Roboto Slab" panose="020B0604020202020204" charset="0"/>
              </a:rPr>
              <a:t>Bước 3: Ở mục ”Search Property” chọn ”Add Property”</a:t>
            </a:r>
          </a:p>
          <a:p>
            <a:pPr marL="50800" indent="0" algn="just">
              <a:lnSpc>
                <a:spcPct val="125000"/>
              </a:lnSpc>
              <a:buNone/>
            </a:pPr>
            <a:r>
              <a:rPr lang="vi-VN" sz="1500" b="0" i="0">
                <a:solidFill>
                  <a:srgbClr val="000000"/>
                </a:solidFill>
                <a:effectLst/>
                <a:latin typeface="Roboto Slab" panose="020B0604020202020204" charset="0"/>
                <a:ea typeface="Roboto Slab" panose="020B0604020202020204" charset="0"/>
              </a:rPr>
              <a:t>Bước 4: Thêm website/domain muốn kết nối</a:t>
            </a:r>
          </a:p>
          <a:p>
            <a:pPr marL="50800" indent="0" algn="just">
              <a:lnSpc>
                <a:spcPct val="125000"/>
              </a:lnSpc>
              <a:buNone/>
            </a:pPr>
            <a:r>
              <a:rPr lang="vi-VN" sz="1500" b="0" i="0">
                <a:solidFill>
                  <a:srgbClr val="000000"/>
                </a:solidFill>
                <a:effectLst/>
                <a:latin typeface="Roboto Slab" panose="020B0604020202020204" charset="0"/>
                <a:ea typeface="Roboto Slab" panose="020B0604020202020204" charset="0"/>
              </a:rPr>
              <a:t>Bước 5: Chọn ”HTML Tag” và nhận code HTML</a:t>
            </a:r>
          </a:p>
          <a:p>
            <a:pPr marL="50800" indent="0" algn="just">
              <a:lnSpc>
                <a:spcPct val="125000"/>
              </a:lnSpc>
              <a:buNone/>
            </a:pPr>
            <a:r>
              <a:rPr lang="vi-VN" sz="1500" b="0" i="0">
                <a:solidFill>
                  <a:srgbClr val="000000"/>
                </a:solidFill>
                <a:effectLst/>
                <a:latin typeface="Roboto Slab" panose="020B0604020202020204" charset="0"/>
                <a:ea typeface="Roboto Slab" panose="020B0604020202020204" charset="0"/>
              </a:rPr>
              <a:t>Bước 6: Nếu dùng Yoast SEO bạn có thể vào SEO &gt; General &gt; Webmaster Tool &gt; Google Verification code và dán đoạn code vào</a:t>
            </a:r>
          </a:p>
          <a:p>
            <a:pPr marL="50800" indent="0" algn="just">
              <a:lnSpc>
                <a:spcPct val="125000"/>
              </a:lnSpc>
              <a:buNone/>
            </a:pPr>
            <a:r>
              <a:rPr lang="vi-VN" sz="1500" b="0" i="0">
                <a:solidFill>
                  <a:srgbClr val="000000"/>
                </a:solidFill>
                <a:effectLst/>
                <a:latin typeface="Roboto Slab" panose="020B0604020202020204" charset="0"/>
                <a:ea typeface="Roboto Slab" panose="020B0604020202020204" charset="0"/>
              </a:rPr>
              <a:t>Bước 7: Quay lại GG Console và click chọn Verify để xác nhận</a:t>
            </a:r>
          </a:p>
          <a:p>
            <a:pPr algn="just">
              <a:lnSpc>
                <a:spcPct val="125000"/>
              </a:lnSpc>
            </a:pPr>
            <a:endParaRPr lang="en-US" sz="1500">
              <a:latin typeface="Roboto Slab" panose="020B0604020202020204" charset="0"/>
              <a:ea typeface="Roboto Slab" panose="020B0604020202020204" charset="0"/>
            </a:endParaRPr>
          </a:p>
        </p:txBody>
      </p:sp>
      <p:sp>
        <p:nvSpPr>
          <p:cNvPr id="4" name="Slide Number Placeholder 3">
            <a:extLst>
              <a:ext uri="{FF2B5EF4-FFF2-40B4-BE49-F238E27FC236}">
                <a16:creationId xmlns:a16="http://schemas.microsoft.com/office/drawing/2014/main" id="{A24D86F9-E868-4E99-8EF5-1B679179329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grpSp>
        <p:nvGrpSpPr>
          <p:cNvPr id="5" name="Google Shape;332;p30">
            <a:extLst>
              <a:ext uri="{FF2B5EF4-FFF2-40B4-BE49-F238E27FC236}">
                <a16:creationId xmlns:a16="http://schemas.microsoft.com/office/drawing/2014/main" id="{FBE6D70B-01D9-479B-B455-0B07DD8F8720}"/>
              </a:ext>
            </a:extLst>
          </p:cNvPr>
          <p:cNvGrpSpPr/>
          <p:nvPr/>
        </p:nvGrpSpPr>
        <p:grpSpPr>
          <a:xfrm>
            <a:off x="384422" y="780892"/>
            <a:ext cx="447427" cy="447401"/>
            <a:chOff x="1923675" y="1633650"/>
            <a:chExt cx="436000" cy="435975"/>
          </a:xfrm>
        </p:grpSpPr>
        <p:sp>
          <p:nvSpPr>
            <p:cNvPr id="6" name="Google Shape;333;p30">
              <a:extLst>
                <a:ext uri="{FF2B5EF4-FFF2-40B4-BE49-F238E27FC236}">
                  <a16:creationId xmlns:a16="http://schemas.microsoft.com/office/drawing/2014/main" id="{E82A9456-9917-4506-BC2D-07744BE16987}"/>
                </a:ext>
              </a:extLst>
            </p:cNvPr>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34;p30">
              <a:extLst>
                <a:ext uri="{FF2B5EF4-FFF2-40B4-BE49-F238E27FC236}">
                  <a16:creationId xmlns:a16="http://schemas.microsoft.com/office/drawing/2014/main" id="{B3055B0F-EBB9-45F8-B326-2C3B337890A8}"/>
                </a:ext>
              </a:extLst>
            </p:cNvPr>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35;p30">
              <a:extLst>
                <a:ext uri="{FF2B5EF4-FFF2-40B4-BE49-F238E27FC236}">
                  <a16:creationId xmlns:a16="http://schemas.microsoft.com/office/drawing/2014/main" id="{9811AAE2-BEC6-4011-8175-B28665B7D0A9}"/>
                </a:ext>
              </a:extLst>
            </p:cNvPr>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36;p30">
              <a:extLst>
                <a:ext uri="{FF2B5EF4-FFF2-40B4-BE49-F238E27FC236}">
                  <a16:creationId xmlns:a16="http://schemas.microsoft.com/office/drawing/2014/main" id="{8C30ADED-21C2-4321-8970-860DF081A922}"/>
                </a:ext>
              </a:extLst>
            </p:cNvPr>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37;p30">
              <a:extLst>
                <a:ext uri="{FF2B5EF4-FFF2-40B4-BE49-F238E27FC236}">
                  <a16:creationId xmlns:a16="http://schemas.microsoft.com/office/drawing/2014/main" id="{AB799EDC-EFD1-454C-B2B0-9565E7D9958A}"/>
                </a:ext>
              </a:extLst>
            </p:cNvPr>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8;p30">
              <a:extLst>
                <a:ext uri="{FF2B5EF4-FFF2-40B4-BE49-F238E27FC236}">
                  <a16:creationId xmlns:a16="http://schemas.microsoft.com/office/drawing/2014/main" id="{86B68DA0-AAD9-43A9-8F14-FBE9058598B4}"/>
                </a:ext>
              </a:extLst>
            </p:cNvPr>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80319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3DC43-5DFB-404B-8ACA-F8D567CDF8D7}"/>
              </a:ext>
            </a:extLst>
          </p:cNvPr>
          <p:cNvSpPr>
            <a:spLocks noGrp="1"/>
          </p:cNvSpPr>
          <p:nvPr>
            <p:ph type="ctrTitle"/>
          </p:nvPr>
        </p:nvSpPr>
        <p:spPr>
          <a:xfrm>
            <a:off x="3826217" y="1260566"/>
            <a:ext cx="4919365" cy="2216281"/>
          </a:xfrm>
        </p:spPr>
        <p:txBody>
          <a:bodyPr/>
          <a:lstStyle/>
          <a:p>
            <a:r>
              <a:rPr lang="en-US" sz="3500" b="1">
                <a:solidFill>
                  <a:schemeClr val="tx1"/>
                </a:solidFill>
                <a:effectLst>
                  <a:outerShdw blurRad="38100" dist="38100" dir="2700000" algn="tl">
                    <a:srgbClr val="000000">
                      <a:alpha val="43137"/>
                    </a:srgbClr>
                  </a:outerShdw>
                </a:effectLst>
                <a:latin typeface="Roboto Slab" panose="020B0604020202020204" charset="0"/>
                <a:ea typeface="Roboto Slab" panose="020B0604020202020204" charset="0"/>
                <a:cs typeface="Cordia New" panose="020B0304020202020204" pitchFamily="34" charset="-34"/>
              </a:rPr>
              <a:t>Tối ưu và tăng Traffic Website bằng Google Search Console</a:t>
            </a:r>
            <a:endParaRPr lang="en-US" sz="3500">
              <a:solidFill>
                <a:schemeClr val="tx1"/>
              </a:solidFill>
            </a:endParaRPr>
          </a:p>
        </p:txBody>
      </p:sp>
      <p:sp>
        <p:nvSpPr>
          <p:cNvPr id="4" name="Slide Number Placeholder 3">
            <a:extLst>
              <a:ext uri="{FF2B5EF4-FFF2-40B4-BE49-F238E27FC236}">
                <a16:creationId xmlns:a16="http://schemas.microsoft.com/office/drawing/2014/main" id="{B295866A-EDDF-499A-AA96-F63EEB779D5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sp>
        <p:nvSpPr>
          <p:cNvPr id="8" name="TextBox 7">
            <a:extLst>
              <a:ext uri="{FF2B5EF4-FFF2-40B4-BE49-F238E27FC236}">
                <a16:creationId xmlns:a16="http://schemas.microsoft.com/office/drawing/2014/main" id="{9D902390-98AD-4E8A-8C36-BB95994B5945}"/>
              </a:ext>
            </a:extLst>
          </p:cNvPr>
          <p:cNvSpPr txBox="1"/>
          <p:nvPr/>
        </p:nvSpPr>
        <p:spPr>
          <a:xfrm>
            <a:off x="-484524" y="986700"/>
            <a:ext cx="4598124" cy="3170099"/>
          </a:xfrm>
          <a:prstGeom prst="rect">
            <a:avLst/>
          </a:prstGeom>
          <a:noFill/>
        </p:spPr>
        <p:txBody>
          <a:bodyPr wrap="square">
            <a:spAutoFit/>
          </a:bodyPr>
          <a:lstStyle/>
          <a:p>
            <a:pPr marL="0" lvl="0" indent="0" algn="ctr" rtl="0">
              <a:spcBef>
                <a:spcPts val="0"/>
              </a:spcBef>
              <a:spcAft>
                <a:spcPts val="0"/>
              </a:spcAft>
              <a:buNone/>
            </a:pPr>
            <a:r>
              <a:rPr lang="en" sz="20000">
                <a:solidFill>
                  <a:schemeClr val="accent2"/>
                </a:solidFill>
                <a:latin typeface="Roboto Slab"/>
                <a:ea typeface="Roboto Slab"/>
                <a:cs typeface="Roboto Slab"/>
                <a:sym typeface="Roboto Slab"/>
              </a:rPr>
              <a:t>3</a:t>
            </a:r>
          </a:p>
        </p:txBody>
      </p:sp>
    </p:spTree>
    <p:extLst>
      <p:ext uri="{BB962C8B-B14F-4D97-AF65-F5344CB8AC3E}">
        <p14:creationId xmlns:p14="http://schemas.microsoft.com/office/powerpoint/2010/main" val="2947689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86A42-D556-4F3E-A732-93799BAE2C33}"/>
              </a:ext>
            </a:extLst>
          </p:cNvPr>
          <p:cNvSpPr>
            <a:spLocks noGrp="1"/>
          </p:cNvSpPr>
          <p:nvPr>
            <p:ph type="title"/>
          </p:nvPr>
        </p:nvSpPr>
        <p:spPr>
          <a:xfrm>
            <a:off x="1138223" y="532690"/>
            <a:ext cx="3208800" cy="1028700"/>
          </a:xfrm>
        </p:spPr>
        <p:txBody>
          <a:bodyPr/>
          <a:lstStyle/>
          <a:p>
            <a:r>
              <a:rPr lang="en-US" sz="1800" b="1">
                <a:effectLst/>
                <a:latin typeface="Roboto" panose="02000000000000000000" pitchFamily="2" charset="0"/>
                <a:ea typeface="Calibri" panose="020F0502020204030204" pitchFamily="34" charset="0"/>
                <a:cs typeface="Cordia New" panose="020B0304020202020204" pitchFamily="34" charset="-34"/>
              </a:rPr>
              <a:t>Performance (Hiệu suất)</a:t>
            </a:r>
            <a:endParaRPr lang="en-US"/>
          </a:p>
        </p:txBody>
      </p:sp>
      <p:sp>
        <p:nvSpPr>
          <p:cNvPr id="4" name="Slide Number Placeholder 3">
            <a:extLst>
              <a:ext uri="{FF2B5EF4-FFF2-40B4-BE49-F238E27FC236}">
                <a16:creationId xmlns:a16="http://schemas.microsoft.com/office/drawing/2014/main" id="{6BD65C07-A1BC-45F6-AAF1-0565BB2C78B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pic>
        <p:nvPicPr>
          <p:cNvPr id="12" name="Picture 11">
            <a:extLst>
              <a:ext uri="{FF2B5EF4-FFF2-40B4-BE49-F238E27FC236}">
                <a16:creationId xmlns:a16="http://schemas.microsoft.com/office/drawing/2014/main" id="{8BFC13B9-B826-4E93-A73C-C33E1B25FCA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8150" y="1703579"/>
            <a:ext cx="5572125" cy="2809875"/>
          </a:xfrm>
          <a:prstGeom prst="rect">
            <a:avLst/>
          </a:prstGeom>
          <a:noFill/>
          <a:ln>
            <a:noFill/>
          </a:ln>
        </p:spPr>
      </p:pic>
      <p:sp>
        <p:nvSpPr>
          <p:cNvPr id="13" name="TextBox 12">
            <a:extLst>
              <a:ext uri="{FF2B5EF4-FFF2-40B4-BE49-F238E27FC236}">
                <a16:creationId xmlns:a16="http://schemas.microsoft.com/office/drawing/2014/main" id="{A6D4A4AA-921A-4D15-848D-902E14D48B2F}"/>
              </a:ext>
            </a:extLst>
          </p:cNvPr>
          <p:cNvSpPr txBox="1"/>
          <p:nvPr/>
        </p:nvSpPr>
        <p:spPr>
          <a:xfrm>
            <a:off x="6299200" y="2146300"/>
            <a:ext cx="2106667" cy="1707134"/>
          </a:xfrm>
          <a:prstGeom prst="rect">
            <a:avLst/>
          </a:prstGeom>
          <a:noFill/>
        </p:spPr>
        <p:txBody>
          <a:bodyPr wrap="none" rtlCol="0">
            <a:spAutoFit/>
          </a:bodyPr>
          <a:lstStyle/>
          <a:p>
            <a:pPr>
              <a:lnSpc>
                <a:spcPct val="150000"/>
              </a:lnSpc>
            </a:pPr>
            <a:r>
              <a:rPr lang="en-US" sz="1800">
                <a:effectLst>
                  <a:outerShdw blurRad="38100" dist="38100" dir="2700000" algn="tl">
                    <a:srgbClr val="000000">
                      <a:alpha val="43137"/>
                    </a:srgbClr>
                  </a:outerShdw>
                </a:effectLst>
                <a:latin typeface="Roboto" panose="02000000000000000000" pitchFamily="2" charset="0"/>
                <a:ea typeface="Calibri" panose="020F0502020204030204" pitchFamily="34" charset="0"/>
                <a:cs typeface="Cordia New" panose="020B0304020202020204" pitchFamily="34" charset="-34"/>
              </a:rPr>
              <a:t>•Total clicks</a:t>
            </a:r>
          </a:p>
          <a:p>
            <a:pPr>
              <a:lnSpc>
                <a:spcPct val="150000"/>
              </a:lnSpc>
            </a:pPr>
            <a:r>
              <a:rPr lang="en-US" sz="1800">
                <a:effectLst>
                  <a:outerShdw blurRad="38100" dist="38100" dir="2700000" algn="tl">
                    <a:srgbClr val="000000">
                      <a:alpha val="43137"/>
                    </a:srgbClr>
                  </a:outerShdw>
                </a:effectLst>
                <a:latin typeface="Roboto" panose="02000000000000000000" pitchFamily="2" charset="0"/>
                <a:ea typeface="Calibri" panose="020F0502020204030204" pitchFamily="34" charset="0"/>
                <a:cs typeface="Cordia New" panose="020B0304020202020204" pitchFamily="34" charset="-34"/>
              </a:rPr>
              <a:t>•Total impressions</a:t>
            </a:r>
          </a:p>
          <a:p>
            <a:pPr>
              <a:lnSpc>
                <a:spcPct val="150000"/>
              </a:lnSpc>
            </a:pPr>
            <a:r>
              <a:rPr lang="en-US" sz="1800">
                <a:effectLst>
                  <a:outerShdw blurRad="38100" dist="38100" dir="2700000" algn="tl">
                    <a:srgbClr val="000000">
                      <a:alpha val="43137"/>
                    </a:srgbClr>
                  </a:outerShdw>
                </a:effectLst>
                <a:latin typeface="Roboto" panose="02000000000000000000" pitchFamily="2" charset="0"/>
                <a:ea typeface="Calibri" panose="020F0502020204030204" pitchFamily="34" charset="0"/>
                <a:cs typeface="Cordia New" panose="020B0304020202020204" pitchFamily="34" charset="-34"/>
              </a:rPr>
              <a:t>•Average CTR</a:t>
            </a:r>
          </a:p>
          <a:p>
            <a:pPr>
              <a:lnSpc>
                <a:spcPct val="150000"/>
              </a:lnSpc>
            </a:pPr>
            <a:r>
              <a:rPr lang="en-US" sz="1800">
                <a:effectLst>
                  <a:outerShdw blurRad="38100" dist="38100" dir="2700000" algn="tl">
                    <a:srgbClr val="000000">
                      <a:alpha val="43137"/>
                    </a:srgbClr>
                  </a:outerShdw>
                </a:effectLst>
                <a:latin typeface="Roboto" panose="02000000000000000000" pitchFamily="2" charset="0"/>
                <a:ea typeface="Calibri" panose="020F0502020204030204" pitchFamily="34" charset="0"/>
                <a:cs typeface="Cordia New" panose="020B0304020202020204" pitchFamily="34" charset="-34"/>
              </a:rPr>
              <a:t>•Average position</a:t>
            </a:r>
            <a:endParaRPr lang="en-US">
              <a:effectLst>
                <a:outerShdw blurRad="38100" dist="38100" dir="2700000" algn="tl">
                  <a:srgbClr val="000000">
                    <a:alpha val="43137"/>
                  </a:srgbClr>
                </a:outerShdw>
              </a:effectLst>
            </a:endParaRPr>
          </a:p>
        </p:txBody>
      </p:sp>
      <p:grpSp>
        <p:nvGrpSpPr>
          <p:cNvPr id="26" name="Google Shape;176;p19">
            <a:extLst>
              <a:ext uri="{FF2B5EF4-FFF2-40B4-BE49-F238E27FC236}">
                <a16:creationId xmlns:a16="http://schemas.microsoft.com/office/drawing/2014/main" id="{C2991AFE-75AD-4664-82A9-F6E641D2B222}"/>
              </a:ext>
            </a:extLst>
          </p:cNvPr>
          <p:cNvGrpSpPr/>
          <p:nvPr/>
        </p:nvGrpSpPr>
        <p:grpSpPr>
          <a:xfrm>
            <a:off x="7834403" y="190064"/>
            <a:ext cx="981407" cy="981351"/>
            <a:chOff x="576250" y="4319400"/>
            <a:chExt cx="442075" cy="442050"/>
          </a:xfrm>
        </p:grpSpPr>
        <p:sp>
          <p:nvSpPr>
            <p:cNvPr id="27" name="Google Shape;177;p19">
              <a:extLst>
                <a:ext uri="{FF2B5EF4-FFF2-40B4-BE49-F238E27FC236}">
                  <a16:creationId xmlns:a16="http://schemas.microsoft.com/office/drawing/2014/main" id="{E4C73550-15A7-403D-9CEB-E77BDCB987F9}"/>
                </a:ext>
              </a:extLst>
            </p:cNvPr>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8;p19">
              <a:extLst>
                <a:ext uri="{FF2B5EF4-FFF2-40B4-BE49-F238E27FC236}">
                  <a16:creationId xmlns:a16="http://schemas.microsoft.com/office/drawing/2014/main" id="{D866AA0C-EACE-404C-9239-90E8DFDEAF1F}"/>
                </a:ext>
              </a:extLst>
            </p:cNvPr>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9;p19">
              <a:extLst>
                <a:ext uri="{FF2B5EF4-FFF2-40B4-BE49-F238E27FC236}">
                  <a16:creationId xmlns:a16="http://schemas.microsoft.com/office/drawing/2014/main" id="{B28829BA-503F-4410-902B-C4FF2336D1FF}"/>
                </a:ext>
              </a:extLst>
            </p:cNvPr>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0;p19">
              <a:extLst>
                <a:ext uri="{FF2B5EF4-FFF2-40B4-BE49-F238E27FC236}">
                  <a16:creationId xmlns:a16="http://schemas.microsoft.com/office/drawing/2014/main" id="{8C3EFE20-5BA2-4C05-9CBB-6F35496F86D5}"/>
                </a:ext>
              </a:extLst>
            </p:cNvPr>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TextBox 30">
            <a:extLst>
              <a:ext uri="{FF2B5EF4-FFF2-40B4-BE49-F238E27FC236}">
                <a16:creationId xmlns:a16="http://schemas.microsoft.com/office/drawing/2014/main" id="{E27A8D82-84A8-4532-8802-4CBAF69BDC05}"/>
              </a:ext>
            </a:extLst>
          </p:cNvPr>
          <p:cNvSpPr txBox="1"/>
          <p:nvPr/>
        </p:nvSpPr>
        <p:spPr>
          <a:xfrm>
            <a:off x="362333" y="654625"/>
            <a:ext cx="421910" cy="784830"/>
          </a:xfrm>
          <a:prstGeom prst="rect">
            <a:avLst/>
          </a:prstGeom>
          <a:noFill/>
        </p:spPr>
        <p:txBody>
          <a:bodyPr wrap="none" rtlCol="0">
            <a:spAutoFit/>
          </a:bodyPr>
          <a:lstStyle/>
          <a:p>
            <a:r>
              <a:rPr lang="en-US" sz="4500">
                <a:solidFill>
                  <a:schemeClr val="bg1"/>
                </a:solidFill>
                <a:latin typeface="Roboto Slab" panose="020B0604020202020204" charset="0"/>
                <a:ea typeface="Roboto Slab" panose="020B0604020202020204" charset="0"/>
              </a:rPr>
              <a:t>1</a:t>
            </a:r>
          </a:p>
        </p:txBody>
      </p:sp>
    </p:spTree>
    <p:extLst>
      <p:ext uri="{BB962C8B-B14F-4D97-AF65-F5344CB8AC3E}">
        <p14:creationId xmlns:p14="http://schemas.microsoft.com/office/powerpoint/2010/main" val="1192248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9EBFA-D8B4-4005-8258-DFEA1748DE9D}"/>
              </a:ext>
            </a:extLst>
          </p:cNvPr>
          <p:cNvSpPr>
            <a:spLocks noGrp="1"/>
          </p:cNvSpPr>
          <p:nvPr>
            <p:ph type="title"/>
          </p:nvPr>
        </p:nvSpPr>
        <p:spPr>
          <a:xfrm>
            <a:off x="682475" y="657725"/>
            <a:ext cx="3208800" cy="1028700"/>
          </a:xfrm>
        </p:spPr>
        <p:txBody>
          <a:bodyPr/>
          <a:lstStyle/>
          <a:p>
            <a:pPr algn="ctr"/>
            <a:r>
              <a:rPr lang="en-GB" sz="1800" b="1">
                <a:effectLst>
                  <a:outerShdw blurRad="38100" dist="38100" dir="2700000" algn="tl">
                    <a:srgbClr val="000000">
                      <a:alpha val="43137"/>
                    </a:srgbClr>
                  </a:outerShdw>
                </a:effectLst>
                <a:latin typeface="Roboto" panose="02000000000000000000" pitchFamily="2" charset="0"/>
                <a:ea typeface="Yu Mincho" panose="020B0400000000000000" pitchFamily="18" charset="-128"/>
                <a:cs typeface="Cordia New" panose="020B0304020202020204" pitchFamily="34" charset="-34"/>
              </a:rPr>
              <a:t>URL Inspection </a:t>
            </a:r>
            <a:br>
              <a:rPr lang="en-GB" sz="1800" b="1">
                <a:effectLst>
                  <a:outerShdw blurRad="38100" dist="38100" dir="2700000" algn="tl">
                    <a:srgbClr val="000000">
                      <a:alpha val="43137"/>
                    </a:srgbClr>
                  </a:outerShdw>
                </a:effectLst>
                <a:latin typeface="Roboto" panose="02000000000000000000" pitchFamily="2" charset="0"/>
                <a:ea typeface="Yu Mincho" panose="020B0400000000000000" pitchFamily="18" charset="-128"/>
                <a:cs typeface="Cordia New" panose="020B0304020202020204" pitchFamily="34" charset="-34"/>
              </a:rPr>
            </a:br>
            <a:r>
              <a:rPr lang="en-GB" sz="1800" b="1">
                <a:effectLst>
                  <a:outerShdw blurRad="38100" dist="38100" dir="2700000" algn="tl">
                    <a:srgbClr val="000000">
                      <a:alpha val="43137"/>
                    </a:srgbClr>
                  </a:outerShdw>
                </a:effectLst>
                <a:latin typeface="Roboto" panose="02000000000000000000" pitchFamily="2" charset="0"/>
                <a:ea typeface="Yu Mincho" panose="020B0400000000000000" pitchFamily="18" charset="-128"/>
                <a:cs typeface="Cordia New" panose="020B0304020202020204" pitchFamily="34" charset="-34"/>
              </a:rPr>
              <a:t>(Kiểm tra URL)</a:t>
            </a:r>
            <a:br>
              <a:rPr lang="en-US" sz="1800">
                <a:effectLst/>
                <a:latin typeface="Calibri" panose="020F0502020204030204" pitchFamily="34" charset="0"/>
                <a:ea typeface="Yu Mincho" panose="020B0400000000000000" pitchFamily="18" charset="-128"/>
                <a:cs typeface="Cordia New" panose="020B0304020202020204" pitchFamily="34" charset="-34"/>
              </a:rPr>
            </a:br>
            <a:endParaRPr lang="en-US"/>
          </a:p>
        </p:txBody>
      </p:sp>
      <p:sp>
        <p:nvSpPr>
          <p:cNvPr id="4" name="Slide Number Placeholder 3">
            <a:extLst>
              <a:ext uri="{FF2B5EF4-FFF2-40B4-BE49-F238E27FC236}">
                <a16:creationId xmlns:a16="http://schemas.microsoft.com/office/drawing/2014/main" id="{07188F5F-CBD5-4F4D-AFFB-0967E4582EB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sp>
        <p:nvSpPr>
          <p:cNvPr id="6" name="TextBox 5">
            <a:extLst>
              <a:ext uri="{FF2B5EF4-FFF2-40B4-BE49-F238E27FC236}">
                <a16:creationId xmlns:a16="http://schemas.microsoft.com/office/drawing/2014/main" id="{65433959-A112-485B-A0B3-939BE424721B}"/>
              </a:ext>
            </a:extLst>
          </p:cNvPr>
          <p:cNvSpPr txBox="1"/>
          <p:nvPr/>
        </p:nvSpPr>
        <p:spPr>
          <a:xfrm>
            <a:off x="356475" y="657725"/>
            <a:ext cx="469025" cy="784830"/>
          </a:xfrm>
          <a:prstGeom prst="rect">
            <a:avLst/>
          </a:prstGeom>
          <a:noFill/>
        </p:spPr>
        <p:txBody>
          <a:bodyPr wrap="square">
            <a:spAutoFit/>
          </a:bodyPr>
          <a:lstStyle/>
          <a:p>
            <a:r>
              <a:rPr lang="en-US" sz="4500">
                <a:solidFill>
                  <a:schemeClr val="bg1"/>
                </a:solidFill>
                <a:latin typeface="Roboto Slab" panose="020B0604020202020204" charset="0"/>
                <a:ea typeface="Roboto Slab" panose="020B0604020202020204" charset="0"/>
              </a:rPr>
              <a:t>2</a:t>
            </a:r>
          </a:p>
        </p:txBody>
      </p:sp>
      <p:pic>
        <p:nvPicPr>
          <p:cNvPr id="7" name="Picture 6">
            <a:extLst>
              <a:ext uri="{FF2B5EF4-FFF2-40B4-BE49-F238E27FC236}">
                <a16:creationId xmlns:a16="http://schemas.microsoft.com/office/drawing/2014/main" id="{7CDC75E5-136E-47BB-AF0E-4EA1D886224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150" y="1625723"/>
            <a:ext cx="4977775" cy="2501651"/>
          </a:xfrm>
          <a:prstGeom prst="rect">
            <a:avLst/>
          </a:prstGeom>
          <a:noFill/>
          <a:ln>
            <a:noFill/>
          </a:ln>
        </p:spPr>
      </p:pic>
      <p:sp>
        <p:nvSpPr>
          <p:cNvPr id="8" name="TextBox 7">
            <a:extLst>
              <a:ext uri="{FF2B5EF4-FFF2-40B4-BE49-F238E27FC236}">
                <a16:creationId xmlns:a16="http://schemas.microsoft.com/office/drawing/2014/main" id="{431CBF51-A70C-40B1-8BA7-3B48408E8D1A}"/>
              </a:ext>
            </a:extLst>
          </p:cNvPr>
          <p:cNvSpPr txBox="1"/>
          <p:nvPr/>
        </p:nvSpPr>
        <p:spPr>
          <a:xfrm>
            <a:off x="5452355" y="1625723"/>
            <a:ext cx="3500176" cy="2893100"/>
          </a:xfrm>
          <a:prstGeom prst="rect">
            <a:avLst/>
          </a:prstGeom>
          <a:noFill/>
        </p:spPr>
        <p:txBody>
          <a:bodyPr wrap="square" rtlCol="0">
            <a:spAutoFit/>
          </a:bodyPr>
          <a:lstStyle/>
          <a:p>
            <a:pPr algn="just"/>
            <a:r>
              <a:rPr lang="en-GB">
                <a:effectLst/>
                <a:latin typeface="Roboto Slab" panose="020B0604020202020204" charset="0"/>
                <a:ea typeface="Roboto Slab" panose="020B0604020202020204" charset="0"/>
                <a:cs typeface="Times New Roman" panose="02020603050405020304" pitchFamily="18" charset="0"/>
              </a:rPr>
              <a:t>• Kiểm tra trạng thái và chức năng của từng URL trên trang web của mình bằng cách kiểm tra chúng trong công cụ kiểm tra URL trong Search Console.</a:t>
            </a:r>
          </a:p>
          <a:p>
            <a:pPr algn="just"/>
            <a:endParaRPr lang="en-GB">
              <a:latin typeface="Roboto Slab" panose="020B0604020202020204" charset="0"/>
              <a:ea typeface="Roboto Slab" panose="020B0604020202020204" charset="0"/>
              <a:cs typeface="Times New Roman" panose="02020603050405020304" pitchFamily="18" charset="0"/>
            </a:endParaRPr>
          </a:p>
          <a:p>
            <a:pPr algn="just"/>
            <a:r>
              <a:rPr lang="en-US">
                <a:latin typeface="Roboto Slab" panose="020B0604020202020204" charset="0"/>
                <a:ea typeface="Roboto Slab" panose="020B0604020202020204" charset="0"/>
                <a:cs typeface="Cordia New" panose="020B0304020202020204" pitchFamily="34" charset="-34"/>
              </a:rPr>
              <a:t>• K</a:t>
            </a:r>
            <a:r>
              <a:rPr lang="en-US">
                <a:effectLst/>
                <a:latin typeface="Roboto Slab" panose="020B0604020202020204" charset="0"/>
                <a:ea typeface="Roboto Slab" panose="020B0604020202020204" charset="0"/>
                <a:cs typeface="Cordia New" panose="020B0304020202020204" pitchFamily="34" charset="-34"/>
              </a:rPr>
              <a:t>iểm tra từng trang để chẩn đoán sự cố hoặc yêu cầu lập chỉ mục để các thay đổi gần đây có thể được chọn nhanh hơn.</a:t>
            </a:r>
            <a:endParaRPr lang="en-GB">
              <a:effectLst/>
              <a:latin typeface="Roboto Slab" panose="020B0604020202020204" charset="0"/>
              <a:ea typeface="Roboto Slab" panose="020B0604020202020204" charset="0"/>
              <a:cs typeface="Times New Roman" panose="02020603050405020304" pitchFamily="18" charset="0"/>
            </a:endParaRPr>
          </a:p>
          <a:p>
            <a:pPr algn="just"/>
            <a:endParaRPr lang="en-GB">
              <a:effectLst/>
              <a:latin typeface="Roboto Slab" panose="020B0604020202020204" charset="0"/>
              <a:ea typeface="Roboto Slab" panose="020B0604020202020204" charset="0"/>
              <a:cs typeface="Times New Roman" panose="02020603050405020304" pitchFamily="18" charset="0"/>
            </a:endParaRPr>
          </a:p>
          <a:p>
            <a:pPr algn="just"/>
            <a:r>
              <a:rPr lang="en-GB">
                <a:effectLst/>
                <a:latin typeface="Roboto Slab" panose="020B0604020202020204" charset="0"/>
                <a:ea typeface="Roboto Slab" panose="020B0604020202020204" charset="0"/>
                <a:cs typeface="Times New Roman" panose="02020603050405020304" pitchFamily="18" charset="0"/>
              </a:rPr>
              <a:t>• Công cụ URL Inspection này sẽ giúp cho bạn cập nhật dữ liệu sớm hơn và nhanh hơn</a:t>
            </a:r>
            <a:endParaRPr lang="en-US">
              <a:latin typeface="Roboto Slab" panose="020B0604020202020204" charset="0"/>
              <a:ea typeface="Roboto Slab" panose="020B0604020202020204" charset="0"/>
            </a:endParaRPr>
          </a:p>
        </p:txBody>
      </p:sp>
    </p:spTree>
    <p:extLst>
      <p:ext uri="{BB962C8B-B14F-4D97-AF65-F5344CB8AC3E}">
        <p14:creationId xmlns:p14="http://schemas.microsoft.com/office/powerpoint/2010/main" val="3894836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48DD8-C9D9-465D-9340-5556FF5B1480}"/>
              </a:ext>
            </a:extLst>
          </p:cNvPr>
          <p:cNvSpPr>
            <a:spLocks noGrp="1"/>
          </p:cNvSpPr>
          <p:nvPr>
            <p:ph type="title"/>
          </p:nvPr>
        </p:nvSpPr>
        <p:spPr/>
        <p:txBody>
          <a:bodyPr/>
          <a:lstStyle/>
          <a:p>
            <a:pPr algn="ctr"/>
            <a:r>
              <a:rPr lang="en-US" sz="1800" b="1">
                <a:effectLst/>
                <a:latin typeface="Roboto" panose="02000000000000000000" pitchFamily="2" charset="0"/>
                <a:ea typeface="Calibri" panose="020F0502020204030204" pitchFamily="34" charset="0"/>
                <a:cs typeface="Cordia New" panose="020B0304020202020204" pitchFamily="34" charset="-34"/>
              </a:rPr>
              <a:t>Coverage </a:t>
            </a:r>
            <a:br>
              <a:rPr lang="en-US" sz="1800" b="1">
                <a:effectLst/>
                <a:latin typeface="Roboto" panose="02000000000000000000" pitchFamily="2" charset="0"/>
                <a:ea typeface="Calibri" panose="020F0502020204030204" pitchFamily="34" charset="0"/>
                <a:cs typeface="Cordia New" panose="020B0304020202020204" pitchFamily="34" charset="-34"/>
              </a:rPr>
            </a:br>
            <a:r>
              <a:rPr lang="en-US" sz="1800" b="1">
                <a:effectLst/>
                <a:latin typeface="Roboto" panose="02000000000000000000" pitchFamily="2" charset="0"/>
                <a:ea typeface="Calibri" panose="020F0502020204030204" pitchFamily="34" charset="0"/>
                <a:cs typeface="Cordia New" panose="020B0304020202020204" pitchFamily="34" charset="-34"/>
              </a:rPr>
              <a:t>(Trạng thái lập chỉ mục)</a:t>
            </a:r>
            <a:endParaRPr lang="en-US"/>
          </a:p>
        </p:txBody>
      </p:sp>
      <p:sp>
        <p:nvSpPr>
          <p:cNvPr id="4" name="Slide Number Placeholder 3">
            <a:extLst>
              <a:ext uri="{FF2B5EF4-FFF2-40B4-BE49-F238E27FC236}">
                <a16:creationId xmlns:a16="http://schemas.microsoft.com/office/drawing/2014/main" id="{4431A5AA-FA91-4B25-94F2-B18DD4FB825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sp>
        <p:nvSpPr>
          <p:cNvPr id="6" name="TextBox 5">
            <a:extLst>
              <a:ext uri="{FF2B5EF4-FFF2-40B4-BE49-F238E27FC236}">
                <a16:creationId xmlns:a16="http://schemas.microsoft.com/office/drawing/2014/main" id="{C61D5D92-7CA4-4EA8-BC20-FFBA8C3D2690}"/>
              </a:ext>
            </a:extLst>
          </p:cNvPr>
          <p:cNvSpPr txBox="1"/>
          <p:nvPr/>
        </p:nvSpPr>
        <p:spPr>
          <a:xfrm>
            <a:off x="352030" y="647316"/>
            <a:ext cx="364250" cy="784830"/>
          </a:xfrm>
          <a:prstGeom prst="rect">
            <a:avLst/>
          </a:prstGeom>
          <a:noFill/>
        </p:spPr>
        <p:txBody>
          <a:bodyPr wrap="square">
            <a:spAutoFit/>
          </a:bodyPr>
          <a:lstStyle/>
          <a:p>
            <a:r>
              <a:rPr lang="en-US" sz="4500">
                <a:solidFill>
                  <a:schemeClr val="bg1"/>
                </a:solidFill>
                <a:latin typeface="Roboto Slab" panose="020B0604020202020204" charset="0"/>
                <a:ea typeface="Roboto Slab" panose="020B0604020202020204" charset="0"/>
              </a:rPr>
              <a:t>3</a:t>
            </a:r>
          </a:p>
        </p:txBody>
      </p:sp>
      <p:pic>
        <p:nvPicPr>
          <p:cNvPr id="7" name="Picture 6">
            <a:extLst>
              <a:ext uri="{FF2B5EF4-FFF2-40B4-BE49-F238E27FC236}">
                <a16:creationId xmlns:a16="http://schemas.microsoft.com/office/drawing/2014/main" id="{CCB14295-E436-4111-9CC5-C8B31D1A534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2030" y="1782127"/>
            <a:ext cx="5212217" cy="2507933"/>
          </a:xfrm>
          <a:prstGeom prst="rect">
            <a:avLst/>
          </a:prstGeom>
          <a:noFill/>
          <a:ln>
            <a:noFill/>
          </a:ln>
        </p:spPr>
      </p:pic>
      <p:sp>
        <p:nvSpPr>
          <p:cNvPr id="8" name="TextBox 7">
            <a:extLst>
              <a:ext uri="{FF2B5EF4-FFF2-40B4-BE49-F238E27FC236}">
                <a16:creationId xmlns:a16="http://schemas.microsoft.com/office/drawing/2014/main" id="{2082BB3E-8DFB-47CB-8F7B-0608CEA085C4}"/>
              </a:ext>
            </a:extLst>
          </p:cNvPr>
          <p:cNvSpPr txBox="1"/>
          <p:nvPr/>
        </p:nvSpPr>
        <p:spPr>
          <a:xfrm>
            <a:off x="5861427" y="2192626"/>
            <a:ext cx="3282573" cy="2097434"/>
          </a:xfrm>
          <a:prstGeom prst="rect">
            <a:avLst/>
          </a:prstGeom>
          <a:noFill/>
        </p:spPr>
        <p:txBody>
          <a:bodyPr wrap="square" rtlCol="0">
            <a:spAutoFit/>
          </a:bodyPr>
          <a:lstStyle/>
          <a:p>
            <a:pPr lvl="0">
              <a:lnSpc>
                <a:spcPct val="150000"/>
              </a:lnSpc>
            </a:pPr>
            <a:r>
              <a:rPr lang="en-GB" b="1">
                <a:effectLst/>
                <a:latin typeface="Roboto Slab" panose="020B0604020202020204" charset="0"/>
                <a:ea typeface="Roboto Slab" panose="020B0604020202020204" charset="0"/>
                <a:cs typeface="Cordia New" panose="020B0304020202020204" pitchFamily="34" charset="-34"/>
              </a:rPr>
              <a:t>• Error</a:t>
            </a:r>
            <a:r>
              <a:rPr lang="en-GB">
                <a:effectLst/>
                <a:latin typeface="Roboto Slab" panose="020B0604020202020204" charset="0"/>
                <a:ea typeface="Roboto Slab" panose="020B0604020202020204" charset="0"/>
                <a:cs typeface="Cordia New" panose="020B0304020202020204" pitchFamily="34" charset="-34"/>
              </a:rPr>
              <a:t> – Lỗi đang có trên website</a:t>
            </a:r>
            <a:endParaRPr lang="en-US">
              <a:effectLst/>
              <a:latin typeface="Roboto Slab" panose="020B0604020202020204" charset="0"/>
              <a:ea typeface="Roboto Slab" panose="020B0604020202020204" charset="0"/>
              <a:cs typeface="Cordia New" panose="020B0304020202020204" pitchFamily="34" charset="-34"/>
            </a:endParaRPr>
          </a:p>
          <a:p>
            <a:pPr lvl="0">
              <a:lnSpc>
                <a:spcPct val="150000"/>
              </a:lnSpc>
            </a:pPr>
            <a:r>
              <a:rPr lang="en-GB" b="1">
                <a:effectLst/>
                <a:latin typeface="Roboto Slab" panose="020B0604020202020204" charset="0"/>
                <a:ea typeface="Roboto Slab" panose="020B0604020202020204" charset="0"/>
                <a:cs typeface="Cordia New" panose="020B0304020202020204" pitchFamily="34" charset="-34"/>
              </a:rPr>
              <a:t>• Valid with warnings</a:t>
            </a:r>
            <a:r>
              <a:rPr lang="en-GB">
                <a:effectLst/>
                <a:latin typeface="Roboto Slab" panose="020B0604020202020204" charset="0"/>
                <a:ea typeface="Roboto Slab" panose="020B0604020202020204" charset="0"/>
                <a:cs typeface="Cordia New" panose="020B0304020202020204" pitchFamily="34" charset="-34"/>
              </a:rPr>
              <a:t> – Đã index những có một số cảnh báo</a:t>
            </a:r>
            <a:endParaRPr lang="en-US">
              <a:effectLst/>
              <a:latin typeface="Roboto Slab" panose="020B0604020202020204" charset="0"/>
              <a:ea typeface="Roboto Slab" panose="020B0604020202020204" charset="0"/>
              <a:cs typeface="Cordia New" panose="020B0304020202020204" pitchFamily="34" charset="-34"/>
            </a:endParaRPr>
          </a:p>
          <a:p>
            <a:pPr lvl="0">
              <a:lnSpc>
                <a:spcPct val="150000"/>
              </a:lnSpc>
            </a:pPr>
            <a:r>
              <a:rPr lang="en-GB" b="1">
                <a:effectLst/>
                <a:latin typeface="Roboto Slab" panose="020B0604020202020204" charset="0"/>
                <a:ea typeface="Roboto Slab" panose="020B0604020202020204" charset="0"/>
                <a:cs typeface="Cordia New" panose="020B0304020202020204" pitchFamily="34" charset="-34"/>
              </a:rPr>
              <a:t>• Valid</a:t>
            </a:r>
            <a:r>
              <a:rPr lang="en-GB">
                <a:effectLst/>
                <a:latin typeface="Roboto Slab" panose="020B0604020202020204" charset="0"/>
                <a:ea typeface="Roboto Slab" panose="020B0604020202020204" charset="0"/>
                <a:cs typeface="Cordia New" panose="020B0304020202020204" pitchFamily="34" charset="-34"/>
              </a:rPr>
              <a:t> – Đã index</a:t>
            </a:r>
            <a:endParaRPr lang="en-US">
              <a:effectLst/>
              <a:latin typeface="Roboto Slab" panose="020B0604020202020204" charset="0"/>
              <a:ea typeface="Roboto Slab" panose="020B0604020202020204" charset="0"/>
              <a:cs typeface="Cordia New" panose="020B0304020202020204" pitchFamily="34" charset="-34"/>
            </a:endParaRPr>
          </a:p>
          <a:p>
            <a:pPr lvl="0">
              <a:lnSpc>
                <a:spcPct val="150000"/>
              </a:lnSpc>
              <a:spcAft>
                <a:spcPts val="800"/>
              </a:spcAft>
            </a:pPr>
            <a:r>
              <a:rPr lang="en-GB" b="1">
                <a:effectLst/>
                <a:latin typeface="Roboto Slab" panose="020B0604020202020204" charset="0"/>
                <a:ea typeface="Roboto Slab" panose="020B0604020202020204" charset="0"/>
                <a:cs typeface="Cordia New" panose="020B0304020202020204" pitchFamily="34" charset="-34"/>
              </a:rPr>
              <a:t>• Excluded </a:t>
            </a:r>
            <a:r>
              <a:rPr lang="en-GB">
                <a:effectLst/>
                <a:latin typeface="Roboto Slab" panose="020B0604020202020204" charset="0"/>
                <a:ea typeface="Roboto Slab" panose="020B0604020202020204" charset="0"/>
                <a:cs typeface="Cordia New" panose="020B0304020202020204" pitchFamily="34" charset="-34"/>
              </a:rPr>
              <a:t>– Không được index</a:t>
            </a:r>
            <a:endParaRPr lang="en-US">
              <a:effectLst/>
              <a:latin typeface="Roboto Slab" panose="020B0604020202020204" charset="0"/>
              <a:ea typeface="Roboto Slab" panose="020B0604020202020204" charset="0"/>
              <a:cs typeface="Cordia New" panose="020B0304020202020204" pitchFamily="34" charset="-34"/>
            </a:endParaRPr>
          </a:p>
          <a:p>
            <a:pPr>
              <a:lnSpc>
                <a:spcPct val="150000"/>
              </a:lnSpc>
            </a:pPr>
            <a:endParaRPr lang="en-US">
              <a:latin typeface="Roboto Slab" panose="020B0604020202020204" charset="0"/>
              <a:ea typeface="Roboto Slab" panose="020B0604020202020204" charset="0"/>
            </a:endParaRPr>
          </a:p>
        </p:txBody>
      </p:sp>
    </p:spTree>
    <p:extLst>
      <p:ext uri="{BB962C8B-B14F-4D97-AF65-F5344CB8AC3E}">
        <p14:creationId xmlns:p14="http://schemas.microsoft.com/office/powerpoint/2010/main" val="2937005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7388690-CE34-4FF5-B346-3DC4AEC3943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sp>
        <p:nvSpPr>
          <p:cNvPr id="5" name="TextBox 4">
            <a:extLst>
              <a:ext uri="{FF2B5EF4-FFF2-40B4-BE49-F238E27FC236}">
                <a16:creationId xmlns:a16="http://schemas.microsoft.com/office/drawing/2014/main" id="{89800484-BC9D-479F-9686-2013A30571B4}"/>
              </a:ext>
            </a:extLst>
          </p:cNvPr>
          <p:cNvSpPr txBox="1"/>
          <p:nvPr/>
        </p:nvSpPr>
        <p:spPr>
          <a:xfrm>
            <a:off x="298150" y="1225772"/>
            <a:ext cx="8647730" cy="2691955"/>
          </a:xfrm>
          <a:prstGeom prst="rect">
            <a:avLst/>
          </a:prstGeom>
          <a:noFill/>
        </p:spPr>
        <p:txBody>
          <a:bodyPr wrap="square">
            <a:spAutoFit/>
          </a:bodyPr>
          <a:lstStyle/>
          <a:p>
            <a:pPr algn="just">
              <a:lnSpc>
                <a:spcPct val="107000"/>
              </a:lnSpc>
              <a:spcAft>
                <a:spcPts val="800"/>
              </a:spcAft>
            </a:pPr>
            <a:r>
              <a:rPr lang="en-US" sz="1400">
                <a:solidFill>
                  <a:schemeClr val="bg1"/>
                </a:solidFill>
                <a:effectLst/>
                <a:latin typeface="Roboto Slab" panose="020B0604020202020204" charset="0"/>
                <a:ea typeface="Roboto Slab" panose="020B0604020202020204" charset="0"/>
                <a:cs typeface="Cordia New" panose="020B0304020202020204" pitchFamily="34" charset="-34"/>
              </a:rPr>
              <a:t>Công cụ này giúp bạn xác định những nội dung đã được thu thập có vấn đề hay không:</a:t>
            </a:r>
          </a:p>
          <a:p>
            <a:pPr lvl="0" algn="just">
              <a:lnSpc>
                <a:spcPct val="107000"/>
              </a:lnSpc>
            </a:pPr>
            <a:r>
              <a:rPr lang="en-GB" sz="1400">
                <a:solidFill>
                  <a:schemeClr val="bg1"/>
                </a:solidFill>
                <a:effectLst/>
                <a:latin typeface="Roboto Slab" panose="020B0604020202020204" charset="0"/>
                <a:ea typeface="Roboto Slab" panose="020B0604020202020204" charset="0"/>
                <a:cs typeface="Cordia New" panose="020B0304020202020204" pitchFamily="34" charset="-34"/>
              </a:rPr>
              <a:t>    • Có bao nhiêu nội dung đã thu thập thành công</a:t>
            </a:r>
            <a:endParaRPr lang="en-US" sz="1400">
              <a:solidFill>
                <a:schemeClr val="bg1"/>
              </a:solidFill>
              <a:effectLst/>
              <a:latin typeface="Roboto Slab" panose="020B0604020202020204" charset="0"/>
              <a:ea typeface="Roboto Slab" panose="020B0604020202020204" charset="0"/>
              <a:cs typeface="Cordia New" panose="020B0304020202020204" pitchFamily="34" charset="-34"/>
            </a:endParaRPr>
          </a:p>
          <a:p>
            <a:pPr lvl="0" algn="just">
              <a:lnSpc>
                <a:spcPct val="107000"/>
              </a:lnSpc>
            </a:pPr>
            <a:r>
              <a:rPr lang="en-GB" sz="1400">
                <a:solidFill>
                  <a:schemeClr val="bg1"/>
                </a:solidFill>
                <a:effectLst/>
                <a:latin typeface="Roboto Slab" panose="020B0604020202020204" charset="0"/>
                <a:ea typeface="Roboto Slab" panose="020B0604020202020204" charset="0"/>
                <a:cs typeface="Cordia New" panose="020B0304020202020204" pitchFamily="34" charset="-34"/>
              </a:rPr>
              <a:t>    • Quá trình lấy dữ liệu có bị lỗi hay không (Lỗi 404, 500,…)</a:t>
            </a:r>
            <a:endParaRPr lang="en-US" sz="1400">
              <a:solidFill>
                <a:schemeClr val="bg1"/>
              </a:solidFill>
              <a:effectLst/>
              <a:latin typeface="Roboto Slab" panose="020B0604020202020204" charset="0"/>
              <a:ea typeface="Roboto Slab" panose="020B0604020202020204" charset="0"/>
              <a:cs typeface="Cordia New" panose="020B0304020202020204" pitchFamily="34" charset="-34"/>
            </a:endParaRPr>
          </a:p>
          <a:p>
            <a:pPr lvl="0" algn="just">
              <a:lnSpc>
                <a:spcPct val="107000"/>
              </a:lnSpc>
              <a:spcAft>
                <a:spcPts val="800"/>
              </a:spcAft>
            </a:pPr>
            <a:r>
              <a:rPr lang="en-GB" sz="1400">
                <a:solidFill>
                  <a:schemeClr val="bg1"/>
                </a:solidFill>
                <a:effectLst/>
                <a:latin typeface="Roboto Slab" panose="020B0604020202020204" charset="0"/>
                <a:ea typeface="Roboto Slab" panose="020B0604020202020204" charset="0"/>
                <a:cs typeface="Cordia New" panose="020B0304020202020204" pitchFamily="34" charset="-34"/>
              </a:rPr>
              <a:t>    • Số lượng nội dung không được thu thập (Noindex)</a:t>
            </a:r>
            <a:endParaRPr lang="en-US" sz="1400">
              <a:solidFill>
                <a:schemeClr val="bg1"/>
              </a:solidFill>
              <a:effectLst/>
              <a:latin typeface="Roboto Slab" panose="020B0604020202020204" charset="0"/>
              <a:ea typeface="Roboto Slab" panose="020B0604020202020204" charset="0"/>
              <a:cs typeface="Cordia New" panose="020B0304020202020204" pitchFamily="34" charset="-34"/>
            </a:endParaRPr>
          </a:p>
          <a:p>
            <a:pPr algn="just">
              <a:lnSpc>
                <a:spcPct val="107000"/>
              </a:lnSpc>
              <a:spcAft>
                <a:spcPts val="800"/>
              </a:spcAft>
            </a:pPr>
            <a:r>
              <a:rPr lang="en-US" sz="1400">
                <a:solidFill>
                  <a:schemeClr val="bg1"/>
                </a:solidFill>
                <a:effectLst/>
                <a:latin typeface="Roboto Slab" panose="020B0604020202020204" charset="0"/>
                <a:ea typeface="Roboto Slab" panose="020B0604020202020204" charset="0"/>
                <a:cs typeface="Cordia New" panose="020B0304020202020204" pitchFamily="34" charset="-34"/>
              </a:rPr>
              <a:t>Với những nội dung bị lỗi trong quá trình thu thập bạn cần tiến hành điều hướng nếu gặp lỗi 404; kiểm tra dữ liệu trên server nếu gặp lỗi 500; còn nếu không có vấn đề gì thì cần dùng URL Inspection để khai báo lại với Google.</a:t>
            </a:r>
          </a:p>
          <a:p>
            <a:pPr algn="just">
              <a:lnSpc>
                <a:spcPct val="107000"/>
              </a:lnSpc>
              <a:spcAft>
                <a:spcPts val="800"/>
              </a:spcAft>
            </a:pPr>
            <a:r>
              <a:rPr lang="en-US" sz="1400">
                <a:solidFill>
                  <a:schemeClr val="bg1"/>
                </a:solidFill>
                <a:effectLst/>
                <a:latin typeface="Roboto Slab" panose="020B0604020202020204" charset="0"/>
                <a:ea typeface="Roboto Slab" panose="020B0604020202020204" charset="0"/>
                <a:cs typeface="Cordia New" panose="020B0304020202020204" pitchFamily="34" charset="-34"/>
              </a:rPr>
              <a:t>Với nội dung không được thu thập (noindex) bạn cần chắc chắn rằng những nội dung quan trọng cần được xếp hạng không nằm trong số này. Nếu có hãy kiểm tra và khai báo lại với Google ngay lập tức.  </a:t>
            </a:r>
          </a:p>
        </p:txBody>
      </p:sp>
      <p:sp>
        <p:nvSpPr>
          <p:cNvPr id="7" name="TextBox 6">
            <a:extLst>
              <a:ext uri="{FF2B5EF4-FFF2-40B4-BE49-F238E27FC236}">
                <a16:creationId xmlns:a16="http://schemas.microsoft.com/office/drawing/2014/main" id="{F4157FED-738A-44DC-9BF5-40E8659E0133}"/>
              </a:ext>
            </a:extLst>
          </p:cNvPr>
          <p:cNvSpPr txBox="1"/>
          <p:nvPr/>
        </p:nvSpPr>
        <p:spPr>
          <a:xfrm>
            <a:off x="2192655" y="633740"/>
            <a:ext cx="4598670" cy="430887"/>
          </a:xfrm>
          <a:prstGeom prst="rect">
            <a:avLst/>
          </a:prstGeom>
          <a:noFill/>
        </p:spPr>
        <p:txBody>
          <a:bodyPr wrap="square">
            <a:spAutoFit/>
          </a:bodyPr>
          <a:lstStyle/>
          <a:p>
            <a:r>
              <a:rPr lang="en-US" sz="2200" b="1">
                <a:solidFill>
                  <a:schemeClr val="bg1"/>
                </a:solidFill>
                <a:effectLst/>
                <a:latin typeface="Roboto" panose="02000000000000000000" pitchFamily="2" charset="0"/>
                <a:ea typeface="Calibri" panose="020F0502020204030204" pitchFamily="34" charset="0"/>
                <a:cs typeface="Cordia New" panose="020B0304020202020204" pitchFamily="34" charset="-34"/>
              </a:rPr>
              <a:t>Coverage (Trạng thái lập chỉ mục)</a:t>
            </a:r>
            <a:endParaRPr lang="en-US" sz="2200">
              <a:solidFill>
                <a:schemeClr val="bg1"/>
              </a:solidFill>
            </a:endParaRPr>
          </a:p>
        </p:txBody>
      </p:sp>
    </p:spTree>
    <p:extLst>
      <p:ext uri="{BB962C8B-B14F-4D97-AF65-F5344CB8AC3E}">
        <p14:creationId xmlns:p14="http://schemas.microsoft.com/office/powerpoint/2010/main" val="2954935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F6058-BB11-4E97-8184-A99890DA8CCE}"/>
              </a:ext>
            </a:extLst>
          </p:cNvPr>
          <p:cNvSpPr>
            <a:spLocks noGrp="1"/>
          </p:cNvSpPr>
          <p:nvPr>
            <p:ph type="title"/>
          </p:nvPr>
        </p:nvSpPr>
        <p:spPr>
          <a:xfrm>
            <a:off x="947905" y="591685"/>
            <a:ext cx="3208800" cy="1028700"/>
          </a:xfrm>
        </p:spPr>
        <p:txBody>
          <a:bodyPr/>
          <a:lstStyle/>
          <a:p>
            <a:pPr algn="ctr"/>
            <a:r>
              <a:rPr lang="en-US" sz="1800" b="1">
                <a:effectLst/>
                <a:latin typeface="Roboto" panose="02000000000000000000" pitchFamily="2" charset="0"/>
                <a:ea typeface="Calibri" panose="020F0502020204030204" pitchFamily="34" charset="0"/>
                <a:cs typeface="Cordia New" panose="020B0304020202020204" pitchFamily="34" charset="-34"/>
              </a:rPr>
              <a:t>Sitemaps </a:t>
            </a:r>
            <a:br>
              <a:rPr lang="en-US" sz="1800" b="1">
                <a:effectLst/>
                <a:latin typeface="Roboto" panose="02000000000000000000" pitchFamily="2" charset="0"/>
                <a:ea typeface="Calibri" panose="020F0502020204030204" pitchFamily="34" charset="0"/>
                <a:cs typeface="Cordia New" panose="020B0304020202020204" pitchFamily="34" charset="-34"/>
              </a:rPr>
            </a:br>
            <a:r>
              <a:rPr lang="en-US" sz="1800" b="1">
                <a:effectLst/>
                <a:latin typeface="Roboto" panose="02000000000000000000" pitchFamily="2" charset="0"/>
                <a:ea typeface="Calibri" panose="020F0502020204030204" pitchFamily="34" charset="0"/>
                <a:cs typeface="Cordia New" panose="020B0304020202020204" pitchFamily="34" charset="-34"/>
              </a:rPr>
              <a:t>(Sơ đồ trang web)</a:t>
            </a:r>
            <a:br>
              <a:rPr lang="en-US" sz="1800">
                <a:effectLst/>
                <a:latin typeface="Calibri" panose="020F0502020204030204" pitchFamily="34" charset="0"/>
                <a:ea typeface="Calibri" panose="020F0502020204030204" pitchFamily="34" charset="0"/>
                <a:cs typeface="Cordia New" panose="020B0304020202020204" pitchFamily="34" charset="-34"/>
              </a:rPr>
            </a:br>
            <a:endParaRPr lang="en-US"/>
          </a:p>
        </p:txBody>
      </p:sp>
      <p:sp>
        <p:nvSpPr>
          <p:cNvPr id="4" name="Slide Number Placeholder 3">
            <a:extLst>
              <a:ext uri="{FF2B5EF4-FFF2-40B4-BE49-F238E27FC236}">
                <a16:creationId xmlns:a16="http://schemas.microsoft.com/office/drawing/2014/main" id="{439462B6-0C90-4609-BCE4-0F6521BF289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sp>
        <p:nvSpPr>
          <p:cNvPr id="6" name="TextBox 5">
            <a:extLst>
              <a:ext uri="{FF2B5EF4-FFF2-40B4-BE49-F238E27FC236}">
                <a16:creationId xmlns:a16="http://schemas.microsoft.com/office/drawing/2014/main" id="{7ECCAB4D-1BE2-4A34-8284-B9DCF9250086}"/>
              </a:ext>
            </a:extLst>
          </p:cNvPr>
          <p:cNvSpPr txBox="1"/>
          <p:nvPr/>
        </p:nvSpPr>
        <p:spPr>
          <a:xfrm>
            <a:off x="298150" y="660280"/>
            <a:ext cx="388613" cy="784830"/>
          </a:xfrm>
          <a:prstGeom prst="rect">
            <a:avLst/>
          </a:prstGeom>
          <a:noFill/>
        </p:spPr>
        <p:txBody>
          <a:bodyPr wrap="square">
            <a:spAutoFit/>
          </a:bodyPr>
          <a:lstStyle/>
          <a:p>
            <a:r>
              <a:rPr lang="en-US" sz="4500">
                <a:solidFill>
                  <a:schemeClr val="bg1"/>
                </a:solidFill>
                <a:latin typeface="Roboto Slab" panose="020B0604020202020204" charset="0"/>
                <a:ea typeface="Roboto Slab" panose="020B0604020202020204" charset="0"/>
              </a:rPr>
              <a:t>4</a:t>
            </a:r>
          </a:p>
        </p:txBody>
      </p:sp>
      <p:pic>
        <p:nvPicPr>
          <p:cNvPr id="7" name="Picture 6">
            <a:extLst>
              <a:ext uri="{FF2B5EF4-FFF2-40B4-BE49-F238E27FC236}">
                <a16:creationId xmlns:a16="http://schemas.microsoft.com/office/drawing/2014/main" id="{F615BE31-F898-4CC8-9C92-11A391ABEA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158" y="1546859"/>
            <a:ext cx="4650293" cy="2798125"/>
          </a:xfrm>
          <a:prstGeom prst="rect">
            <a:avLst/>
          </a:prstGeom>
          <a:noFill/>
          <a:ln>
            <a:noFill/>
          </a:ln>
        </p:spPr>
      </p:pic>
      <p:sp>
        <p:nvSpPr>
          <p:cNvPr id="8" name="TextBox 7">
            <a:extLst>
              <a:ext uri="{FF2B5EF4-FFF2-40B4-BE49-F238E27FC236}">
                <a16:creationId xmlns:a16="http://schemas.microsoft.com/office/drawing/2014/main" id="{3A3E2820-C305-4E12-A69C-032F4DCBFE8C}"/>
              </a:ext>
            </a:extLst>
          </p:cNvPr>
          <p:cNvSpPr txBox="1"/>
          <p:nvPr/>
        </p:nvSpPr>
        <p:spPr>
          <a:xfrm>
            <a:off x="4975541" y="1932443"/>
            <a:ext cx="4002261" cy="2209836"/>
          </a:xfrm>
          <a:prstGeom prst="rect">
            <a:avLst/>
          </a:prstGeom>
          <a:noFill/>
        </p:spPr>
        <p:txBody>
          <a:bodyPr wrap="square" rtlCol="0">
            <a:spAutoFit/>
          </a:bodyPr>
          <a:lstStyle/>
          <a:p>
            <a:pPr algn="just">
              <a:lnSpc>
                <a:spcPct val="107000"/>
              </a:lnSpc>
              <a:spcAft>
                <a:spcPts val="800"/>
              </a:spcAft>
            </a:pPr>
            <a:r>
              <a:rPr lang="en-US" sz="1300">
                <a:effectLst/>
                <a:latin typeface="Roboto Slab" panose="020B0604020202020204" charset="0"/>
                <a:ea typeface="Roboto Slab" panose="020B0604020202020204" charset="0"/>
                <a:cs typeface="Cordia New" panose="020B0304020202020204" pitchFamily="34" charset="-34"/>
              </a:rPr>
              <a:t>Chức năng Sitemaps của Google Search Console:</a:t>
            </a:r>
          </a:p>
          <a:p>
            <a:pPr lvl="0" algn="just">
              <a:lnSpc>
                <a:spcPct val="107000"/>
              </a:lnSpc>
            </a:pPr>
            <a:r>
              <a:rPr lang="en-GB" sz="1300">
                <a:effectLst/>
                <a:latin typeface="Roboto Slab" panose="020B0604020202020204" charset="0"/>
                <a:ea typeface="Roboto Slab" panose="020B0604020202020204" charset="0"/>
                <a:cs typeface="Cordia New" panose="020B0304020202020204" pitchFamily="34" charset="-34"/>
              </a:rPr>
              <a:t>• Theo dõi Sitemap có được Google đọc hay không?</a:t>
            </a:r>
            <a:endParaRPr lang="en-US" sz="1300">
              <a:effectLst/>
              <a:latin typeface="Roboto Slab" panose="020B0604020202020204" charset="0"/>
              <a:ea typeface="Roboto Slab" panose="020B0604020202020204" charset="0"/>
              <a:cs typeface="Cordia New" panose="020B0304020202020204" pitchFamily="34" charset="-34"/>
            </a:endParaRPr>
          </a:p>
          <a:p>
            <a:pPr lvl="0" algn="just">
              <a:lnSpc>
                <a:spcPct val="107000"/>
              </a:lnSpc>
            </a:pPr>
            <a:r>
              <a:rPr lang="en-GB" sz="1300">
                <a:effectLst/>
                <a:latin typeface="Roboto Slab" panose="020B0604020202020204" charset="0"/>
                <a:ea typeface="Roboto Slab" panose="020B0604020202020204" charset="0"/>
                <a:cs typeface="Cordia New" panose="020B0304020202020204" pitchFamily="34" charset="-34"/>
              </a:rPr>
              <a:t>• Có lỗi nào trong quá trình Google đọc sitemap không?</a:t>
            </a:r>
            <a:endParaRPr lang="en-US" sz="1300">
              <a:effectLst/>
              <a:latin typeface="Roboto Slab" panose="020B0604020202020204" charset="0"/>
              <a:ea typeface="Roboto Slab" panose="020B0604020202020204" charset="0"/>
              <a:cs typeface="Cordia New" panose="020B0304020202020204" pitchFamily="34" charset="-34"/>
            </a:endParaRPr>
          </a:p>
          <a:p>
            <a:pPr lvl="0" algn="just">
              <a:lnSpc>
                <a:spcPct val="107000"/>
              </a:lnSpc>
            </a:pPr>
            <a:r>
              <a:rPr lang="en-GB" sz="1300">
                <a:effectLst/>
                <a:latin typeface="Roboto Slab" panose="020B0604020202020204" charset="0"/>
                <a:ea typeface="Roboto Slab" panose="020B0604020202020204" charset="0"/>
                <a:cs typeface="Cordia New" panose="020B0304020202020204" pitchFamily="34" charset="-34"/>
              </a:rPr>
              <a:t>• Nội dung trong sitemap là gì?</a:t>
            </a:r>
            <a:endParaRPr lang="en-US" sz="1300">
              <a:effectLst/>
              <a:latin typeface="Roboto Slab" panose="020B0604020202020204" charset="0"/>
              <a:ea typeface="Roboto Slab" panose="020B0604020202020204" charset="0"/>
              <a:cs typeface="Cordia New" panose="020B0304020202020204" pitchFamily="34" charset="-34"/>
            </a:endParaRPr>
          </a:p>
          <a:p>
            <a:pPr lvl="0" algn="just">
              <a:lnSpc>
                <a:spcPct val="107000"/>
              </a:lnSpc>
              <a:spcAft>
                <a:spcPts val="800"/>
              </a:spcAft>
            </a:pPr>
            <a:r>
              <a:rPr lang="en-GB" sz="1300">
                <a:effectLst/>
                <a:latin typeface="Roboto Slab" panose="020B0604020202020204" charset="0"/>
                <a:ea typeface="Roboto Slab" panose="020B0604020202020204" charset="0"/>
                <a:cs typeface="Cordia New" panose="020B0304020202020204" pitchFamily="34" charset="-34"/>
              </a:rPr>
              <a:t>• Khai báo khi sitemap có sự thay đổi (cần thiết nếu tạo sitemap thủ công)</a:t>
            </a:r>
            <a:endParaRPr lang="en-US" sz="1300">
              <a:effectLst/>
              <a:latin typeface="Roboto Slab" panose="020B0604020202020204" charset="0"/>
              <a:ea typeface="Roboto Slab" panose="020B0604020202020204" charset="0"/>
              <a:cs typeface="Cordia New" panose="020B0304020202020204" pitchFamily="34" charset="-34"/>
            </a:endParaRPr>
          </a:p>
          <a:p>
            <a:endParaRPr lang="en-US" sz="1300">
              <a:latin typeface="Roboto Slab" panose="020B0604020202020204" charset="0"/>
              <a:ea typeface="Roboto Slab" panose="020B0604020202020204" charset="0"/>
            </a:endParaRPr>
          </a:p>
        </p:txBody>
      </p:sp>
    </p:spTree>
    <p:extLst>
      <p:ext uri="{BB962C8B-B14F-4D97-AF65-F5344CB8AC3E}">
        <p14:creationId xmlns:p14="http://schemas.microsoft.com/office/powerpoint/2010/main" val="221905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B75EA05-8BE2-48F9-A624-FB57C077114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sp>
        <p:nvSpPr>
          <p:cNvPr id="4" name="TextBox 3">
            <a:extLst>
              <a:ext uri="{FF2B5EF4-FFF2-40B4-BE49-F238E27FC236}">
                <a16:creationId xmlns:a16="http://schemas.microsoft.com/office/drawing/2014/main" id="{24325F4A-1868-49FB-941C-67AE06E28C4D}"/>
              </a:ext>
            </a:extLst>
          </p:cNvPr>
          <p:cNvSpPr txBox="1"/>
          <p:nvPr/>
        </p:nvSpPr>
        <p:spPr>
          <a:xfrm>
            <a:off x="695775" y="1520730"/>
            <a:ext cx="7752443" cy="523220"/>
          </a:xfrm>
          <a:prstGeom prst="rect">
            <a:avLst/>
          </a:prstGeom>
          <a:noFill/>
        </p:spPr>
        <p:txBody>
          <a:bodyPr wrap="none" rtlCol="0">
            <a:spAutoFit/>
          </a:bodyPr>
          <a:lstStyle/>
          <a:p>
            <a:r>
              <a:rPr lang="en-US">
                <a:solidFill>
                  <a:schemeClr val="bg1"/>
                </a:solidFill>
                <a:effectLst/>
                <a:latin typeface="Roboto Slab" panose="020B0604020202020204" charset="0"/>
                <a:ea typeface="Roboto Slab" panose="020B0604020202020204" charset="0"/>
                <a:cs typeface="Cordia New" panose="020B0304020202020204" pitchFamily="34" charset="-34"/>
              </a:rPr>
              <a:t>Bạn có thể kiểm tra sitemap của mình bằng cách kiểm tra link: domain.com/sitemap.xml</a:t>
            </a:r>
          </a:p>
          <a:p>
            <a:endParaRPr lang="en-US">
              <a:solidFill>
                <a:schemeClr val="bg1"/>
              </a:solidFill>
              <a:latin typeface="Roboto Slab" panose="020B0604020202020204" charset="0"/>
              <a:ea typeface="Roboto Slab" panose="020B0604020202020204" charset="0"/>
            </a:endParaRPr>
          </a:p>
        </p:txBody>
      </p:sp>
      <p:pic>
        <p:nvPicPr>
          <p:cNvPr id="5" name="Picture 4">
            <a:extLst>
              <a:ext uri="{FF2B5EF4-FFF2-40B4-BE49-F238E27FC236}">
                <a16:creationId xmlns:a16="http://schemas.microsoft.com/office/drawing/2014/main" id="{408E09F5-BB79-40A6-8494-1DF4603A648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1976" y="2043950"/>
            <a:ext cx="7960043" cy="2299568"/>
          </a:xfrm>
          <a:prstGeom prst="rect">
            <a:avLst/>
          </a:prstGeom>
          <a:noFill/>
          <a:ln>
            <a:noFill/>
          </a:ln>
        </p:spPr>
      </p:pic>
      <p:sp>
        <p:nvSpPr>
          <p:cNvPr id="7" name="TextBox 6">
            <a:extLst>
              <a:ext uri="{FF2B5EF4-FFF2-40B4-BE49-F238E27FC236}">
                <a16:creationId xmlns:a16="http://schemas.microsoft.com/office/drawing/2014/main" id="{155E9E13-5FE6-4CC3-B747-2287D49823F9}"/>
              </a:ext>
            </a:extLst>
          </p:cNvPr>
          <p:cNvSpPr txBox="1"/>
          <p:nvPr/>
        </p:nvSpPr>
        <p:spPr>
          <a:xfrm>
            <a:off x="2649855" y="628179"/>
            <a:ext cx="4598670" cy="769441"/>
          </a:xfrm>
          <a:prstGeom prst="rect">
            <a:avLst/>
          </a:prstGeom>
          <a:noFill/>
        </p:spPr>
        <p:txBody>
          <a:bodyPr wrap="square">
            <a:spAutoFit/>
          </a:bodyPr>
          <a:lstStyle/>
          <a:p>
            <a:r>
              <a:rPr lang="en-US" sz="2200" b="1">
                <a:solidFill>
                  <a:schemeClr val="bg1"/>
                </a:solidFill>
                <a:effectLst/>
                <a:latin typeface="Roboto" panose="02000000000000000000" pitchFamily="2" charset="0"/>
                <a:ea typeface="Calibri" panose="020F0502020204030204" pitchFamily="34" charset="0"/>
                <a:cs typeface="Cordia New" panose="020B0304020202020204" pitchFamily="34" charset="-34"/>
              </a:rPr>
              <a:t>Sitemaps (Sơ đồ trang web)</a:t>
            </a:r>
            <a:br>
              <a:rPr lang="en-US" sz="2200">
                <a:solidFill>
                  <a:schemeClr val="bg1"/>
                </a:solidFill>
                <a:effectLst/>
                <a:latin typeface="Calibri" panose="020F0502020204030204" pitchFamily="34" charset="0"/>
                <a:ea typeface="Calibri" panose="020F0502020204030204" pitchFamily="34" charset="0"/>
                <a:cs typeface="Cordia New" panose="020B0304020202020204" pitchFamily="34" charset="-34"/>
              </a:rPr>
            </a:br>
            <a:endParaRPr lang="en-US" sz="2200">
              <a:solidFill>
                <a:schemeClr val="bg1"/>
              </a:solidFill>
            </a:endParaRPr>
          </a:p>
        </p:txBody>
      </p:sp>
    </p:spTree>
    <p:extLst>
      <p:ext uri="{BB962C8B-B14F-4D97-AF65-F5344CB8AC3E}">
        <p14:creationId xmlns:p14="http://schemas.microsoft.com/office/powerpoint/2010/main" val="2415116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C07F2-F18D-450F-A85A-67197385C7B2}"/>
              </a:ext>
            </a:extLst>
          </p:cNvPr>
          <p:cNvSpPr>
            <a:spLocks noGrp="1"/>
          </p:cNvSpPr>
          <p:nvPr>
            <p:ph type="title"/>
          </p:nvPr>
        </p:nvSpPr>
        <p:spPr>
          <a:xfrm>
            <a:off x="1046965" y="591685"/>
            <a:ext cx="3525035" cy="1028700"/>
          </a:xfrm>
        </p:spPr>
        <p:txBody>
          <a:bodyPr/>
          <a:lstStyle/>
          <a:p>
            <a:pPr algn="ctr"/>
            <a:r>
              <a:rPr lang="en-US" sz="1500" b="1">
                <a:effectLst/>
                <a:latin typeface="Roboto Slab" panose="020B0604020202020204" charset="0"/>
                <a:ea typeface="Roboto Slab" panose="020B0604020202020204" charset="0"/>
                <a:cs typeface="Cordia New" panose="020B0304020202020204" pitchFamily="34" charset="-34"/>
              </a:rPr>
              <a:t>Mobile Usability</a:t>
            </a:r>
            <a:br>
              <a:rPr lang="en-US" sz="1500" b="1">
                <a:effectLst/>
                <a:latin typeface="Roboto Slab" panose="020B0604020202020204" charset="0"/>
                <a:ea typeface="Roboto Slab" panose="020B0604020202020204" charset="0"/>
                <a:cs typeface="Cordia New" panose="020B0304020202020204" pitchFamily="34" charset="-34"/>
              </a:rPr>
            </a:br>
            <a:r>
              <a:rPr lang="en-US" sz="1500" b="1">
                <a:effectLst/>
                <a:latin typeface="Roboto Slab" panose="020B0604020202020204" charset="0"/>
                <a:ea typeface="Roboto Slab" panose="020B0604020202020204" charset="0"/>
                <a:cs typeface="Cordia New" panose="020B0304020202020204" pitchFamily="34" charset="-34"/>
              </a:rPr>
              <a:t> (Tính khả dụng trên thiết bị di động)</a:t>
            </a:r>
            <a:br>
              <a:rPr lang="en-US" sz="1500">
                <a:effectLst/>
                <a:latin typeface="Roboto Slab" panose="020B0604020202020204" charset="0"/>
                <a:ea typeface="Roboto Slab" panose="020B0604020202020204" charset="0"/>
                <a:cs typeface="Cordia New" panose="020B0304020202020204" pitchFamily="34" charset="-34"/>
              </a:rPr>
            </a:br>
            <a:endParaRPr lang="en-US" sz="1500">
              <a:latin typeface="Roboto Slab" panose="020B0604020202020204" charset="0"/>
              <a:ea typeface="Roboto Slab" panose="020B0604020202020204" charset="0"/>
            </a:endParaRPr>
          </a:p>
        </p:txBody>
      </p:sp>
      <p:sp>
        <p:nvSpPr>
          <p:cNvPr id="4" name="Slide Number Placeholder 3">
            <a:extLst>
              <a:ext uri="{FF2B5EF4-FFF2-40B4-BE49-F238E27FC236}">
                <a16:creationId xmlns:a16="http://schemas.microsoft.com/office/drawing/2014/main" id="{90D8BE64-BA6E-40C6-A840-175E2D56A4D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19</a:t>
            </a:fld>
            <a:endParaRPr lang="en"/>
          </a:p>
        </p:txBody>
      </p:sp>
      <p:sp>
        <p:nvSpPr>
          <p:cNvPr id="6" name="TextBox 5">
            <a:extLst>
              <a:ext uri="{FF2B5EF4-FFF2-40B4-BE49-F238E27FC236}">
                <a16:creationId xmlns:a16="http://schemas.microsoft.com/office/drawing/2014/main" id="{136652BF-A005-4AEB-A572-11EDA5E9F07A}"/>
              </a:ext>
            </a:extLst>
          </p:cNvPr>
          <p:cNvSpPr txBox="1"/>
          <p:nvPr/>
        </p:nvSpPr>
        <p:spPr>
          <a:xfrm>
            <a:off x="355855" y="591685"/>
            <a:ext cx="352805" cy="784830"/>
          </a:xfrm>
          <a:prstGeom prst="rect">
            <a:avLst/>
          </a:prstGeom>
          <a:noFill/>
        </p:spPr>
        <p:txBody>
          <a:bodyPr wrap="square">
            <a:spAutoFit/>
          </a:bodyPr>
          <a:lstStyle/>
          <a:p>
            <a:r>
              <a:rPr lang="en-US" sz="4500">
                <a:solidFill>
                  <a:schemeClr val="bg1"/>
                </a:solidFill>
                <a:latin typeface="Roboto Slab" panose="020B0604020202020204" charset="0"/>
                <a:ea typeface="Roboto Slab" panose="020B0604020202020204" charset="0"/>
              </a:rPr>
              <a:t>5</a:t>
            </a:r>
          </a:p>
        </p:txBody>
      </p:sp>
      <p:sp>
        <p:nvSpPr>
          <p:cNvPr id="8" name="TextBox 7">
            <a:extLst>
              <a:ext uri="{FF2B5EF4-FFF2-40B4-BE49-F238E27FC236}">
                <a16:creationId xmlns:a16="http://schemas.microsoft.com/office/drawing/2014/main" id="{6DD247C9-8051-4952-AEC4-7956C6DF1CA6}"/>
              </a:ext>
            </a:extLst>
          </p:cNvPr>
          <p:cNvSpPr txBox="1"/>
          <p:nvPr/>
        </p:nvSpPr>
        <p:spPr>
          <a:xfrm>
            <a:off x="532257" y="1924310"/>
            <a:ext cx="8307706" cy="2506135"/>
          </a:xfrm>
          <a:prstGeom prst="rect">
            <a:avLst/>
          </a:prstGeom>
          <a:noFill/>
        </p:spPr>
        <p:txBody>
          <a:bodyPr wrap="square">
            <a:spAutoFit/>
          </a:bodyPr>
          <a:lstStyle/>
          <a:p>
            <a:pPr algn="just">
              <a:lnSpc>
                <a:spcPct val="107000"/>
              </a:lnSpc>
              <a:spcAft>
                <a:spcPts val="800"/>
              </a:spcAft>
            </a:pPr>
            <a:r>
              <a:rPr lang="en-US" sz="1500">
                <a:solidFill>
                  <a:schemeClr val="accent2"/>
                </a:solidFill>
                <a:effectLst/>
                <a:latin typeface="Roboto Slab" panose="020B0604020202020204" charset="0"/>
                <a:ea typeface="Roboto Slab" panose="020B0604020202020204" charset="0"/>
                <a:cs typeface="Cordia New" panose="020B0304020202020204" pitchFamily="34" charset="-34"/>
              </a:rPr>
              <a:t>• Đây là tính năng giúp bạn biết được liệu website của mình có “ổn” khi hiện thị trên điện thoại di động hay không. Hay nói cách khác là tính thân thiện với thiết bị di động.</a:t>
            </a:r>
          </a:p>
          <a:p>
            <a:pPr algn="just">
              <a:lnSpc>
                <a:spcPct val="107000"/>
              </a:lnSpc>
              <a:spcAft>
                <a:spcPts val="800"/>
              </a:spcAft>
            </a:pPr>
            <a:r>
              <a:rPr lang="en-US" sz="1500">
                <a:solidFill>
                  <a:schemeClr val="accent2"/>
                </a:solidFill>
                <a:effectLst/>
                <a:latin typeface="Roboto Slab" panose="020B0604020202020204" charset="0"/>
                <a:ea typeface="Roboto Slab" panose="020B0604020202020204" charset="0"/>
                <a:cs typeface="Cordia New" panose="020B0304020202020204" pitchFamily="34" charset="-34"/>
              </a:rPr>
              <a:t>• Đối với mỗi vấn đề được phát hiện; Google cũng sẽ cung cấp cho bạn thông tin để điểu chỉnh các lỗi này một cách dễ hiểu.</a:t>
            </a:r>
          </a:p>
          <a:p>
            <a:pPr algn="just">
              <a:lnSpc>
                <a:spcPct val="107000"/>
              </a:lnSpc>
              <a:spcAft>
                <a:spcPts val="800"/>
              </a:spcAft>
            </a:pPr>
            <a:r>
              <a:rPr lang="en-US" sz="1500">
                <a:solidFill>
                  <a:schemeClr val="accent2"/>
                </a:solidFill>
                <a:effectLst/>
                <a:latin typeface="Roboto Slab" panose="020B0604020202020204" charset="0"/>
                <a:ea typeface="Roboto Slab" panose="020B0604020202020204" charset="0"/>
                <a:cs typeface="Cordia New" panose="020B0304020202020204" pitchFamily="34" charset="-34"/>
              </a:rPr>
              <a:t>• Bất kỳ trang nào được liệt kê trong tab “Lỗi” đều có vấn đề có thể khiến chúng không thân thiện với thiết bị di động, tất cả các trang còn lại có thể được liệt kê là “Hợp lệ”. Điều này cho phép các nhà tiếp thị và doanh nghiệp xem xét thiết kế trang web và cấu hình thiết bị di động của họ để đảm bảo rằng trang web của họ mang lại cho người dùng trải nghiệm tốt nhất trên thiết bị di động</a:t>
            </a:r>
          </a:p>
        </p:txBody>
      </p:sp>
    </p:spTree>
    <p:extLst>
      <p:ext uri="{BB962C8B-B14F-4D97-AF65-F5344CB8AC3E}">
        <p14:creationId xmlns:p14="http://schemas.microsoft.com/office/powerpoint/2010/main" val="2476712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DB3E1F-39A2-4E1C-AEEA-150BF1E9683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a:t>
            </a:fld>
            <a:endParaRPr lang="en"/>
          </a:p>
        </p:txBody>
      </p:sp>
      <p:sp>
        <p:nvSpPr>
          <p:cNvPr id="3" name="TextBox 2">
            <a:extLst>
              <a:ext uri="{FF2B5EF4-FFF2-40B4-BE49-F238E27FC236}">
                <a16:creationId xmlns:a16="http://schemas.microsoft.com/office/drawing/2014/main" id="{0621051B-DBFA-4D7D-9529-FFD4DE28419B}"/>
              </a:ext>
            </a:extLst>
          </p:cNvPr>
          <p:cNvSpPr txBox="1"/>
          <p:nvPr/>
        </p:nvSpPr>
        <p:spPr>
          <a:xfrm>
            <a:off x="78150" y="1575836"/>
            <a:ext cx="8869000" cy="2023952"/>
          </a:xfrm>
          <a:prstGeom prst="rect">
            <a:avLst/>
          </a:prstGeom>
          <a:noFill/>
        </p:spPr>
        <p:txBody>
          <a:bodyPr wrap="square" rtlCol="0">
            <a:spAutoFit/>
          </a:bodyPr>
          <a:lstStyle/>
          <a:p>
            <a:pPr algn="just">
              <a:lnSpc>
                <a:spcPct val="200000"/>
              </a:lnSpc>
            </a:pPr>
            <a:r>
              <a:rPr lang="en-US" sz="2200" b="1">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rPr>
              <a:t>1. Giới thiệu về Google Search Console</a:t>
            </a:r>
          </a:p>
          <a:p>
            <a:pPr algn="just">
              <a:lnSpc>
                <a:spcPct val="200000"/>
              </a:lnSpc>
            </a:pPr>
            <a:r>
              <a:rPr lang="en-US" sz="2200" b="1">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rPr>
              <a:t>2. Những</a:t>
            </a:r>
            <a:r>
              <a:rPr lang="en-US" sz="2200" b="1">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cs typeface="Times New Roman" panose="02020603050405020304" pitchFamily="18" charset="0"/>
              </a:rPr>
              <a:t> bước đơn giản kết nối Google Search Console với Website</a:t>
            </a:r>
          </a:p>
          <a:p>
            <a:pPr algn="just">
              <a:lnSpc>
                <a:spcPct val="200000"/>
              </a:lnSpc>
            </a:pPr>
            <a:r>
              <a:rPr lang="en-US" sz="2200" b="1">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cs typeface="Times New Roman" panose="02020603050405020304" pitchFamily="18" charset="0"/>
              </a:rPr>
              <a:t>3. </a:t>
            </a:r>
            <a:r>
              <a:rPr lang="en-US" sz="2200" b="1">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cs typeface="Cordia New" panose="020B0304020202020204" pitchFamily="34" charset="-34"/>
              </a:rPr>
              <a:t>Tối ưu và tăng Traffic Website bằng Google Search Console</a:t>
            </a:r>
            <a:endParaRPr lang="en-US" sz="2200" b="1">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endParaRPr>
          </a:p>
        </p:txBody>
      </p:sp>
      <p:sp>
        <p:nvSpPr>
          <p:cNvPr id="4" name="TextBox 3">
            <a:extLst>
              <a:ext uri="{FF2B5EF4-FFF2-40B4-BE49-F238E27FC236}">
                <a16:creationId xmlns:a16="http://schemas.microsoft.com/office/drawing/2014/main" id="{2B2B82E6-CF87-41E6-9864-9362AD6F5822}"/>
              </a:ext>
            </a:extLst>
          </p:cNvPr>
          <p:cNvSpPr txBox="1"/>
          <p:nvPr/>
        </p:nvSpPr>
        <p:spPr>
          <a:xfrm>
            <a:off x="3371850" y="711200"/>
            <a:ext cx="1935145" cy="553998"/>
          </a:xfrm>
          <a:prstGeom prst="rect">
            <a:avLst/>
          </a:prstGeom>
          <a:noFill/>
        </p:spPr>
        <p:txBody>
          <a:bodyPr wrap="none" rtlCol="0">
            <a:spAutoFit/>
          </a:bodyPr>
          <a:lstStyle/>
          <a:p>
            <a:r>
              <a:rPr lang="en-US" sz="3000">
                <a:ln w="0"/>
                <a:solidFill>
                  <a:schemeClr val="bg1"/>
                </a:solidFill>
                <a:effectLst>
                  <a:outerShdw blurRad="38100" dist="19050" dir="2700000" algn="tl" rotWithShape="0">
                    <a:schemeClr val="dk1">
                      <a:alpha val="40000"/>
                    </a:schemeClr>
                  </a:outerShdw>
                </a:effectLst>
                <a:latin typeface="Roboto Slab" panose="020B0604020202020204" charset="0"/>
                <a:ea typeface="Roboto Slab" panose="020B0604020202020204" charset="0"/>
              </a:rPr>
              <a:t>MỤC LỤC</a:t>
            </a:r>
          </a:p>
        </p:txBody>
      </p:sp>
    </p:spTree>
    <p:extLst>
      <p:ext uri="{BB962C8B-B14F-4D97-AF65-F5344CB8AC3E}">
        <p14:creationId xmlns:p14="http://schemas.microsoft.com/office/powerpoint/2010/main" val="469376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8451-CCD5-4B4D-A5D7-1F2DF73CE033}"/>
              </a:ext>
            </a:extLst>
          </p:cNvPr>
          <p:cNvSpPr>
            <a:spLocks noGrp="1"/>
          </p:cNvSpPr>
          <p:nvPr>
            <p:ph type="title"/>
          </p:nvPr>
        </p:nvSpPr>
        <p:spPr/>
        <p:txBody>
          <a:bodyPr/>
          <a:lstStyle/>
          <a:p>
            <a:r>
              <a:rPr lang="en-US" sz="2200" b="1">
                <a:effectLst/>
                <a:latin typeface="Roboto" panose="02000000000000000000" pitchFamily="2" charset="0"/>
                <a:ea typeface="Calibri" panose="020F0502020204030204" pitchFamily="34" charset="0"/>
                <a:cs typeface="Cordia New" panose="020B0304020202020204" pitchFamily="34" charset="-34"/>
              </a:rPr>
              <a:t>Sitelink Searchbox </a:t>
            </a:r>
            <a:endParaRPr lang="en-US" sz="2200"/>
          </a:p>
        </p:txBody>
      </p:sp>
      <p:sp>
        <p:nvSpPr>
          <p:cNvPr id="4" name="Slide Number Placeholder 3">
            <a:extLst>
              <a:ext uri="{FF2B5EF4-FFF2-40B4-BE49-F238E27FC236}">
                <a16:creationId xmlns:a16="http://schemas.microsoft.com/office/drawing/2014/main" id="{87490612-CC84-496F-AE39-51627D14D20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20</a:t>
            </a:fld>
            <a:endParaRPr lang="en"/>
          </a:p>
        </p:txBody>
      </p:sp>
      <p:sp>
        <p:nvSpPr>
          <p:cNvPr id="6" name="TextBox 5">
            <a:extLst>
              <a:ext uri="{FF2B5EF4-FFF2-40B4-BE49-F238E27FC236}">
                <a16:creationId xmlns:a16="http://schemas.microsoft.com/office/drawing/2014/main" id="{E959500F-3859-406B-9A1C-9DF44FB10518}"/>
              </a:ext>
            </a:extLst>
          </p:cNvPr>
          <p:cNvSpPr txBox="1"/>
          <p:nvPr/>
        </p:nvSpPr>
        <p:spPr>
          <a:xfrm>
            <a:off x="352030" y="657642"/>
            <a:ext cx="478550" cy="784830"/>
          </a:xfrm>
          <a:prstGeom prst="rect">
            <a:avLst/>
          </a:prstGeom>
          <a:noFill/>
        </p:spPr>
        <p:txBody>
          <a:bodyPr wrap="square">
            <a:spAutoFit/>
          </a:bodyPr>
          <a:lstStyle/>
          <a:p>
            <a:r>
              <a:rPr lang="en-US" sz="4500">
                <a:solidFill>
                  <a:schemeClr val="bg1"/>
                </a:solidFill>
                <a:latin typeface="Roboto Slab" panose="020B0604020202020204" charset="0"/>
                <a:ea typeface="Roboto Slab" panose="020B0604020202020204" charset="0"/>
              </a:rPr>
              <a:t>6</a:t>
            </a:r>
          </a:p>
        </p:txBody>
      </p:sp>
      <p:sp>
        <p:nvSpPr>
          <p:cNvPr id="8" name="TextBox 7">
            <a:extLst>
              <a:ext uri="{FF2B5EF4-FFF2-40B4-BE49-F238E27FC236}">
                <a16:creationId xmlns:a16="http://schemas.microsoft.com/office/drawing/2014/main" id="{8C2CF6AB-F025-4672-A085-0EBB1DF451E8}"/>
              </a:ext>
            </a:extLst>
          </p:cNvPr>
          <p:cNvSpPr txBox="1"/>
          <p:nvPr/>
        </p:nvSpPr>
        <p:spPr>
          <a:xfrm>
            <a:off x="5239505" y="1689350"/>
            <a:ext cx="3409195" cy="2403543"/>
          </a:xfrm>
          <a:prstGeom prst="rect">
            <a:avLst/>
          </a:prstGeom>
          <a:noFill/>
        </p:spPr>
        <p:txBody>
          <a:bodyPr wrap="square">
            <a:spAutoFit/>
          </a:bodyPr>
          <a:lstStyle/>
          <a:p>
            <a:pPr algn="just">
              <a:lnSpc>
                <a:spcPct val="107000"/>
              </a:lnSpc>
              <a:spcAft>
                <a:spcPts val="800"/>
              </a:spcAft>
            </a:pPr>
            <a:r>
              <a:rPr lang="en-US" sz="1500">
                <a:solidFill>
                  <a:schemeClr val="accent2"/>
                </a:solidFill>
                <a:effectLst/>
                <a:latin typeface="Roboto Slab" panose="020B0604020202020204" charset="0"/>
                <a:ea typeface="Roboto Slab" panose="020B0604020202020204" charset="0"/>
                <a:cs typeface="Cordia New" panose="020B0304020202020204" pitchFamily="34" charset="-34"/>
              </a:rPr>
              <a:t>• Phần nội dung này sẽ hiển thị những từ khóa hoặc thông tin người dùng tìm kiếm trên trang của bạn thông qua chức năng “Search”</a:t>
            </a:r>
          </a:p>
          <a:p>
            <a:pPr algn="just">
              <a:lnSpc>
                <a:spcPct val="107000"/>
              </a:lnSpc>
              <a:spcAft>
                <a:spcPts val="800"/>
              </a:spcAft>
            </a:pPr>
            <a:r>
              <a:rPr lang="en-US" sz="1500">
                <a:solidFill>
                  <a:schemeClr val="accent2"/>
                </a:solidFill>
                <a:effectLst/>
                <a:latin typeface="Roboto Slab" panose="020B0604020202020204" charset="0"/>
                <a:ea typeface="Roboto Slab" panose="020B0604020202020204" charset="0"/>
                <a:cs typeface="Cordia New" panose="020B0304020202020204" pitchFamily="34" charset="-34"/>
              </a:rPr>
              <a:t>• Công cụ này vô cùng hữu ích trong việc nghiên cứu hành vi người dùng. Từ những từ khóa tìm kiếm của khách hàng bạn sẽ biết cách để làm họ hài lòng hơn.</a:t>
            </a:r>
          </a:p>
        </p:txBody>
      </p:sp>
      <p:pic>
        <p:nvPicPr>
          <p:cNvPr id="9" name="Picture 8">
            <a:extLst>
              <a:ext uri="{FF2B5EF4-FFF2-40B4-BE49-F238E27FC236}">
                <a16:creationId xmlns:a16="http://schemas.microsoft.com/office/drawing/2014/main" id="{B9014AE8-F8F9-43BE-ADE3-936587A44CB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9541" y="1689350"/>
            <a:ext cx="4499924" cy="2403543"/>
          </a:xfrm>
          <a:prstGeom prst="rect">
            <a:avLst/>
          </a:prstGeom>
          <a:noFill/>
          <a:ln>
            <a:noFill/>
          </a:ln>
        </p:spPr>
      </p:pic>
    </p:spTree>
    <p:extLst>
      <p:ext uri="{BB962C8B-B14F-4D97-AF65-F5344CB8AC3E}">
        <p14:creationId xmlns:p14="http://schemas.microsoft.com/office/powerpoint/2010/main" val="1632656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88DD3-B233-4112-9C8D-696165D2D4C6}"/>
              </a:ext>
            </a:extLst>
          </p:cNvPr>
          <p:cNvSpPr>
            <a:spLocks noGrp="1"/>
          </p:cNvSpPr>
          <p:nvPr>
            <p:ph type="title"/>
          </p:nvPr>
        </p:nvSpPr>
        <p:spPr/>
        <p:txBody>
          <a:bodyPr/>
          <a:lstStyle/>
          <a:p>
            <a:r>
              <a:rPr lang="en-US" sz="2200" b="1">
                <a:effectLst/>
                <a:latin typeface="Roboto" panose="02000000000000000000" pitchFamily="2" charset="0"/>
                <a:ea typeface="Calibri" panose="020F0502020204030204" pitchFamily="34" charset="0"/>
                <a:cs typeface="Cordia New" panose="020B0304020202020204" pitchFamily="34" charset="-34"/>
              </a:rPr>
              <a:t>Links (Liên kết)</a:t>
            </a:r>
            <a:endParaRPr lang="en-US" sz="2200"/>
          </a:p>
        </p:txBody>
      </p:sp>
      <p:sp>
        <p:nvSpPr>
          <p:cNvPr id="4" name="Slide Number Placeholder 3">
            <a:extLst>
              <a:ext uri="{FF2B5EF4-FFF2-40B4-BE49-F238E27FC236}">
                <a16:creationId xmlns:a16="http://schemas.microsoft.com/office/drawing/2014/main" id="{AD98ECD3-1EF7-4AE0-9302-DDAA688AFEE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21</a:t>
            </a:fld>
            <a:endParaRPr lang="en"/>
          </a:p>
        </p:txBody>
      </p:sp>
      <p:sp>
        <p:nvSpPr>
          <p:cNvPr id="6" name="TextBox 5">
            <a:extLst>
              <a:ext uri="{FF2B5EF4-FFF2-40B4-BE49-F238E27FC236}">
                <a16:creationId xmlns:a16="http://schemas.microsoft.com/office/drawing/2014/main" id="{B98E4FD3-DE30-4AE9-81C2-07803A6611E8}"/>
              </a:ext>
            </a:extLst>
          </p:cNvPr>
          <p:cNvSpPr txBox="1"/>
          <p:nvPr/>
        </p:nvSpPr>
        <p:spPr>
          <a:xfrm>
            <a:off x="298150" y="652660"/>
            <a:ext cx="322325" cy="784830"/>
          </a:xfrm>
          <a:prstGeom prst="rect">
            <a:avLst/>
          </a:prstGeom>
          <a:noFill/>
        </p:spPr>
        <p:txBody>
          <a:bodyPr wrap="square">
            <a:spAutoFit/>
          </a:bodyPr>
          <a:lstStyle/>
          <a:p>
            <a:r>
              <a:rPr lang="en-US" sz="4500">
                <a:solidFill>
                  <a:schemeClr val="bg1"/>
                </a:solidFill>
                <a:latin typeface="Roboto Slab" panose="020B0604020202020204" charset="0"/>
                <a:ea typeface="Roboto Slab" panose="020B0604020202020204" charset="0"/>
              </a:rPr>
              <a:t>7</a:t>
            </a:r>
          </a:p>
        </p:txBody>
      </p:sp>
      <p:pic>
        <p:nvPicPr>
          <p:cNvPr id="9" name="Picture 8">
            <a:extLst>
              <a:ext uri="{FF2B5EF4-FFF2-40B4-BE49-F238E27FC236}">
                <a16:creationId xmlns:a16="http://schemas.microsoft.com/office/drawing/2014/main" id="{D00315F4-017D-4C70-A918-D0C5F936AEF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4974" y="1636122"/>
            <a:ext cx="5884545" cy="3183278"/>
          </a:xfrm>
          <a:prstGeom prst="rect">
            <a:avLst/>
          </a:prstGeom>
          <a:noFill/>
          <a:ln>
            <a:noFill/>
          </a:ln>
        </p:spPr>
      </p:pic>
    </p:spTree>
    <p:extLst>
      <p:ext uri="{BB962C8B-B14F-4D97-AF65-F5344CB8AC3E}">
        <p14:creationId xmlns:p14="http://schemas.microsoft.com/office/powerpoint/2010/main" val="3175111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1D3179D-6A80-4BC7-AA31-E65D6A57597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22</a:t>
            </a:fld>
            <a:endParaRPr lang="en"/>
          </a:p>
        </p:txBody>
      </p:sp>
      <p:sp>
        <p:nvSpPr>
          <p:cNvPr id="5" name="TextBox 4">
            <a:extLst>
              <a:ext uri="{FF2B5EF4-FFF2-40B4-BE49-F238E27FC236}">
                <a16:creationId xmlns:a16="http://schemas.microsoft.com/office/drawing/2014/main" id="{492AA3FB-C083-4DE8-9A49-3B33E43E2411}"/>
              </a:ext>
            </a:extLst>
          </p:cNvPr>
          <p:cNvSpPr txBox="1"/>
          <p:nvPr/>
        </p:nvSpPr>
        <p:spPr>
          <a:xfrm>
            <a:off x="298150" y="1332293"/>
            <a:ext cx="8582026" cy="2589363"/>
          </a:xfrm>
          <a:prstGeom prst="rect">
            <a:avLst/>
          </a:prstGeom>
          <a:noFill/>
        </p:spPr>
        <p:txBody>
          <a:bodyPr wrap="square">
            <a:spAutoFit/>
          </a:bodyPr>
          <a:lstStyle/>
          <a:p>
            <a:pPr algn="just">
              <a:lnSpc>
                <a:spcPct val="107000"/>
              </a:lnSpc>
              <a:spcAft>
                <a:spcPts val="800"/>
              </a:spcAft>
            </a:pPr>
            <a:r>
              <a:rPr lang="en-US" sz="1400">
                <a:solidFill>
                  <a:schemeClr val="bg1"/>
                </a:solidFill>
                <a:effectLst/>
                <a:latin typeface="Roboto Slab" panose="020B0604020202020204" charset="0"/>
                <a:ea typeface="Roboto Slab" panose="020B0604020202020204" charset="0"/>
                <a:cs typeface="Cordia New" panose="020B0304020202020204" pitchFamily="34" charset="-34"/>
              </a:rPr>
              <a:t>Đây có thể coi là tính năng quan trọng nhất trong Search Console</a:t>
            </a:r>
          </a:p>
          <a:p>
            <a:pPr algn="just">
              <a:lnSpc>
                <a:spcPct val="107000"/>
              </a:lnSpc>
              <a:spcAft>
                <a:spcPts val="800"/>
              </a:spcAft>
            </a:pPr>
            <a:r>
              <a:rPr lang="en-US" sz="1400">
                <a:solidFill>
                  <a:schemeClr val="bg1"/>
                </a:solidFill>
                <a:effectLst/>
                <a:latin typeface="Roboto Slab" panose="020B0604020202020204" charset="0"/>
                <a:ea typeface="Roboto Slab" panose="020B0604020202020204" charset="0"/>
                <a:cs typeface="Cordia New" panose="020B0304020202020204" pitchFamily="34" charset="-34"/>
              </a:rPr>
              <a:t>Có 3 yếu tố quan trọng cần quan tâm trong phần này đó là:</a:t>
            </a:r>
          </a:p>
          <a:p>
            <a:pPr lvl="0" algn="just">
              <a:lnSpc>
                <a:spcPct val="107000"/>
              </a:lnSpc>
            </a:pPr>
            <a:r>
              <a:rPr lang="en-GB" sz="1400">
                <a:solidFill>
                  <a:schemeClr val="bg1"/>
                </a:solidFill>
                <a:effectLst/>
                <a:latin typeface="Roboto Slab" panose="020B0604020202020204" charset="0"/>
                <a:ea typeface="Roboto Slab" panose="020B0604020202020204" charset="0"/>
                <a:cs typeface="Cordia New" panose="020B0304020202020204" pitchFamily="34" charset="-34"/>
              </a:rPr>
              <a:t>• Những trang nào đang nhận được nhiều internal link nhất?</a:t>
            </a:r>
            <a:endParaRPr lang="en-US" sz="1400">
              <a:solidFill>
                <a:schemeClr val="bg1"/>
              </a:solidFill>
              <a:latin typeface="Roboto Slab" panose="020B0604020202020204" charset="0"/>
              <a:ea typeface="Roboto Slab" panose="020B0604020202020204" charset="0"/>
              <a:cs typeface="Cordia New" panose="020B0304020202020204" pitchFamily="34" charset="-34"/>
            </a:endParaRPr>
          </a:p>
          <a:p>
            <a:pPr lvl="0" algn="just">
              <a:lnSpc>
                <a:spcPct val="107000"/>
              </a:lnSpc>
            </a:pPr>
            <a:r>
              <a:rPr lang="en-GB" sz="1400">
                <a:solidFill>
                  <a:schemeClr val="bg1"/>
                </a:solidFill>
                <a:effectLst/>
                <a:latin typeface="Roboto Slab" panose="020B0604020202020204" charset="0"/>
                <a:ea typeface="Roboto Slab" panose="020B0604020202020204" charset="0"/>
                <a:cs typeface="Cordia New" panose="020B0304020202020204" pitchFamily="34" charset="-34"/>
              </a:rPr>
              <a:t>Số lượng internal link cho Google biết mức độ quan trọng của các trang trong website, càng nhiều internal link thì URL đó càng quan trọng</a:t>
            </a:r>
            <a:endParaRPr lang="en-US" sz="1400">
              <a:solidFill>
                <a:schemeClr val="bg1"/>
              </a:solidFill>
              <a:effectLst/>
              <a:latin typeface="Roboto Slab" panose="020B0604020202020204" charset="0"/>
              <a:ea typeface="Roboto Slab" panose="020B0604020202020204" charset="0"/>
              <a:cs typeface="Cordia New" panose="020B0304020202020204" pitchFamily="34" charset="-34"/>
            </a:endParaRPr>
          </a:p>
          <a:p>
            <a:pPr lvl="0" algn="just">
              <a:lnSpc>
                <a:spcPct val="107000"/>
              </a:lnSpc>
            </a:pPr>
            <a:r>
              <a:rPr lang="en-GB" sz="1400">
                <a:solidFill>
                  <a:schemeClr val="bg1"/>
                </a:solidFill>
                <a:effectLst/>
                <a:latin typeface="Roboto Slab" panose="020B0604020202020204" charset="0"/>
                <a:ea typeface="Roboto Slab" panose="020B0604020202020204" charset="0"/>
                <a:cs typeface="Cordia New" panose="020B0304020202020204" pitchFamily="34" charset="-34"/>
              </a:rPr>
              <a:t>• Backlink đến từ những website nào?</a:t>
            </a:r>
            <a:endParaRPr lang="en-US" sz="1400">
              <a:solidFill>
                <a:schemeClr val="bg1"/>
              </a:solidFill>
              <a:latin typeface="Roboto Slab" panose="020B0604020202020204" charset="0"/>
              <a:ea typeface="Roboto Slab" panose="020B0604020202020204" charset="0"/>
              <a:cs typeface="Cordia New" panose="020B0304020202020204" pitchFamily="34" charset="-34"/>
            </a:endParaRPr>
          </a:p>
          <a:p>
            <a:pPr lvl="0" algn="just">
              <a:lnSpc>
                <a:spcPct val="107000"/>
              </a:lnSpc>
            </a:pPr>
            <a:r>
              <a:rPr lang="en-GB" sz="1400">
                <a:solidFill>
                  <a:schemeClr val="bg1"/>
                </a:solidFill>
                <a:effectLst/>
                <a:latin typeface="Roboto Slab" panose="020B0604020202020204" charset="0"/>
                <a:ea typeface="Roboto Slab" panose="020B0604020202020204" charset="0"/>
                <a:cs typeface="Cordia New" panose="020B0304020202020204" pitchFamily="34" charset="-34"/>
              </a:rPr>
              <a:t>Những website này có uy tín hay không? Có cung cấp nội dung độc hại hay không? Có liên quan đến nội dung website của bạn hay không?</a:t>
            </a:r>
            <a:endParaRPr lang="en-US" sz="1400">
              <a:solidFill>
                <a:schemeClr val="bg1"/>
              </a:solidFill>
              <a:effectLst/>
              <a:latin typeface="Roboto Slab" panose="020B0604020202020204" charset="0"/>
              <a:ea typeface="Roboto Slab" panose="020B0604020202020204" charset="0"/>
              <a:cs typeface="Cordia New" panose="020B0304020202020204" pitchFamily="34" charset="-34"/>
            </a:endParaRPr>
          </a:p>
          <a:p>
            <a:pPr lvl="0" algn="just">
              <a:lnSpc>
                <a:spcPct val="107000"/>
              </a:lnSpc>
            </a:pPr>
            <a:r>
              <a:rPr lang="en-GB" sz="1400">
                <a:solidFill>
                  <a:schemeClr val="bg1"/>
                </a:solidFill>
                <a:effectLst/>
                <a:latin typeface="Roboto Slab" panose="020B0604020202020204" charset="0"/>
                <a:ea typeface="Roboto Slab" panose="020B0604020202020204" charset="0"/>
                <a:cs typeface="Cordia New" panose="020B0304020202020204" pitchFamily="34" charset="-34"/>
              </a:rPr>
              <a:t>• Anchor text (từ khóa neo) được sử dụng là gì? </a:t>
            </a:r>
            <a:endParaRPr lang="en-US" sz="1400">
              <a:solidFill>
                <a:schemeClr val="bg1"/>
              </a:solidFill>
              <a:latin typeface="Roboto Slab" panose="020B0604020202020204" charset="0"/>
              <a:ea typeface="Roboto Slab" panose="020B0604020202020204" charset="0"/>
              <a:cs typeface="Cordia New" panose="020B0304020202020204" pitchFamily="34" charset="-34"/>
            </a:endParaRPr>
          </a:p>
          <a:p>
            <a:pPr lvl="0" algn="just">
              <a:lnSpc>
                <a:spcPct val="107000"/>
              </a:lnSpc>
            </a:pPr>
            <a:r>
              <a:rPr lang="en-GB" sz="1400">
                <a:solidFill>
                  <a:schemeClr val="bg1"/>
                </a:solidFill>
                <a:effectLst/>
                <a:latin typeface="Roboto Slab" panose="020B0604020202020204" charset="0"/>
                <a:ea typeface="Roboto Slab" panose="020B0604020202020204" charset="0"/>
                <a:cs typeface="Cordia New" panose="020B0304020202020204" pitchFamily="34" charset="-34"/>
              </a:rPr>
              <a:t>Dạng từ khóa để đi backlink là gì? có liên quan đến nội dung đang trỏ về hay không?</a:t>
            </a:r>
            <a:endParaRPr lang="en-US" sz="1400">
              <a:solidFill>
                <a:schemeClr val="bg1"/>
              </a:solidFill>
              <a:effectLst/>
              <a:latin typeface="Roboto Slab" panose="020B0604020202020204" charset="0"/>
              <a:ea typeface="Roboto Slab" panose="020B0604020202020204" charset="0"/>
              <a:cs typeface="Cordia New" panose="020B0304020202020204" pitchFamily="34" charset="-34"/>
            </a:endParaRPr>
          </a:p>
        </p:txBody>
      </p:sp>
      <p:sp>
        <p:nvSpPr>
          <p:cNvPr id="7" name="TextBox 6">
            <a:extLst>
              <a:ext uri="{FF2B5EF4-FFF2-40B4-BE49-F238E27FC236}">
                <a16:creationId xmlns:a16="http://schemas.microsoft.com/office/drawing/2014/main" id="{B47EE5D5-A3D7-483C-88E6-EDB3EA7F2DB7}"/>
              </a:ext>
            </a:extLst>
          </p:cNvPr>
          <p:cNvSpPr txBox="1"/>
          <p:nvPr/>
        </p:nvSpPr>
        <p:spPr>
          <a:xfrm>
            <a:off x="3350895" y="642402"/>
            <a:ext cx="2242185" cy="430887"/>
          </a:xfrm>
          <a:prstGeom prst="rect">
            <a:avLst/>
          </a:prstGeom>
          <a:noFill/>
        </p:spPr>
        <p:txBody>
          <a:bodyPr wrap="square">
            <a:spAutoFit/>
          </a:bodyPr>
          <a:lstStyle/>
          <a:p>
            <a:r>
              <a:rPr lang="en-US" sz="2200" b="1">
                <a:solidFill>
                  <a:schemeClr val="bg1"/>
                </a:solidFill>
                <a:effectLst/>
                <a:latin typeface="Roboto" panose="02000000000000000000" pitchFamily="2" charset="0"/>
                <a:ea typeface="Calibri" panose="020F0502020204030204" pitchFamily="34" charset="0"/>
                <a:cs typeface="Cordia New" panose="020B0304020202020204" pitchFamily="34" charset="-34"/>
              </a:rPr>
              <a:t>Links (Liên kết)</a:t>
            </a:r>
            <a:endParaRPr lang="en-US" sz="2200">
              <a:solidFill>
                <a:schemeClr val="bg1"/>
              </a:solidFill>
            </a:endParaRPr>
          </a:p>
        </p:txBody>
      </p:sp>
    </p:spTree>
    <p:extLst>
      <p:ext uri="{BB962C8B-B14F-4D97-AF65-F5344CB8AC3E}">
        <p14:creationId xmlns:p14="http://schemas.microsoft.com/office/powerpoint/2010/main" val="3964382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7778C-BE4D-4083-A3D0-5890D63F27E5}"/>
              </a:ext>
            </a:extLst>
          </p:cNvPr>
          <p:cNvSpPr>
            <a:spLocks noGrp="1"/>
          </p:cNvSpPr>
          <p:nvPr>
            <p:ph type="title"/>
          </p:nvPr>
        </p:nvSpPr>
        <p:spPr>
          <a:xfrm>
            <a:off x="1146025" y="652660"/>
            <a:ext cx="3208800" cy="1028700"/>
          </a:xfrm>
        </p:spPr>
        <p:txBody>
          <a:bodyPr/>
          <a:lstStyle/>
          <a:p>
            <a:pPr algn="ctr"/>
            <a:r>
              <a:rPr lang="en-US" sz="1800" b="1">
                <a:effectLst/>
                <a:latin typeface="Roboto" panose="02000000000000000000" pitchFamily="2" charset="0"/>
                <a:ea typeface="Calibri" panose="020F0502020204030204" pitchFamily="34" charset="0"/>
                <a:cs typeface="Cordia New" panose="020B0304020202020204" pitchFamily="34" charset="-34"/>
              </a:rPr>
              <a:t>Manual Actions Report </a:t>
            </a:r>
            <a:br>
              <a:rPr lang="en-US" sz="1800" b="1">
                <a:effectLst/>
                <a:latin typeface="Roboto" panose="02000000000000000000" pitchFamily="2" charset="0"/>
                <a:ea typeface="Calibri" panose="020F0502020204030204" pitchFamily="34" charset="0"/>
                <a:cs typeface="Cordia New" panose="020B0304020202020204" pitchFamily="34" charset="-34"/>
              </a:rPr>
            </a:br>
            <a:r>
              <a:rPr lang="en-US" sz="1800" b="1">
                <a:effectLst/>
                <a:latin typeface="Roboto" panose="02000000000000000000" pitchFamily="2" charset="0"/>
                <a:ea typeface="Calibri" panose="020F0502020204030204" pitchFamily="34" charset="0"/>
                <a:cs typeface="Cordia New" panose="020B0304020202020204" pitchFamily="34" charset="-34"/>
              </a:rPr>
              <a:t>(Báo cáo thao tác thủ công)</a:t>
            </a:r>
            <a:br>
              <a:rPr lang="en-US" sz="1800">
                <a:effectLst/>
                <a:latin typeface="Calibri" panose="020F0502020204030204" pitchFamily="34" charset="0"/>
                <a:ea typeface="Calibri" panose="020F0502020204030204" pitchFamily="34" charset="0"/>
                <a:cs typeface="Cordia New" panose="020B0304020202020204" pitchFamily="34" charset="-34"/>
              </a:rPr>
            </a:br>
            <a:endParaRPr lang="en-US"/>
          </a:p>
        </p:txBody>
      </p:sp>
      <p:sp>
        <p:nvSpPr>
          <p:cNvPr id="4" name="Slide Number Placeholder 3">
            <a:extLst>
              <a:ext uri="{FF2B5EF4-FFF2-40B4-BE49-F238E27FC236}">
                <a16:creationId xmlns:a16="http://schemas.microsoft.com/office/drawing/2014/main" id="{81B16C21-AF80-4A02-BD7C-DF1EC665C91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23</a:t>
            </a:fld>
            <a:endParaRPr lang="en"/>
          </a:p>
        </p:txBody>
      </p:sp>
      <p:sp>
        <p:nvSpPr>
          <p:cNvPr id="8" name="TextBox 7">
            <a:extLst>
              <a:ext uri="{FF2B5EF4-FFF2-40B4-BE49-F238E27FC236}">
                <a16:creationId xmlns:a16="http://schemas.microsoft.com/office/drawing/2014/main" id="{E08D1291-3864-4BA6-AA92-47BDDDC094F8}"/>
              </a:ext>
            </a:extLst>
          </p:cNvPr>
          <p:cNvSpPr txBox="1"/>
          <p:nvPr/>
        </p:nvSpPr>
        <p:spPr>
          <a:xfrm>
            <a:off x="298150" y="652660"/>
            <a:ext cx="516650" cy="784830"/>
          </a:xfrm>
          <a:prstGeom prst="rect">
            <a:avLst/>
          </a:prstGeom>
          <a:noFill/>
        </p:spPr>
        <p:txBody>
          <a:bodyPr wrap="square">
            <a:spAutoFit/>
          </a:bodyPr>
          <a:lstStyle/>
          <a:p>
            <a:r>
              <a:rPr lang="en-US" sz="4500">
                <a:solidFill>
                  <a:schemeClr val="bg1"/>
                </a:solidFill>
                <a:latin typeface="Roboto Slab" panose="020B0604020202020204" charset="0"/>
                <a:ea typeface="Roboto Slab" panose="020B0604020202020204" charset="0"/>
              </a:rPr>
              <a:t>8</a:t>
            </a:r>
          </a:p>
        </p:txBody>
      </p:sp>
      <p:sp>
        <p:nvSpPr>
          <p:cNvPr id="10" name="TextBox 9">
            <a:extLst>
              <a:ext uri="{FF2B5EF4-FFF2-40B4-BE49-F238E27FC236}">
                <a16:creationId xmlns:a16="http://schemas.microsoft.com/office/drawing/2014/main" id="{9A40AB18-16F7-4177-9046-DFE3620CC7D2}"/>
              </a:ext>
            </a:extLst>
          </p:cNvPr>
          <p:cNvSpPr txBox="1"/>
          <p:nvPr/>
        </p:nvSpPr>
        <p:spPr>
          <a:xfrm>
            <a:off x="379094" y="1866191"/>
            <a:ext cx="8528686" cy="2156552"/>
          </a:xfrm>
          <a:prstGeom prst="rect">
            <a:avLst/>
          </a:prstGeom>
          <a:noFill/>
        </p:spPr>
        <p:txBody>
          <a:bodyPr wrap="square">
            <a:spAutoFit/>
          </a:bodyPr>
          <a:lstStyle/>
          <a:p>
            <a:pPr algn="just">
              <a:lnSpc>
                <a:spcPct val="107000"/>
              </a:lnSpc>
              <a:spcAft>
                <a:spcPts val="800"/>
              </a:spcAft>
            </a:pPr>
            <a:r>
              <a:rPr lang="en-US" sz="1500">
                <a:solidFill>
                  <a:schemeClr val="accent2"/>
                </a:solidFill>
                <a:effectLst/>
                <a:latin typeface="Roboto Slab" panose="020B0604020202020204" charset="0"/>
                <a:ea typeface="Roboto Slab" panose="020B0604020202020204" charset="0"/>
                <a:cs typeface="Cordia New" panose="020B0304020202020204" pitchFamily="34" charset="-34"/>
              </a:rPr>
              <a:t>Báo cáo thao tác thủ công có thể thông báo cho bạn nếu trang web của bạn đã phải chịu hình phạt được thực hiện theo cách thủ công từ người đánh giá của Google. Trong trường hợp này, các phần của hoặc toàn bộ trang web có thể không được hiển thị trong kết quả tìm kiếm.</a:t>
            </a:r>
          </a:p>
          <a:p>
            <a:pPr algn="just">
              <a:lnSpc>
                <a:spcPct val="107000"/>
              </a:lnSpc>
              <a:spcAft>
                <a:spcPts val="800"/>
              </a:spcAft>
            </a:pPr>
            <a:r>
              <a:rPr lang="en-US" sz="1500">
                <a:solidFill>
                  <a:schemeClr val="accent2"/>
                </a:solidFill>
                <a:effectLst/>
                <a:latin typeface="Roboto Slab" panose="020B0604020202020204" charset="0"/>
                <a:ea typeface="Roboto Slab" panose="020B0604020202020204" charset="0"/>
                <a:cs typeface="Cordia New" panose="020B0304020202020204" pitchFamily="34" charset="-34"/>
              </a:rPr>
              <a:t>Một trang web sẽ bị tấn công bằng thao tác thủ công nếu nó không tuân thủ các nguyên tắc về chất lượng dành cho quản trị viên web của Google; thường nếu có vẻ như trang đang cố tình thao túng sự hiện diện của nó trong kết quả tìm kiếm bằng cách sử dụng các phương pháp SEO mờ ám.</a:t>
            </a:r>
          </a:p>
        </p:txBody>
      </p:sp>
    </p:spTree>
    <p:extLst>
      <p:ext uri="{BB962C8B-B14F-4D97-AF65-F5344CB8AC3E}">
        <p14:creationId xmlns:p14="http://schemas.microsoft.com/office/powerpoint/2010/main" val="4172930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6CF8EC-A026-4382-8E03-5DD4E9BE916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24</a:t>
            </a:fld>
            <a:endParaRPr lang="en"/>
          </a:p>
        </p:txBody>
      </p:sp>
      <p:sp>
        <p:nvSpPr>
          <p:cNvPr id="3" name="TextBox 2">
            <a:extLst>
              <a:ext uri="{FF2B5EF4-FFF2-40B4-BE49-F238E27FC236}">
                <a16:creationId xmlns:a16="http://schemas.microsoft.com/office/drawing/2014/main" id="{F77B3710-E573-4461-9E69-337F378EF0A5}"/>
              </a:ext>
            </a:extLst>
          </p:cNvPr>
          <p:cNvSpPr txBox="1"/>
          <p:nvPr/>
        </p:nvSpPr>
        <p:spPr>
          <a:xfrm>
            <a:off x="2534422" y="2094696"/>
            <a:ext cx="4075155" cy="477054"/>
          </a:xfrm>
          <a:prstGeom prst="rect">
            <a:avLst/>
          </a:prstGeom>
          <a:noFill/>
        </p:spPr>
        <p:txBody>
          <a:bodyPr wrap="none" rtlCol="0">
            <a:spAutoFit/>
          </a:bodyPr>
          <a:lstStyle/>
          <a:p>
            <a:r>
              <a:rPr lang="en-US" sz="2500">
                <a:solidFill>
                  <a:schemeClr val="bg1"/>
                </a:solidFill>
                <a:latin typeface="Roboto Slab" panose="020B0604020202020204" charset="0"/>
                <a:ea typeface="Roboto Slab" panose="020B0604020202020204" charset="0"/>
              </a:rPr>
              <a:t>THANKS FOR LISTENING</a:t>
            </a:r>
          </a:p>
        </p:txBody>
      </p:sp>
    </p:spTree>
    <p:extLst>
      <p:ext uri="{BB962C8B-B14F-4D97-AF65-F5344CB8AC3E}">
        <p14:creationId xmlns:p14="http://schemas.microsoft.com/office/powerpoint/2010/main" val="1452008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4" name="Google Shape;144;p16"/>
          <p:cNvSpPr txBox="1"/>
          <p:nvPr/>
        </p:nvSpPr>
        <p:spPr>
          <a:xfrm>
            <a:off x="0" y="503350"/>
            <a:ext cx="3471300" cy="381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0">
                <a:solidFill>
                  <a:schemeClr val="accent2"/>
                </a:solidFill>
                <a:latin typeface="Roboto Slab"/>
                <a:ea typeface="Roboto Slab"/>
                <a:cs typeface="Roboto Slab"/>
                <a:sym typeface="Roboto Slab"/>
              </a:rPr>
              <a:t>1</a:t>
            </a:r>
            <a:endParaRPr sz="20000">
              <a:solidFill>
                <a:schemeClr val="accent2"/>
              </a:solidFill>
              <a:latin typeface="Roboto Slab"/>
              <a:ea typeface="Roboto Slab"/>
              <a:cs typeface="Roboto Slab"/>
              <a:sym typeface="Roboto Slab"/>
            </a:endParaRPr>
          </a:p>
        </p:txBody>
      </p:sp>
      <p:sp>
        <p:nvSpPr>
          <p:cNvPr id="145" name="Google Shape;145;p16"/>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
        <p:nvSpPr>
          <p:cNvPr id="15" name="TextBox 14">
            <a:extLst>
              <a:ext uri="{FF2B5EF4-FFF2-40B4-BE49-F238E27FC236}">
                <a16:creationId xmlns:a16="http://schemas.microsoft.com/office/drawing/2014/main" id="{B229B8B5-FACF-4DC4-8E5E-37E60448BE1E}"/>
              </a:ext>
            </a:extLst>
          </p:cNvPr>
          <p:cNvSpPr txBox="1"/>
          <p:nvPr/>
        </p:nvSpPr>
        <p:spPr>
          <a:xfrm>
            <a:off x="3654425" y="1518643"/>
            <a:ext cx="4873625" cy="1616853"/>
          </a:xfrm>
          <a:prstGeom prst="rect">
            <a:avLst/>
          </a:prstGeom>
          <a:noFill/>
        </p:spPr>
        <p:txBody>
          <a:bodyPr wrap="square">
            <a:spAutoFit/>
          </a:bodyPr>
          <a:lstStyle/>
          <a:p>
            <a:pPr>
              <a:lnSpc>
                <a:spcPct val="150000"/>
              </a:lnSpc>
            </a:pPr>
            <a:r>
              <a:rPr lang="en-US" sz="3500" b="1">
                <a:solidFill>
                  <a:schemeClr val="accent1">
                    <a:lumMod val="75000"/>
                    <a:lumOff val="25000"/>
                  </a:schemeClr>
                </a:solidFill>
                <a:effectLst>
                  <a:outerShdw blurRad="38100" dist="38100" dir="2700000" algn="tl">
                    <a:srgbClr val="000000">
                      <a:alpha val="43137"/>
                    </a:srgbClr>
                  </a:outerShdw>
                </a:effectLst>
                <a:latin typeface="Roboto Slab" panose="020B0604020202020204" charset="0"/>
                <a:ea typeface="Roboto Slab" panose="020B0604020202020204" charset="0"/>
              </a:rPr>
              <a:t>Giới thiệu về </a:t>
            </a:r>
            <a:br>
              <a:rPr lang="en-US" sz="3500" b="1">
                <a:solidFill>
                  <a:schemeClr val="accent1">
                    <a:lumMod val="75000"/>
                    <a:lumOff val="25000"/>
                  </a:schemeClr>
                </a:solidFill>
                <a:effectLst>
                  <a:outerShdw blurRad="38100" dist="38100" dir="2700000" algn="tl">
                    <a:srgbClr val="000000">
                      <a:alpha val="43137"/>
                    </a:srgbClr>
                  </a:outerShdw>
                </a:effectLst>
                <a:latin typeface="Roboto Slab" panose="020B0604020202020204" charset="0"/>
                <a:ea typeface="Roboto Slab" panose="020B0604020202020204" charset="0"/>
              </a:rPr>
            </a:br>
            <a:r>
              <a:rPr lang="en-US" sz="3500" b="1">
                <a:solidFill>
                  <a:schemeClr val="accent1">
                    <a:lumMod val="75000"/>
                    <a:lumOff val="25000"/>
                  </a:schemeClr>
                </a:solidFill>
                <a:effectLst>
                  <a:outerShdw blurRad="38100" dist="38100" dir="2700000" algn="tl">
                    <a:srgbClr val="000000">
                      <a:alpha val="43137"/>
                    </a:srgbClr>
                  </a:outerShdw>
                </a:effectLst>
                <a:latin typeface="Roboto Slab" panose="020B0604020202020204" charset="0"/>
                <a:ea typeface="Roboto Slab" panose="020B0604020202020204" charset="0"/>
              </a:rPr>
              <a:t>Google Search Console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1" name="Google Shape;151;p17"/>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
        <p:nvSpPr>
          <p:cNvPr id="3" name="Text Placeholder 2">
            <a:extLst>
              <a:ext uri="{FF2B5EF4-FFF2-40B4-BE49-F238E27FC236}">
                <a16:creationId xmlns:a16="http://schemas.microsoft.com/office/drawing/2014/main" id="{E72D131C-161D-449E-B503-05EEF0FE8D1E}"/>
              </a:ext>
            </a:extLst>
          </p:cNvPr>
          <p:cNvSpPr>
            <a:spLocks noGrp="1"/>
          </p:cNvSpPr>
          <p:nvPr>
            <p:ph type="body" idx="1"/>
          </p:nvPr>
        </p:nvSpPr>
        <p:spPr>
          <a:xfrm>
            <a:off x="1111674" y="1624231"/>
            <a:ext cx="7232226" cy="1996638"/>
          </a:xfrm>
        </p:spPr>
        <p:txBody>
          <a:bodyPr/>
          <a:lstStyle/>
          <a:p>
            <a:pPr marL="101600" indent="0">
              <a:buNone/>
            </a:pPr>
            <a:r>
              <a:rPr lang="en-US" sz="1800">
                <a:solidFill>
                  <a:schemeClr val="bg1"/>
                </a:solidFill>
                <a:effectLst/>
                <a:latin typeface="Roboto Slab" panose="020B0604020202020204" charset="0"/>
                <a:ea typeface="Roboto Slab" panose="020B0604020202020204" charset="0"/>
              </a:rPr>
              <a:t>Webmaster là người quản lý trang Web (Website Administrator) có vai trò đăng ký, phát triển, quản trị Website. Webmaster có trách nhiệm giải quyết mọi vấn đề mà trang web gặp phải, góp phần giúp trang web hoạt động thuận lợi và hiệu quả.</a:t>
            </a:r>
          </a:p>
          <a:p>
            <a:endParaRPr lang="en-US">
              <a:latin typeface="Roboto Slab" panose="020B0604020202020204" charset="0"/>
              <a:ea typeface="Roboto Slab" panose="020B0604020202020204" charset="0"/>
            </a:endParaRPr>
          </a:p>
        </p:txBody>
      </p:sp>
      <p:sp>
        <p:nvSpPr>
          <p:cNvPr id="4" name="TextBox 3">
            <a:extLst>
              <a:ext uri="{FF2B5EF4-FFF2-40B4-BE49-F238E27FC236}">
                <a16:creationId xmlns:a16="http://schemas.microsoft.com/office/drawing/2014/main" id="{EB2A9895-17A3-4F35-BC5D-FB3E75DB153F}"/>
              </a:ext>
            </a:extLst>
          </p:cNvPr>
          <p:cNvSpPr txBox="1"/>
          <p:nvPr/>
        </p:nvSpPr>
        <p:spPr>
          <a:xfrm>
            <a:off x="3274767" y="647700"/>
            <a:ext cx="2505814" cy="646331"/>
          </a:xfrm>
          <a:prstGeom prst="rect">
            <a:avLst/>
          </a:prstGeom>
          <a:noFill/>
        </p:spPr>
        <p:txBody>
          <a:bodyPr wrap="none" rtlCol="0">
            <a:spAutoFit/>
          </a:bodyPr>
          <a:lstStyle/>
          <a:p>
            <a:r>
              <a:rPr lang="en-US" sz="2200" b="1">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cs typeface="Cordia New" panose="020B0304020202020204" pitchFamily="34" charset="-34"/>
              </a:rPr>
              <a:t>Webmaster là gì ?</a:t>
            </a:r>
          </a:p>
          <a:p>
            <a:endParaRPr lang="en-US"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E944FF-8E81-4F76-A972-6CAFC4B71EB7}"/>
              </a:ext>
            </a:extLst>
          </p:cNvPr>
          <p:cNvSpPr>
            <a:spLocks noGrp="1"/>
          </p:cNvSpPr>
          <p:nvPr>
            <p:ph type="body" idx="1"/>
          </p:nvPr>
        </p:nvSpPr>
        <p:spPr>
          <a:xfrm>
            <a:off x="0" y="1247997"/>
            <a:ext cx="8902276" cy="1256208"/>
          </a:xfrm>
        </p:spPr>
        <p:txBody>
          <a:bodyPr/>
          <a:lstStyle/>
          <a:p>
            <a:pPr marL="101600" indent="0" algn="just">
              <a:buNone/>
            </a:pPr>
            <a:r>
              <a:rPr lang="en-US" sz="1800">
                <a:effectLst/>
                <a:latin typeface="Roboto" panose="02000000000000000000" pitchFamily="2" charset="0"/>
                <a:ea typeface="Calibri" panose="020F0502020204030204" pitchFamily="34" charset="0"/>
                <a:cs typeface="Cordia New" panose="020B0304020202020204" pitchFamily="34" charset="-34"/>
              </a:rPr>
              <a:t>   • Google Search Console là dịch vụ Web miễn phí của Google dành cho quản trị Web. Nó cho phép quản trị Web kiểm tra trạng thái lập chỉ mục và tối ưu hóa khả năng hiển thị của trang Web của họ.</a:t>
            </a:r>
            <a:endParaRPr lang="en-US"/>
          </a:p>
        </p:txBody>
      </p:sp>
      <p:sp>
        <p:nvSpPr>
          <p:cNvPr id="3" name="Slide Number Placeholder 2">
            <a:extLst>
              <a:ext uri="{FF2B5EF4-FFF2-40B4-BE49-F238E27FC236}">
                <a16:creationId xmlns:a16="http://schemas.microsoft.com/office/drawing/2014/main" id="{40A050FA-DA9D-4830-BD0A-C3E02A1FDD1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
        <p:nvSpPr>
          <p:cNvPr id="6" name="TextBox 5">
            <a:extLst>
              <a:ext uri="{FF2B5EF4-FFF2-40B4-BE49-F238E27FC236}">
                <a16:creationId xmlns:a16="http://schemas.microsoft.com/office/drawing/2014/main" id="{F8A5E9C2-EB67-47A0-AED2-D09FAA7D19EB}"/>
              </a:ext>
            </a:extLst>
          </p:cNvPr>
          <p:cNvSpPr txBox="1"/>
          <p:nvPr/>
        </p:nvSpPr>
        <p:spPr>
          <a:xfrm>
            <a:off x="2470150" y="628650"/>
            <a:ext cx="3946914" cy="769441"/>
          </a:xfrm>
          <a:prstGeom prst="rect">
            <a:avLst/>
          </a:prstGeom>
          <a:noFill/>
        </p:spPr>
        <p:txBody>
          <a:bodyPr wrap="none" rtlCol="0">
            <a:spAutoFit/>
          </a:bodyPr>
          <a:lstStyle/>
          <a:p>
            <a:r>
              <a:rPr lang="en-US" sz="2200" b="1">
                <a:solidFill>
                  <a:schemeClr val="bg1"/>
                </a:solidFill>
                <a:effectLst>
                  <a:outerShdw blurRad="38100" dist="38100" dir="2700000" algn="tl">
                    <a:srgbClr val="000000">
                      <a:alpha val="43137"/>
                    </a:srgbClr>
                  </a:outerShdw>
                </a:effectLst>
                <a:latin typeface="Roboto Slab" panose="020B0604020202020204" charset="0"/>
                <a:ea typeface="Roboto Slab" panose="020B0604020202020204" charset="0"/>
                <a:cs typeface="Cordia New" panose="020B0304020202020204" pitchFamily="34" charset="-34"/>
              </a:rPr>
              <a:t>Google Search Console là gì ?</a:t>
            </a:r>
          </a:p>
          <a:p>
            <a:endParaRPr lang="en-US" sz="2200" b="1">
              <a:solidFill>
                <a:schemeClr val="bg1"/>
              </a:solidFill>
            </a:endParaRPr>
          </a:p>
        </p:txBody>
      </p:sp>
      <p:sp>
        <p:nvSpPr>
          <p:cNvPr id="7" name="TextBox 6">
            <a:extLst>
              <a:ext uri="{FF2B5EF4-FFF2-40B4-BE49-F238E27FC236}">
                <a16:creationId xmlns:a16="http://schemas.microsoft.com/office/drawing/2014/main" id="{546C987A-FB40-45CA-9005-FB8748621037}"/>
              </a:ext>
            </a:extLst>
          </p:cNvPr>
          <p:cNvSpPr txBox="1"/>
          <p:nvPr/>
        </p:nvSpPr>
        <p:spPr>
          <a:xfrm>
            <a:off x="120650" y="2490414"/>
            <a:ext cx="8781625" cy="1415772"/>
          </a:xfrm>
          <a:prstGeom prst="rect">
            <a:avLst/>
          </a:prstGeom>
          <a:noFill/>
        </p:spPr>
        <p:txBody>
          <a:bodyPr wrap="square" rtlCol="0">
            <a:spAutoFit/>
          </a:bodyPr>
          <a:lstStyle/>
          <a:p>
            <a:pPr algn="just"/>
            <a:r>
              <a:rPr lang="en-US" sz="1800">
                <a:solidFill>
                  <a:schemeClr val="bg1"/>
                </a:solidFill>
                <a:latin typeface="Roboto" panose="02000000000000000000" pitchFamily="2" charset="0"/>
                <a:ea typeface="Times New Roman" panose="02020603050405020304" pitchFamily="18" charset="0"/>
              </a:rPr>
              <a:t>   • L</a:t>
            </a:r>
            <a:r>
              <a:rPr lang="en-US" sz="1800">
                <a:solidFill>
                  <a:schemeClr val="bg1"/>
                </a:solidFill>
                <a:effectLst/>
                <a:latin typeface="Roboto" panose="02000000000000000000" pitchFamily="2" charset="0"/>
                <a:ea typeface="Times New Roman" panose="02020603050405020304" pitchFamily="18" charset="0"/>
              </a:rPr>
              <a:t>à công cụ miễn phí được tạo ra nhằm hỗ trợ các Webmaster. Google Search Console có vai trò thống kê những liên kết hay từ khóa dẫn đến trang Web. Nhờ công cụ này người dùng đã tiết kiệm được rất nhiều thời gian để tập trung phát triển trang Web của mình hoàn thiện hơn.</a:t>
            </a:r>
            <a:endParaRPr lang="en-US" sz="1800">
              <a:solidFill>
                <a:schemeClr val="bg1"/>
              </a:solidFill>
              <a:effectLst/>
              <a:latin typeface="Times New Roman" panose="02020603050405020304" pitchFamily="18" charset="0"/>
              <a:ea typeface="Times New Roman" panose="02020603050405020304" pitchFamily="18" charset="0"/>
            </a:endParaRPr>
          </a:p>
          <a:p>
            <a:pPr algn="just"/>
            <a:endParaRPr lang="en-US">
              <a:solidFill>
                <a:schemeClr val="bg1"/>
              </a:solidFill>
            </a:endParaRPr>
          </a:p>
        </p:txBody>
      </p:sp>
    </p:spTree>
    <p:extLst>
      <p:ext uri="{BB962C8B-B14F-4D97-AF65-F5344CB8AC3E}">
        <p14:creationId xmlns:p14="http://schemas.microsoft.com/office/powerpoint/2010/main" val="2907249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8"/>
          <p:cNvSpPr txBox="1">
            <a:spLocks noGrp="1"/>
          </p:cNvSpPr>
          <p:nvPr>
            <p:ph type="title"/>
          </p:nvPr>
        </p:nvSpPr>
        <p:spPr>
          <a:xfrm>
            <a:off x="1146025" y="530725"/>
            <a:ext cx="3006875" cy="102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effectLst>
                  <a:outerShdw blurRad="38100" dist="38100" dir="2700000" algn="tl">
                    <a:srgbClr val="000000">
                      <a:alpha val="43137"/>
                    </a:srgbClr>
                  </a:outerShdw>
                </a:effectLst>
              </a:rPr>
              <a:t>Công dụng của </a:t>
            </a:r>
            <a:br>
              <a:rPr lang="en-US">
                <a:effectLst>
                  <a:outerShdw blurRad="38100" dist="38100" dir="2700000" algn="tl">
                    <a:srgbClr val="000000">
                      <a:alpha val="43137"/>
                    </a:srgbClr>
                  </a:outerShdw>
                </a:effectLst>
              </a:rPr>
            </a:br>
            <a:r>
              <a:rPr lang="en-US">
                <a:effectLst>
                  <a:outerShdw blurRad="38100" dist="38100" dir="2700000" algn="tl">
                    <a:srgbClr val="000000">
                      <a:alpha val="43137"/>
                    </a:srgbClr>
                  </a:outerShdw>
                </a:effectLst>
              </a:rPr>
              <a:t>Google Search Console</a:t>
            </a:r>
            <a:endParaRPr>
              <a:effectLst>
                <a:outerShdw blurRad="38100" dist="38100" dir="2700000" algn="tl">
                  <a:srgbClr val="000000">
                    <a:alpha val="43137"/>
                  </a:srgbClr>
                </a:outerShdw>
              </a:effectLst>
            </a:endParaRPr>
          </a:p>
        </p:txBody>
      </p:sp>
      <p:sp>
        <p:nvSpPr>
          <p:cNvPr id="157" name="Google Shape;157;p18"/>
          <p:cNvSpPr txBox="1">
            <a:spLocks noGrp="1"/>
          </p:cNvSpPr>
          <p:nvPr>
            <p:ph type="body" idx="1"/>
          </p:nvPr>
        </p:nvSpPr>
        <p:spPr>
          <a:xfrm>
            <a:off x="436521" y="1584997"/>
            <a:ext cx="8624929" cy="3370216"/>
          </a:xfrm>
          <a:prstGeom prst="rect">
            <a:avLst/>
          </a:prstGeom>
        </p:spPr>
        <p:txBody>
          <a:bodyPr spcFirstLastPara="1" wrap="square" lIns="91425" tIns="91425" rIns="91425" bIns="91425" anchor="t" anchorCtr="0">
            <a:noAutofit/>
          </a:bodyPr>
          <a:lstStyle/>
          <a:p>
            <a:pPr marL="50800" indent="0" algn="just">
              <a:buNone/>
            </a:pPr>
            <a:r>
              <a:rPr lang="en-US" sz="1600">
                <a:effectLst/>
                <a:latin typeface="Roboto Slab" panose="020B0604020202020204" charset="0"/>
                <a:ea typeface="Roboto Slab" panose="020B0604020202020204" charset="0"/>
                <a:cs typeface="Cordia New" panose="020B0304020202020204" pitchFamily="34" charset="-34"/>
              </a:rPr>
              <a:t>• Giúp Google tìm và thu thập dữ liệu trên trang Web.</a:t>
            </a:r>
          </a:p>
          <a:p>
            <a:pPr marL="50800" indent="0" algn="just">
              <a:buNone/>
            </a:pPr>
            <a:r>
              <a:rPr lang="en-US" sz="1600">
                <a:effectLst/>
                <a:latin typeface="Roboto Slab" panose="020B0604020202020204" charset="0"/>
                <a:ea typeface="Roboto Slab" panose="020B0604020202020204" charset="0"/>
                <a:cs typeface="Cordia New" panose="020B0304020202020204" pitchFamily="34" charset="-34"/>
              </a:rPr>
              <a:t>• Hạn chế tình trạng lập chỉ mục và yêu cầu lập chỉ mục lại đối với nội dung mới hoặc nội dung mới cập nhật.</a:t>
            </a:r>
          </a:p>
          <a:p>
            <a:pPr marL="50800" indent="0" algn="just">
              <a:buNone/>
            </a:pPr>
            <a:r>
              <a:rPr lang="en-US" sz="1600">
                <a:effectLst/>
                <a:latin typeface="Roboto Slab" panose="020B0604020202020204" charset="0"/>
                <a:ea typeface="Roboto Slab" panose="020B0604020202020204" charset="0"/>
                <a:cs typeface="Cordia New" panose="020B0304020202020204" pitchFamily="34" charset="-34"/>
              </a:rPr>
              <a:t>• Cung cấp thông tin những hoạt động từ Google Search đến Website của bạn</a:t>
            </a:r>
          </a:p>
          <a:p>
            <a:pPr marL="50800" indent="0" algn="just">
              <a:lnSpc>
                <a:spcPct val="107000"/>
              </a:lnSpc>
              <a:spcAft>
                <a:spcPts val="800"/>
              </a:spcAft>
              <a:buNone/>
            </a:pPr>
            <a:r>
              <a:rPr lang="en-US" sz="1600">
                <a:effectLst/>
                <a:latin typeface="Roboto Slab" panose="020B0604020202020204" charset="0"/>
                <a:ea typeface="Roboto Slab" panose="020B0604020202020204" charset="0"/>
                <a:cs typeface="Cordia New" panose="020B0304020202020204" pitchFamily="34" charset="-34"/>
              </a:rPr>
              <a:t>• Nếu Google gặp vấn đề lập chỉ mục, nội dung spam hay các vấn đề khác liên quan đến trang Web, bạn sẽ lập tức nhận được thông báo.</a:t>
            </a:r>
          </a:p>
          <a:p>
            <a:pPr marL="50800" indent="0" algn="just">
              <a:lnSpc>
                <a:spcPct val="107000"/>
              </a:lnSpc>
              <a:spcAft>
                <a:spcPts val="800"/>
              </a:spcAft>
              <a:buNone/>
            </a:pPr>
            <a:r>
              <a:rPr lang="en-US" sz="1600">
                <a:effectLst/>
                <a:latin typeface="Roboto Slab" panose="020B0604020202020204" charset="0"/>
                <a:ea typeface="Roboto Slab" panose="020B0604020202020204" charset="0"/>
                <a:cs typeface="Cordia New" panose="020B0304020202020204" pitchFamily="34" charset="-34"/>
              </a:rPr>
              <a:t>• Khắc phục lỗi về AMP, phù hợp với giao diện trên thiết bị di động và các tính năng khác trong tìm kiếm.</a:t>
            </a:r>
          </a:p>
          <a:p>
            <a:pPr marL="50800" indent="0" algn="just">
              <a:lnSpc>
                <a:spcPct val="107000"/>
              </a:lnSpc>
              <a:spcAft>
                <a:spcPts val="800"/>
              </a:spcAft>
              <a:buNone/>
            </a:pPr>
            <a:r>
              <a:rPr lang="en-US" sz="1600">
                <a:effectLst/>
                <a:latin typeface="Roboto Slab" panose="020B0604020202020204" charset="0"/>
                <a:ea typeface="Roboto Slab" panose="020B0604020202020204" charset="0"/>
                <a:cs typeface="Cordia New" panose="020B0304020202020204" pitchFamily="34" charset="-34"/>
              </a:rPr>
              <a:t>• Hiển thị những trang Web liên kết đến trang Web của bạn.</a:t>
            </a:r>
          </a:p>
          <a:p>
            <a:pPr marL="50800" indent="0" algn="just">
              <a:buNone/>
            </a:pPr>
            <a:endParaRPr lang="en-US" sz="1600">
              <a:effectLst/>
              <a:latin typeface="Roboto Slab" panose="020B0604020202020204" charset="0"/>
              <a:ea typeface="Roboto Slab" panose="020B0604020202020204" charset="0"/>
              <a:cs typeface="Cordia New" panose="020B0304020202020204" pitchFamily="34" charset="-34"/>
            </a:endParaRPr>
          </a:p>
          <a:p>
            <a:pPr lvl="0" algn="just" rtl="0">
              <a:spcBef>
                <a:spcPts val="600"/>
              </a:spcBef>
              <a:spcAft>
                <a:spcPts val="0"/>
              </a:spcAft>
              <a:buSzPts val="2800"/>
              <a:buFont typeface="Arial" panose="020B0604020202020204" pitchFamily="34" charset="0"/>
              <a:buChar char="•"/>
            </a:pPr>
            <a:endParaRPr sz="1600">
              <a:latin typeface="Roboto Slab" panose="020B0604020202020204" charset="0"/>
              <a:ea typeface="Roboto Slab" panose="020B0604020202020204" charset="0"/>
            </a:endParaRPr>
          </a:p>
        </p:txBody>
      </p:sp>
      <p:grpSp>
        <p:nvGrpSpPr>
          <p:cNvPr id="158" name="Google Shape;158;p18"/>
          <p:cNvGrpSpPr/>
          <p:nvPr/>
        </p:nvGrpSpPr>
        <p:grpSpPr>
          <a:xfrm>
            <a:off x="333623" y="861852"/>
            <a:ext cx="366458" cy="366437"/>
            <a:chOff x="1923675" y="1633650"/>
            <a:chExt cx="436000" cy="435975"/>
          </a:xfrm>
        </p:grpSpPr>
        <p:sp>
          <p:nvSpPr>
            <p:cNvPr id="159" name="Google Shape;159;p1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18"/>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A59CF-AA47-4FEC-B9CB-3FB7A135EBBF}"/>
              </a:ext>
            </a:extLst>
          </p:cNvPr>
          <p:cNvSpPr>
            <a:spLocks noGrp="1"/>
          </p:cNvSpPr>
          <p:nvPr>
            <p:ph type="title"/>
          </p:nvPr>
        </p:nvSpPr>
        <p:spPr/>
        <p:txBody>
          <a:bodyPr/>
          <a:lstStyle/>
          <a:p>
            <a:pPr algn="ctr"/>
            <a:r>
              <a:rPr lang="en-US">
                <a:effectLst>
                  <a:outerShdw blurRad="38100" dist="38100" dir="2700000" algn="tl">
                    <a:srgbClr val="000000">
                      <a:alpha val="43137"/>
                    </a:srgbClr>
                  </a:outerShdw>
                </a:effectLst>
              </a:rPr>
              <a:t>Ai nên sử dụng </a:t>
            </a:r>
            <a:br>
              <a:rPr lang="en-US">
                <a:effectLst>
                  <a:outerShdw blurRad="38100" dist="38100" dir="2700000" algn="tl">
                    <a:srgbClr val="000000">
                      <a:alpha val="43137"/>
                    </a:srgbClr>
                  </a:outerShdw>
                </a:effectLst>
              </a:rPr>
            </a:br>
            <a:r>
              <a:rPr lang="en-US">
                <a:effectLst>
                  <a:outerShdw blurRad="38100" dist="38100" dir="2700000" algn="tl">
                    <a:srgbClr val="000000">
                      <a:alpha val="43137"/>
                    </a:srgbClr>
                  </a:outerShdw>
                </a:effectLst>
              </a:rPr>
              <a:t>Google Search Console ?</a:t>
            </a:r>
          </a:p>
        </p:txBody>
      </p:sp>
      <p:sp>
        <p:nvSpPr>
          <p:cNvPr id="3" name="Text Placeholder 2">
            <a:extLst>
              <a:ext uri="{FF2B5EF4-FFF2-40B4-BE49-F238E27FC236}">
                <a16:creationId xmlns:a16="http://schemas.microsoft.com/office/drawing/2014/main" id="{B051EA13-8763-47D8-B7FA-3BEF5EC974FE}"/>
              </a:ext>
            </a:extLst>
          </p:cNvPr>
          <p:cNvSpPr>
            <a:spLocks noGrp="1"/>
          </p:cNvSpPr>
          <p:nvPr>
            <p:ph type="body" idx="1"/>
          </p:nvPr>
        </p:nvSpPr>
        <p:spPr>
          <a:xfrm>
            <a:off x="393393" y="2176351"/>
            <a:ext cx="8647261" cy="1407725"/>
          </a:xfrm>
        </p:spPr>
        <p:txBody>
          <a:bodyPr/>
          <a:lstStyle/>
          <a:p>
            <a:pPr marL="50800" indent="0" algn="just">
              <a:buNone/>
            </a:pPr>
            <a:r>
              <a:rPr lang="en-US" sz="1800">
                <a:solidFill>
                  <a:schemeClr val="tx1"/>
                </a:solidFill>
                <a:effectLst/>
                <a:latin typeface="Roboto Slab" panose="020B0604020202020204" charset="0"/>
                <a:ea typeface="Roboto Slab" panose="020B0604020202020204" charset="0"/>
              </a:rPr>
              <a:t>Bất cứ người nào có trang Web ! </a:t>
            </a:r>
          </a:p>
          <a:p>
            <a:pPr marL="50800" indent="0" algn="just">
              <a:buNone/>
            </a:pPr>
            <a:r>
              <a:rPr lang="en-US" sz="1800">
                <a:solidFill>
                  <a:schemeClr val="tx1"/>
                </a:solidFill>
                <a:effectLst/>
                <a:latin typeface="Roboto Slab" panose="020B0604020202020204" charset="0"/>
                <a:ea typeface="Roboto Slab" panose="020B0604020202020204" charset="0"/>
              </a:rPr>
              <a:t>Từ người có hiểu biết rộng đến chuyên gia, từ người mới dùng đến người dùng nâng cao, Google Search Console đều có thể giúp bạn.</a:t>
            </a:r>
          </a:p>
          <a:p>
            <a:pPr marL="50800" indent="0">
              <a:buNone/>
            </a:pPr>
            <a:endParaRPr lang="en-US"/>
          </a:p>
        </p:txBody>
      </p:sp>
      <p:sp>
        <p:nvSpPr>
          <p:cNvPr id="4" name="Slide Number Placeholder 3">
            <a:extLst>
              <a:ext uri="{FF2B5EF4-FFF2-40B4-BE49-F238E27FC236}">
                <a16:creationId xmlns:a16="http://schemas.microsoft.com/office/drawing/2014/main" id="{E28BA982-0DD6-4024-B863-BDC27725C01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grpSp>
        <p:nvGrpSpPr>
          <p:cNvPr id="5" name="Google Shape;176;p19">
            <a:extLst>
              <a:ext uri="{FF2B5EF4-FFF2-40B4-BE49-F238E27FC236}">
                <a16:creationId xmlns:a16="http://schemas.microsoft.com/office/drawing/2014/main" id="{748BEAF9-B31A-424C-AEDB-733AF7C616A9}"/>
              </a:ext>
            </a:extLst>
          </p:cNvPr>
          <p:cNvGrpSpPr/>
          <p:nvPr/>
        </p:nvGrpSpPr>
        <p:grpSpPr>
          <a:xfrm>
            <a:off x="221950" y="737064"/>
            <a:ext cx="616056" cy="616021"/>
            <a:chOff x="576250" y="4319400"/>
            <a:chExt cx="442075" cy="442050"/>
          </a:xfrm>
        </p:grpSpPr>
        <p:sp>
          <p:nvSpPr>
            <p:cNvPr id="6" name="Google Shape;177;p19">
              <a:extLst>
                <a:ext uri="{FF2B5EF4-FFF2-40B4-BE49-F238E27FC236}">
                  <a16:creationId xmlns:a16="http://schemas.microsoft.com/office/drawing/2014/main" id="{14F578C7-5EB6-430C-AB3C-35BC88316A07}"/>
                </a:ext>
              </a:extLst>
            </p:cNvPr>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75000"/>
                  </a:schemeClr>
                </a:solidFill>
              </a:endParaRPr>
            </a:p>
          </p:txBody>
        </p:sp>
        <p:sp>
          <p:nvSpPr>
            <p:cNvPr id="7" name="Google Shape;178;p19">
              <a:extLst>
                <a:ext uri="{FF2B5EF4-FFF2-40B4-BE49-F238E27FC236}">
                  <a16:creationId xmlns:a16="http://schemas.microsoft.com/office/drawing/2014/main" id="{8A7F40F3-B939-42CA-BBF6-9D1A14E893A1}"/>
                </a:ext>
              </a:extLst>
            </p:cNvPr>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9;p19">
              <a:extLst>
                <a:ext uri="{FF2B5EF4-FFF2-40B4-BE49-F238E27FC236}">
                  <a16:creationId xmlns:a16="http://schemas.microsoft.com/office/drawing/2014/main" id="{209DB326-41FB-408E-8CCD-9A292332714B}"/>
                </a:ext>
              </a:extLst>
            </p:cNvPr>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80;p19">
              <a:extLst>
                <a:ext uri="{FF2B5EF4-FFF2-40B4-BE49-F238E27FC236}">
                  <a16:creationId xmlns:a16="http://schemas.microsoft.com/office/drawing/2014/main" id="{23CEAF16-80E3-40BA-9FC9-07036494C8BE}"/>
                </a:ext>
              </a:extLst>
            </p:cNvPr>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54407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45C71-7D94-4EF6-87CB-864CEC675FF8}"/>
              </a:ext>
            </a:extLst>
          </p:cNvPr>
          <p:cNvSpPr>
            <a:spLocks noGrp="1"/>
          </p:cNvSpPr>
          <p:nvPr>
            <p:ph type="title"/>
          </p:nvPr>
        </p:nvSpPr>
        <p:spPr/>
        <p:txBody>
          <a:bodyPr/>
          <a:lstStyle/>
          <a:p>
            <a:pPr algn="ctr"/>
            <a:r>
              <a:rPr lang="en-US">
                <a:effectLst>
                  <a:outerShdw blurRad="38100" dist="38100" dir="2700000" algn="tl">
                    <a:srgbClr val="000000">
                      <a:alpha val="43137"/>
                    </a:srgbClr>
                  </a:outerShdw>
                </a:effectLst>
              </a:rPr>
              <a:t>Tại sao nên sử dụng </a:t>
            </a:r>
            <a:br>
              <a:rPr lang="en-US">
                <a:effectLst>
                  <a:outerShdw blurRad="38100" dist="38100" dir="2700000" algn="tl">
                    <a:srgbClr val="000000">
                      <a:alpha val="43137"/>
                    </a:srgbClr>
                  </a:outerShdw>
                </a:effectLst>
              </a:rPr>
            </a:br>
            <a:r>
              <a:rPr lang="en-US">
                <a:effectLst>
                  <a:outerShdw blurRad="38100" dist="38100" dir="2700000" algn="tl">
                    <a:srgbClr val="000000">
                      <a:alpha val="43137"/>
                    </a:srgbClr>
                  </a:outerShdw>
                </a:effectLst>
              </a:rPr>
              <a:t>Google Search Console ?</a:t>
            </a:r>
          </a:p>
        </p:txBody>
      </p:sp>
      <p:sp>
        <p:nvSpPr>
          <p:cNvPr id="3" name="Text Placeholder 2">
            <a:extLst>
              <a:ext uri="{FF2B5EF4-FFF2-40B4-BE49-F238E27FC236}">
                <a16:creationId xmlns:a16="http://schemas.microsoft.com/office/drawing/2014/main" id="{1458C3B0-0E32-442F-B7F5-129DAC1856C3}"/>
              </a:ext>
            </a:extLst>
          </p:cNvPr>
          <p:cNvSpPr>
            <a:spLocks noGrp="1"/>
          </p:cNvSpPr>
          <p:nvPr>
            <p:ph type="body" idx="1"/>
          </p:nvPr>
        </p:nvSpPr>
        <p:spPr>
          <a:xfrm>
            <a:off x="483168" y="1754379"/>
            <a:ext cx="8521131" cy="3158700"/>
          </a:xfrm>
        </p:spPr>
        <p:txBody>
          <a:bodyPr/>
          <a:lstStyle/>
          <a:p>
            <a:pPr marL="0" lvl="0" indent="0" algn="just" fontAlgn="base">
              <a:lnSpc>
                <a:spcPct val="107000"/>
              </a:lnSpc>
              <a:spcAft>
                <a:spcPts val="600"/>
              </a:spcAft>
              <a:buSzPts val="1000"/>
              <a:buNone/>
              <a:tabLst>
                <a:tab pos="457200" algn="l"/>
              </a:tabLst>
            </a:pPr>
            <a:r>
              <a:rPr lang="en-US" sz="1600" b="1">
                <a:effectLst/>
                <a:latin typeface="Roboto Slab" panose="020B0604020202020204" charset="0"/>
                <a:ea typeface="Roboto Slab" panose="020B0604020202020204" charset="0"/>
                <a:cs typeface="Times New Roman" panose="02020603050405020304" pitchFamily="18" charset="0"/>
              </a:rPr>
              <a:t>• Thu thập những thông tin trên Website của bạn, sau đó giúp thông tin ấy xuất hiện trên kết quả tìm kiếm.</a:t>
            </a:r>
            <a:endParaRPr lang="en-US" sz="1600">
              <a:effectLst/>
              <a:latin typeface="Roboto Slab" panose="020B0604020202020204" charset="0"/>
              <a:ea typeface="Roboto Slab" panose="020B0604020202020204" charset="0"/>
              <a:cs typeface="Cordia New" panose="020B0304020202020204" pitchFamily="34" charset="-34"/>
            </a:endParaRPr>
          </a:p>
          <a:p>
            <a:pPr marL="0" lvl="0" indent="0" algn="just" fontAlgn="base">
              <a:lnSpc>
                <a:spcPct val="107000"/>
              </a:lnSpc>
              <a:spcAft>
                <a:spcPts val="600"/>
              </a:spcAft>
              <a:buSzPts val="1000"/>
              <a:buNone/>
              <a:tabLst>
                <a:tab pos="457200" algn="l"/>
              </a:tabLst>
            </a:pPr>
            <a:r>
              <a:rPr lang="en-US" sz="1600" b="1">
                <a:effectLst/>
                <a:latin typeface="Roboto Slab" panose="020B0604020202020204" charset="0"/>
                <a:ea typeface="Roboto Slab" panose="020B0604020202020204" charset="0"/>
                <a:cs typeface="Times New Roman" panose="02020603050405020304" pitchFamily="18" charset="0"/>
              </a:rPr>
              <a:t>• Thống kế vị trí xếp hạng Website của bạn trên Google.</a:t>
            </a:r>
            <a:endParaRPr lang="en-US" sz="1600">
              <a:effectLst/>
              <a:latin typeface="Roboto Slab" panose="020B0604020202020204" charset="0"/>
              <a:ea typeface="Roboto Slab" panose="020B0604020202020204" charset="0"/>
              <a:cs typeface="Cordia New" panose="020B0304020202020204" pitchFamily="34" charset="-34"/>
            </a:endParaRPr>
          </a:p>
          <a:p>
            <a:pPr marL="0" lvl="0" indent="0" algn="just" fontAlgn="base">
              <a:lnSpc>
                <a:spcPct val="107000"/>
              </a:lnSpc>
              <a:spcAft>
                <a:spcPts val="600"/>
              </a:spcAft>
              <a:buSzPts val="1000"/>
              <a:buNone/>
              <a:tabLst>
                <a:tab pos="457200" algn="l"/>
              </a:tabLst>
            </a:pPr>
            <a:r>
              <a:rPr lang="en-US" sz="1600" b="1">
                <a:effectLst/>
                <a:latin typeface="Roboto Slab" panose="020B0604020202020204" charset="0"/>
                <a:ea typeface="Roboto Slab" panose="020B0604020202020204" charset="0"/>
                <a:cs typeface="Times New Roman" panose="02020603050405020304" pitchFamily="18" charset="0"/>
              </a:rPr>
              <a:t>• Tránh tình trạng bị Google “đánh gậy” bằng cách báo cáo sức khỏe Website: vấn đề lập chỉ mục, đường dẫn, spam…</a:t>
            </a:r>
            <a:endParaRPr lang="en-US" sz="1600">
              <a:effectLst/>
              <a:latin typeface="Roboto Slab" panose="020B0604020202020204" charset="0"/>
              <a:ea typeface="Roboto Slab" panose="020B0604020202020204" charset="0"/>
              <a:cs typeface="Cordia New" panose="020B0304020202020204" pitchFamily="34" charset="-34"/>
            </a:endParaRPr>
          </a:p>
          <a:p>
            <a:pPr marL="0" lvl="0" indent="0" algn="just" fontAlgn="base">
              <a:lnSpc>
                <a:spcPct val="107000"/>
              </a:lnSpc>
              <a:spcAft>
                <a:spcPts val="600"/>
              </a:spcAft>
              <a:buSzPts val="1000"/>
              <a:buNone/>
              <a:tabLst>
                <a:tab pos="457200" algn="l"/>
              </a:tabLst>
            </a:pPr>
            <a:r>
              <a:rPr lang="en-US" sz="1600" b="1">
                <a:effectLst/>
                <a:latin typeface="Roboto Slab" panose="020B0604020202020204" charset="0"/>
                <a:ea typeface="Roboto Slab" panose="020B0604020202020204" charset="0"/>
                <a:cs typeface="Times New Roman" panose="02020603050405020304" pitchFamily="18" charset="0"/>
              </a:rPr>
              <a:t>• Nhờ vào những chỉ số và thông tin được cung cấp bởi Google Console, trang Web bạn được tối ưu hiệu quả và tăng thứ hạng trên Google.</a:t>
            </a:r>
            <a:endParaRPr lang="en-US" sz="1600">
              <a:effectLst/>
              <a:latin typeface="Roboto Slab" panose="020B0604020202020204" charset="0"/>
              <a:ea typeface="Roboto Slab" panose="020B0604020202020204" charset="0"/>
              <a:cs typeface="Cordia New" panose="020B0304020202020204" pitchFamily="34" charset="-34"/>
            </a:endParaRPr>
          </a:p>
          <a:p>
            <a:pPr marL="50800" indent="0" algn="just">
              <a:buNone/>
            </a:pPr>
            <a:endParaRPr lang="en-US" sz="1600">
              <a:latin typeface="Roboto Slab" panose="020B0604020202020204" charset="0"/>
              <a:ea typeface="Roboto Slab" panose="020B0604020202020204" charset="0"/>
            </a:endParaRPr>
          </a:p>
        </p:txBody>
      </p:sp>
      <p:sp>
        <p:nvSpPr>
          <p:cNvPr id="4" name="Slide Number Placeholder 3">
            <a:extLst>
              <a:ext uri="{FF2B5EF4-FFF2-40B4-BE49-F238E27FC236}">
                <a16:creationId xmlns:a16="http://schemas.microsoft.com/office/drawing/2014/main" id="{31CE7461-1863-4F09-90FA-D02407F3D5F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grpSp>
        <p:nvGrpSpPr>
          <p:cNvPr id="5" name="Google Shape;332;p30">
            <a:extLst>
              <a:ext uri="{FF2B5EF4-FFF2-40B4-BE49-F238E27FC236}">
                <a16:creationId xmlns:a16="http://schemas.microsoft.com/office/drawing/2014/main" id="{9F485FC6-0444-4450-8F0C-54EB79BA9FF2}"/>
              </a:ext>
            </a:extLst>
          </p:cNvPr>
          <p:cNvGrpSpPr/>
          <p:nvPr/>
        </p:nvGrpSpPr>
        <p:grpSpPr>
          <a:xfrm>
            <a:off x="384422" y="780892"/>
            <a:ext cx="447427" cy="447401"/>
            <a:chOff x="1923675" y="1633650"/>
            <a:chExt cx="436000" cy="435975"/>
          </a:xfrm>
        </p:grpSpPr>
        <p:sp>
          <p:nvSpPr>
            <p:cNvPr id="6" name="Google Shape;333;p30">
              <a:extLst>
                <a:ext uri="{FF2B5EF4-FFF2-40B4-BE49-F238E27FC236}">
                  <a16:creationId xmlns:a16="http://schemas.microsoft.com/office/drawing/2014/main" id="{C7D9EB0C-ED47-45A5-B239-644D6AC586C1}"/>
                </a:ext>
              </a:extLst>
            </p:cNvPr>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34;p30">
              <a:extLst>
                <a:ext uri="{FF2B5EF4-FFF2-40B4-BE49-F238E27FC236}">
                  <a16:creationId xmlns:a16="http://schemas.microsoft.com/office/drawing/2014/main" id="{43525E63-47F7-42BA-A081-64992E26EB12}"/>
                </a:ext>
              </a:extLst>
            </p:cNvPr>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35;p30">
              <a:extLst>
                <a:ext uri="{FF2B5EF4-FFF2-40B4-BE49-F238E27FC236}">
                  <a16:creationId xmlns:a16="http://schemas.microsoft.com/office/drawing/2014/main" id="{3A496186-88B5-40BD-B546-E01E3648A965}"/>
                </a:ext>
              </a:extLst>
            </p:cNvPr>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36;p30">
              <a:extLst>
                <a:ext uri="{FF2B5EF4-FFF2-40B4-BE49-F238E27FC236}">
                  <a16:creationId xmlns:a16="http://schemas.microsoft.com/office/drawing/2014/main" id="{B953AC9D-9FCD-42C6-8B04-F7211E45CE5C}"/>
                </a:ext>
              </a:extLst>
            </p:cNvPr>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37;p30">
              <a:extLst>
                <a:ext uri="{FF2B5EF4-FFF2-40B4-BE49-F238E27FC236}">
                  <a16:creationId xmlns:a16="http://schemas.microsoft.com/office/drawing/2014/main" id="{19843356-DF98-4B20-9FCE-ED597B1F46DA}"/>
                </a:ext>
              </a:extLst>
            </p:cNvPr>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8;p30">
              <a:extLst>
                <a:ext uri="{FF2B5EF4-FFF2-40B4-BE49-F238E27FC236}">
                  <a16:creationId xmlns:a16="http://schemas.microsoft.com/office/drawing/2014/main" id="{35595283-3137-44AD-ABEE-468BEE6BF68A}"/>
                </a:ext>
              </a:extLst>
            </p:cNvPr>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93836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3A5D-3AF1-4089-BF7B-E688A3CABB2C}"/>
              </a:ext>
            </a:extLst>
          </p:cNvPr>
          <p:cNvSpPr>
            <a:spLocks noGrp="1"/>
          </p:cNvSpPr>
          <p:nvPr>
            <p:ph type="title"/>
          </p:nvPr>
        </p:nvSpPr>
        <p:spPr/>
        <p:txBody>
          <a:bodyPr/>
          <a:lstStyle/>
          <a:p>
            <a:pPr algn="ctr"/>
            <a:r>
              <a:rPr lang="en-US">
                <a:effectLst>
                  <a:outerShdw blurRad="38100" dist="38100" dir="2700000" algn="tl">
                    <a:srgbClr val="000000">
                      <a:alpha val="43137"/>
                    </a:srgbClr>
                  </a:outerShdw>
                </a:effectLst>
              </a:rPr>
              <a:t>Vai trò của</a:t>
            </a:r>
            <a:br>
              <a:rPr lang="en-US">
                <a:effectLst>
                  <a:outerShdw blurRad="38100" dist="38100" dir="2700000" algn="tl">
                    <a:srgbClr val="000000">
                      <a:alpha val="43137"/>
                    </a:srgbClr>
                  </a:outerShdw>
                </a:effectLst>
              </a:rPr>
            </a:br>
            <a:r>
              <a:rPr lang="en-US">
                <a:effectLst>
                  <a:outerShdw blurRad="38100" dist="38100" dir="2700000" algn="tl">
                    <a:srgbClr val="000000">
                      <a:alpha val="43137"/>
                    </a:srgbClr>
                  </a:outerShdw>
                </a:effectLst>
              </a:rPr>
              <a:t>Google Search Console </a:t>
            </a:r>
            <a:endParaRPr lang="en-US"/>
          </a:p>
        </p:txBody>
      </p:sp>
      <p:sp>
        <p:nvSpPr>
          <p:cNvPr id="3" name="Text Placeholder 2">
            <a:extLst>
              <a:ext uri="{FF2B5EF4-FFF2-40B4-BE49-F238E27FC236}">
                <a16:creationId xmlns:a16="http://schemas.microsoft.com/office/drawing/2014/main" id="{CE06E259-21FD-4FCE-BFC2-1D71B8F0E4E5}"/>
              </a:ext>
            </a:extLst>
          </p:cNvPr>
          <p:cNvSpPr>
            <a:spLocks noGrp="1"/>
          </p:cNvSpPr>
          <p:nvPr>
            <p:ph type="body" idx="1"/>
          </p:nvPr>
        </p:nvSpPr>
        <p:spPr>
          <a:xfrm>
            <a:off x="984636" y="1657700"/>
            <a:ext cx="3660300" cy="3158700"/>
          </a:xfrm>
        </p:spPr>
        <p:txBody>
          <a:bodyPr/>
          <a:lstStyle/>
          <a:p>
            <a:pPr marL="101600" indent="0">
              <a:buNone/>
            </a:pPr>
            <a:r>
              <a:rPr lang="en-US" sz="1800" b="1">
                <a:latin typeface="Roboto Slab" panose="020B0604020202020204" charset="0"/>
                <a:ea typeface="Roboto Slab" panose="020B0604020202020204" charset="0"/>
              </a:rPr>
              <a:t>Quản trị viên</a:t>
            </a:r>
          </a:p>
          <a:p>
            <a:pPr marL="0" lvl="0" indent="0" algn="just" fontAlgn="base">
              <a:spcAft>
                <a:spcPts val="600"/>
              </a:spcAft>
              <a:buSzPts val="1000"/>
              <a:buNone/>
              <a:tabLst>
                <a:tab pos="457200" algn="l"/>
              </a:tabLst>
            </a:pPr>
            <a:r>
              <a:rPr lang="en-US" sz="1500" b="1">
                <a:effectLst/>
                <a:latin typeface="Roboto Slab" panose="020B0604020202020204" charset="0"/>
                <a:ea typeface="Roboto Slab" panose="020B0604020202020204" charset="0"/>
                <a:cs typeface="Times New Roman" panose="02020603050405020304" pitchFamily="18" charset="0"/>
              </a:rPr>
              <a:t>• Giúp người dùng nắm rõ tình trạng của trang Web, nâng cao quá trình vận hành thuận lợi và hiệu quả hơn.</a:t>
            </a:r>
            <a:endParaRPr lang="en-US" sz="1500">
              <a:effectLst/>
              <a:latin typeface="Roboto Slab" panose="020B0604020202020204" charset="0"/>
              <a:ea typeface="Roboto Slab" panose="020B0604020202020204" charset="0"/>
              <a:cs typeface="Cordia New" panose="020B0304020202020204" pitchFamily="34" charset="-34"/>
            </a:endParaRPr>
          </a:p>
          <a:p>
            <a:pPr marL="0" lvl="0" indent="0" algn="just" fontAlgn="base">
              <a:spcAft>
                <a:spcPts val="600"/>
              </a:spcAft>
              <a:buSzPts val="1000"/>
              <a:buNone/>
              <a:tabLst>
                <a:tab pos="457200" algn="l"/>
              </a:tabLst>
            </a:pPr>
            <a:r>
              <a:rPr lang="en-US" sz="1500" b="1">
                <a:effectLst/>
                <a:latin typeface="Roboto Slab" panose="020B0604020202020204" charset="0"/>
                <a:ea typeface="Roboto Slab" panose="020B0604020202020204" charset="0"/>
                <a:cs typeface="Times New Roman" panose="02020603050405020304" pitchFamily="18" charset="0"/>
              </a:rPr>
              <a:t>• Mang đến một trang Web đẹp mắt, chuyên nghiệp, giúp khách hàng ấn tượng trang Web của bạn hơn.</a:t>
            </a:r>
            <a:endParaRPr lang="en-US" sz="1500">
              <a:effectLst/>
              <a:latin typeface="Roboto Slab" panose="020B0604020202020204" charset="0"/>
              <a:ea typeface="Roboto Slab" panose="020B0604020202020204" charset="0"/>
              <a:cs typeface="Cordia New" panose="020B0304020202020204" pitchFamily="34" charset="-34"/>
            </a:endParaRPr>
          </a:p>
          <a:p>
            <a:pPr marL="0" lvl="0" indent="0" algn="just" fontAlgn="base">
              <a:spcAft>
                <a:spcPts val="600"/>
              </a:spcAft>
              <a:buSzPts val="1000"/>
              <a:buNone/>
              <a:tabLst>
                <a:tab pos="457200" algn="l"/>
              </a:tabLst>
            </a:pPr>
            <a:r>
              <a:rPr lang="en-US" sz="1500" b="1">
                <a:effectLst/>
                <a:latin typeface="Roboto Slab" panose="020B0604020202020204" charset="0"/>
                <a:ea typeface="Roboto Slab" panose="020B0604020202020204" charset="0"/>
                <a:cs typeface="Times New Roman" panose="02020603050405020304" pitchFamily="18" charset="0"/>
              </a:rPr>
              <a:t>• Phát hiện nhanh những lỗi hỏng để kịp thời đưa ra biện pháp xử lý.</a:t>
            </a:r>
            <a:endParaRPr lang="en-US" sz="1500">
              <a:effectLst/>
              <a:latin typeface="Roboto Slab" panose="020B0604020202020204" charset="0"/>
              <a:ea typeface="Roboto Slab" panose="020B0604020202020204" charset="0"/>
              <a:cs typeface="Cordia New" panose="020B0304020202020204" pitchFamily="34" charset="-34"/>
            </a:endParaRPr>
          </a:p>
          <a:p>
            <a:pPr marL="101600" indent="0">
              <a:buNone/>
            </a:pPr>
            <a:endParaRPr lang="en-US" sz="1500" b="1">
              <a:latin typeface="Roboto Slab" panose="020B0604020202020204" charset="0"/>
              <a:ea typeface="Roboto Slab" panose="020B0604020202020204" charset="0"/>
            </a:endParaRPr>
          </a:p>
        </p:txBody>
      </p:sp>
      <p:sp>
        <p:nvSpPr>
          <p:cNvPr id="4" name="Text Placeholder 3">
            <a:extLst>
              <a:ext uri="{FF2B5EF4-FFF2-40B4-BE49-F238E27FC236}">
                <a16:creationId xmlns:a16="http://schemas.microsoft.com/office/drawing/2014/main" id="{8095BC1E-6129-4A98-A2EE-56884EA54902}"/>
              </a:ext>
            </a:extLst>
          </p:cNvPr>
          <p:cNvSpPr>
            <a:spLocks noGrp="1"/>
          </p:cNvSpPr>
          <p:nvPr>
            <p:ph type="body" idx="2"/>
          </p:nvPr>
        </p:nvSpPr>
        <p:spPr>
          <a:xfrm>
            <a:off x="5331423" y="1657700"/>
            <a:ext cx="3660300" cy="3158700"/>
          </a:xfrm>
        </p:spPr>
        <p:txBody>
          <a:bodyPr/>
          <a:lstStyle/>
          <a:p>
            <a:pPr marL="101600" indent="0">
              <a:buNone/>
            </a:pPr>
            <a:r>
              <a:rPr lang="en-US" sz="1800" b="1">
                <a:effectLst/>
                <a:latin typeface="Roboto Slab" panose="020B0604020202020204" charset="0"/>
                <a:ea typeface="Roboto Slab" panose="020B0604020202020204" charset="0"/>
                <a:cs typeface="Cordia New" panose="020B0304020202020204" pitchFamily="34" charset="-34"/>
              </a:rPr>
              <a:t> SEOers</a:t>
            </a:r>
          </a:p>
          <a:p>
            <a:pPr marL="101600" indent="0" algn="just">
              <a:buNone/>
            </a:pPr>
            <a:r>
              <a:rPr lang="en-US" sz="1500" b="1">
                <a:effectLst/>
                <a:latin typeface="Roboto Slab" panose="020B0604020202020204" charset="0"/>
                <a:ea typeface="Roboto Slab" panose="020B0604020202020204" charset="0"/>
                <a:cs typeface="Times New Roman" panose="02020603050405020304" pitchFamily="18" charset="0"/>
              </a:rPr>
              <a:t>• Là công cụ tuyệt vời giúp tối ưu hóa các từ khóa SEO, giúp người dùng tìm thấy trang web bạn nhanh chóng và dễ dàng hơn.</a:t>
            </a:r>
            <a:endParaRPr lang="en-US" sz="1500">
              <a:effectLst/>
              <a:latin typeface="Roboto Slab" panose="020B0604020202020204" charset="0"/>
              <a:ea typeface="Roboto Slab" panose="020B0604020202020204" charset="0"/>
              <a:cs typeface="Cordia New" panose="020B0304020202020204" pitchFamily="34" charset="-34"/>
            </a:endParaRPr>
          </a:p>
          <a:p>
            <a:pPr marL="101600" indent="0">
              <a:buNone/>
            </a:pPr>
            <a:r>
              <a:rPr lang="en-US" sz="1800" b="1">
                <a:effectLst/>
                <a:latin typeface="Roboto Slab" panose="020B0604020202020204" charset="0"/>
                <a:ea typeface="Roboto Slab" panose="020B0604020202020204" charset="0"/>
                <a:cs typeface="Cordia New" panose="020B0304020202020204" pitchFamily="34" charset="-34"/>
              </a:rPr>
              <a:t> </a:t>
            </a:r>
            <a:endParaRPr lang="en-US">
              <a:latin typeface="Roboto Slab" panose="020B0604020202020204" charset="0"/>
              <a:ea typeface="Roboto Slab" panose="020B0604020202020204" charset="0"/>
            </a:endParaRPr>
          </a:p>
        </p:txBody>
      </p:sp>
      <p:sp>
        <p:nvSpPr>
          <p:cNvPr id="5" name="Slide Number Placeholder 4">
            <a:extLst>
              <a:ext uri="{FF2B5EF4-FFF2-40B4-BE49-F238E27FC236}">
                <a16:creationId xmlns:a16="http://schemas.microsoft.com/office/drawing/2014/main" id="{0F7FC4F9-8AC9-46D6-A189-D44BAD28F07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grpSp>
        <p:nvGrpSpPr>
          <p:cNvPr id="6" name="Google Shape;332;p30">
            <a:extLst>
              <a:ext uri="{FF2B5EF4-FFF2-40B4-BE49-F238E27FC236}">
                <a16:creationId xmlns:a16="http://schemas.microsoft.com/office/drawing/2014/main" id="{6658930D-6EFF-432B-8988-E695447F39B2}"/>
              </a:ext>
            </a:extLst>
          </p:cNvPr>
          <p:cNvGrpSpPr/>
          <p:nvPr/>
        </p:nvGrpSpPr>
        <p:grpSpPr>
          <a:xfrm>
            <a:off x="384422" y="780892"/>
            <a:ext cx="447427" cy="447401"/>
            <a:chOff x="1923675" y="1633650"/>
            <a:chExt cx="436000" cy="435975"/>
          </a:xfrm>
        </p:grpSpPr>
        <p:sp>
          <p:nvSpPr>
            <p:cNvPr id="7" name="Google Shape;333;p30">
              <a:extLst>
                <a:ext uri="{FF2B5EF4-FFF2-40B4-BE49-F238E27FC236}">
                  <a16:creationId xmlns:a16="http://schemas.microsoft.com/office/drawing/2014/main" id="{E1ACE5CC-BDCF-4ADC-9B76-8345F9FD5760}"/>
                </a:ext>
              </a:extLst>
            </p:cNvPr>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34;p30">
              <a:extLst>
                <a:ext uri="{FF2B5EF4-FFF2-40B4-BE49-F238E27FC236}">
                  <a16:creationId xmlns:a16="http://schemas.microsoft.com/office/drawing/2014/main" id="{BE5B13BE-35F5-4852-86A0-7418BE9FB704}"/>
                </a:ext>
              </a:extLst>
            </p:cNvPr>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35;p30">
              <a:extLst>
                <a:ext uri="{FF2B5EF4-FFF2-40B4-BE49-F238E27FC236}">
                  <a16:creationId xmlns:a16="http://schemas.microsoft.com/office/drawing/2014/main" id="{9AA2E202-578D-44DF-9F9C-E7A85B90290E}"/>
                </a:ext>
              </a:extLst>
            </p:cNvPr>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36;p30">
              <a:extLst>
                <a:ext uri="{FF2B5EF4-FFF2-40B4-BE49-F238E27FC236}">
                  <a16:creationId xmlns:a16="http://schemas.microsoft.com/office/drawing/2014/main" id="{FD589FE4-4D62-421D-BA44-DD79563E4F8B}"/>
                </a:ext>
              </a:extLst>
            </p:cNvPr>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7;p30">
              <a:extLst>
                <a:ext uri="{FF2B5EF4-FFF2-40B4-BE49-F238E27FC236}">
                  <a16:creationId xmlns:a16="http://schemas.microsoft.com/office/drawing/2014/main" id="{5279095B-6F93-4409-8894-15EA3441859E}"/>
                </a:ext>
              </a:extLst>
            </p:cNvPr>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8;p30">
              <a:extLst>
                <a:ext uri="{FF2B5EF4-FFF2-40B4-BE49-F238E27FC236}">
                  <a16:creationId xmlns:a16="http://schemas.microsoft.com/office/drawing/2014/main" id="{A98B00B2-AC1C-4BC6-A8F6-F74AD8231A0E}"/>
                </a:ext>
              </a:extLst>
            </p:cNvPr>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84432891"/>
      </p:ext>
    </p:extLst>
  </p:cSld>
  <p:clrMapOvr>
    <a:masterClrMapping/>
  </p:clrMapOvr>
</p:sld>
</file>

<file path=ppt/theme/theme1.xml><?xml version="1.0" encoding="utf-8"?>
<a:theme xmlns:a="http://schemas.openxmlformats.org/drawingml/2006/main" name="Warwick template">
  <a:themeElements>
    <a:clrScheme name="Custom 347">
      <a:dk1>
        <a:srgbClr val="114454"/>
      </a:dk1>
      <a:lt1>
        <a:srgbClr val="FFFFFF"/>
      </a:lt1>
      <a:dk2>
        <a:srgbClr val="5F6C70"/>
      </a:dk2>
      <a:lt2>
        <a:srgbClr val="CED5D8"/>
      </a:lt2>
      <a:accent1>
        <a:srgbClr val="114454"/>
      </a:accent1>
      <a:accent2>
        <a:srgbClr val="18637B"/>
      </a:accent2>
      <a:accent3>
        <a:srgbClr val="309AAD"/>
      </a:accent3>
      <a:accent4>
        <a:srgbClr val="165751"/>
      </a:accent4>
      <a:accent5>
        <a:srgbClr val="3B8D61"/>
      </a:accent5>
      <a:accent6>
        <a:srgbClr val="94BF6E"/>
      </a:accent6>
      <a:hlink>
        <a:srgbClr val="11445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1735</Words>
  <Application>Microsoft Office PowerPoint</Application>
  <PresentationFormat>On-screen Show (16:9)</PresentationFormat>
  <Paragraphs>132</Paragraphs>
  <Slides>24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Roboto Slab</vt:lpstr>
      <vt:lpstr>Impact</vt:lpstr>
      <vt:lpstr>Times New Roman</vt:lpstr>
      <vt:lpstr>Roboto</vt:lpstr>
      <vt:lpstr>Arial</vt:lpstr>
      <vt:lpstr>Nixie One</vt:lpstr>
      <vt:lpstr>Calibri</vt:lpstr>
      <vt:lpstr>Warwick template</vt:lpstr>
      <vt:lpstr>Google Search Console</vt:lpstr>
      <vt:lpstr>PowerPoint Presentation</vt:lpstr>
      <vt:lpstr>PowerPoint Presentation</vt:lpstr>
      <vt:lpstr>PowerPoint Presentation</vt:lpstr>
      <vt:lpstr>PowerPoint Presentation</vt:lpstr>
      <vt:lpstr>Công dụng của  Google Search Console</vt:lpstr>
      <vt:lpstr>Ai nên sử dụng  Google Search Console ?</vt:lpstr>
      <vt:lpstr>Tại sao nên sử dụng  Google Search Console ?</vt:lpstr>
      <vt:lpstr>Vai trò của Google Search Console </vt:lpstr>
      <vt:lpstr>Những bước đơn giản kết nối Google Search Console với Website</vt:lpstr>
      <vt:lpstr>Những bước kết nối Google Search Console với Website </vt:lpstr>
      <vt:lpstr>Tối ưu và tăng Traffic Website bằng Google Search Console</vt:lpstr>
      <vt:lpstr>Performance (Hiệu suất)</vt:lpstr>
      <vt:lpstr>URL Inspection  (Kiểm tra URL) </vt:lpstr>
      <vt:lpstr>Coverage  (Trạng thái lập chỉ mục)</vt:lpstr>
      <vt:lpstr>PowerPoint Presentation</vt:lpstr>
      <vt:lpstr>Sitemaps  (Sơ đồ trang web) </vt:lpstr>
      <vt:lpstr>PowerPoint Presentation</vt:lpstr>
      <vt:lpstr>Mobile Usability  (Tính khả dụng trên thiết bị di động) </vt:lpstr>
      <vt:lpstr>Sitelink Searchbox </vt:lpstr>
      <vt:lpstr>Links (Liên kết)</vt:lpstr>
      <vt:lpstr>PowerPoint Presentation</vt:lpstr>
      <vt:lpstr>Manual Actions Report  (Báo cáo thao tác thủ công)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Search Console</dc:title>
  <dc:creator>NHÂN NGUYỄN</dc:creator>
  <cp:lastModifiedBy>NHÂN NGUYỄN</cp:lastModifiedBy>
  <cp:revision>3</cp:revision>
  <dcterms:modified xsi:type="dcterms:W3CDTF">2021-10-25T15:18:17Z</dcterms:modified>
</cp:coreProperties>
</file>