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6" r:id="rId3"/>
    <p:sldId id="281" r:id="rId4"/>
    <p:sldId id="284" r:id="rId5"/>
    <p:sldId id="257" r:id="rId6"/>
    <p:sldId id="258" r:id="rId7"/>
    <p:sldId id="259" r:id="rId8"/>
    <p:sldId id="262" r:id="rId9"/>
    <p:sldId id="285" r:id="rId10"/>
    <p:sldId id="269" r:id="rId11"/>
    <p:sldId id="282" r:id="rId12"/>
    <p:sldId id="286" r:id="rId13"/>
    <p:sldId id="268" r:id="rId14"/>
    <p:sldId id="267" r:id="rId15"/>
    <p:sldId id="283" r:id="rId16"/>
    <p:sldId id="277" r:id="rId17"/>
    <p:sldId id="279" r:id="rId18"/>
    <p:sldId id="275" r:id="rId19"/>
    <p:sldId id="280" r:id="rId20"/>
    <p:sldId id="276" r:id="rId21"/>
    <p:sldId id="287" r:id="rId22"/>
    <p:sldId id="288" r:id="rId23"/>
    <p:sldId id="289" r:id="rId24"/>
    <p:sldId id="290" r:id="rId25"/>
    <p:sldId id="291"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1293"/>
  </p:normalViewPr>
  <p:slideViewPr>
    <p:cSldViewPr snapToGrid="0">
      <p:cViewPr varScale="1">
        <p:scale>
          <a:sx n="89" d="100"/>
          <a:sy n="89" d="100"/>
        </p:scale>
        <p:origin x="2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348EC70-08A3-45CD-B57A-EEDE65222BF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AB0699-92E6-456C-816B-3E4DCFE8A281}">
      <dgm:prSet/>
      <dgm:spPr>
        <a:solidFill>
          <a:schemeClr val="accent2"/>
        </a:solidFill>
      </dgm:spPr>
      <dgm:t>
        <a:bodyPr/>
        <a:lstStyle/>
        <a:p>
          <a:r>
            <a:rPr lang="en-US" b="0" i="0" dirty="0"/>
            <a:t>The project on Carbon emissions across United States aims to perform an Exploratory Data Analysis to investigate the Carbon Emissions in United States, </a:t>
          </a:r>
          <a:r>
            <a:rPr lang="en-US" dirty="0"/>
            <a:t>f</a:t>
          </a:r>
          <a:r>
            <a:rPr lang="en-US" b="0" i="0" dirty="0"/>
            <a:t>ocusing mainly on region wise analysis and the contributors for Carbon Emissions. </a:t>
          </a:r>
          <a:endParaRPr lang="en-US" dirty="0"/>
        </a:p>
      </dgm:t>
    </dgm:pt>
    <dgm:pt modelId="{A69D2B37-10F0-43A3-9A10-E18F30CC692F}" type="parTrans" cxnId="{BA4A5775-C938-4357-9541-385BCE488F0D}">
      <dgm:prSet/>
      <dgm:spPr/>
      <dgm:t>
        <a:bodyPr/>
        <a:lstStyle/>
        <a:p>
          <a:endParaRPr lang="en-US"/>
        </a:p>
      </dgm:t>
    </dgm:pt>
    <dgm:pt modelId="{B92DE3E3-47F6-4DAB-9381-F3C782C96951}" type="sibTrans" cxnId="{BA4A5775-C938-4357-9541-385BCE488F0D}">
      <dgm:prSet/>
      <dgm:spPr/>
      <dgm:t>
        <a:bodyPr/>
        <a:lstStyle/>
        <a:p>
          <a:endParaRPr lang="en-US"/>
        </a:p>
      </dgm:t>
    </dgm:pt>
    <dgm:pt modelId="{7E79FDDD-14BD-4945-93A7-CA42087654A6}">
      <dgm:prSet/>
      <dgm:spPr>
        <a:solidFill>
          <a:schemeClr val="accent2">
            <a:lumMod val="75000"/>
          </a:schemeClr>
        </a:solidFill>
      </dgm:spPr>
      <dgm:t>
        <a:bodyPr/>
        <a:lstStyle/>
        <a:p>
          <a:r>
            <a:rPr lang="en-US" b="0" i="0" dirty="0"/>
            <a:t>We will be exploring public datasets, employ data analysis methods to dig deeper into the environmental impact and mainly its impact on health of people in United states. </a:t>
          </a:r>
          <a:endParaRPr lang="en-US" dirty="0"/>
        </a:p>
      </dgm:t>
    </dgm:pt>
    <dgm:pt modelId="{F9DF0B8D-A60A-4966-953F-A5A79FBD571F}" type="parTrans" cxnId="{AEC32DC8-5275-4560-8E35-1BB8A7566302}">
      <dgm:prSet/>
      <dgm:spPr/>
      <dgm:t>
        <a:bodyPr/>
        <a:lstStyle/>
        <a:p>
          <a:endParaRPr lang="en-US"/>
        </a:p>
      </dgm:t>
    </dgm:pt>
    <dgm:pt modelId="{94301B7F-85AE-4473-92AC-DF135DAAD845}" type="sibTrans" cxnId="{AEC32DC8-5275-4560-8E35-1BB8A7566302}">
      <dgm:prSet/>
      <dgm:spPr/>
      <dgm:t>
        <a:bodyPr/>
        <a:lstStyle/>
        <a:p>
          <a:endParaRPr lang="en-US"/>
        </a:p>
      </dgm:t>
    </dgm:pt>
    <dgm:pt modelId="{FCED9EAA-41FB-4C2D-9E95-3FB7688FB848}">
      <dgm:prSet/>
      <dgm:spPr>
        <a:solidFill>
          <a:schemeClr val="accent2"/>
        </a:solidFill>
      </dgm:spPr>
      <dgm:t>
        <a:bodyPr/>
        <a:lstStyle/>
        <a:p>
          <a:r>
            <a:rPr lang="en-US" b="0" i="0" dirty="0"/>
            <a:t>The motivation for this project comes from the </a:t>
          </a:r>
          <a:r>
            <a:rPr lang="en-US" dirty="0"/>
            <a:t>desire</a:t>
          </a:r>
          <a:r>
            <a:rPr lang="en-US" b="0" i="0" dirty="0"/>
            <a:t> to understand the challenges to the environment caused mainly by carbon emissions and the sustainability initiatives being undertaken to curb these emissions.</a:t>
          </a:r>
          <a:endParaRPr lang="en-US" dirty="0"/>
        </a:p>
      </dgm:t>
    </dgm:pt>
    <dgm:pt modelId="{C943628E-5F10-4E41-892A-7AE415E01115}" type="parTrans" cxnId="{AD97FE55-25BB-4518-8CCC-8C180921C5DF}">
      <dgm:prSet/>
      <dgm:spPr/>
      <dgm:t>
        <a:bodyPr/>
        <a:lstStyle/>
        <a:p>
          <a:endParaRPr lang="en-US"/>
        </a:p>
      </dgm:t>
    </dgm:pt>
    <dgm:pt modelId="{9FB186A8-1AF4-4373-872E-7220F7332030}" type="sibTrans" cxnId="{AD97FE55-25BB-4518-8CCC-8C180921C5DF}">
      <dgm:prSet/>
      <dgm:spPr/>
      <dgm:t>
        <a:bodyPr/>
        <a:lstStyle/>
        <a:p>
          <a:endParaRPr lang="en-US"/>
        </a:p>
      </dgm:t>
    </dgm:pt>
    <dgm:pt modelId="{FFCA946E-0CEA-0B43-9D64-794B3AFA117A}" type="pres">
      <dgm:prSet presAssocID="{4348EC70-08A3-45CD-B57A-EEDE65222BFC}" presName="linear" presStyleCnt="0">
        <dgm:presLayoutVars>
          <dgm:animLvl val="lvl"/>
          <dgm:resizeHandles val="exact"/>
        </dgm:presLayoutVars>
      </dgm:prSet>
      <dgm:spPr/>
    </dgm:pt>
    <dgm:pt modelId="{0A644F92-B3E0-214F-9ACB-2C2EF52B3400}" type="pres">
      <dgm:prSet presAssocID="{66AB0699-92E6-456C-816B-3E4DCFE8A281}" presName="parentText" presStyleLbl="node1" presStyleIdx="0" presStyleCnt="3">
        <dgm:presLayoutVars>
          <dgm:chMax val="0"/>
          <dgm:bulletEnabled val="1"/>
        </dgm:presLayoutVars>
      </dgm:prSet>
      <dgm:spPr/>
    </dgm:pt>
    <dgm:pt modelId="{101588CD-1DFE-7D43-88A4-8784BC853EB5}" type="pres">
      <dgm:prSet presAssocID="{B92DE3E3-47F6-4DAB-9381-F3C782C96951}" presName="spacer" presStyleCnt="0"/>
      <dgm:spPr/>
    </dgm:pt>
    <dgm:pt modelId="{7270991A-D2B1-244A-A00D-ED00B113FC68}" type="pres">
      <dgm:prSet presAssocID="{7E79FDDD-14BD-4945-93A7-CA42087654A6}" presName="parentText" presStyleLbl="node1" presStyleIdx="1" presStyleCnt="3">
        <dgm:presLayoutVars>
          <dgm:chMax val="0"/>
          <dgm:bulletEnabled val="1"/>
        </dgm:presLayoutVars>
      </dgm:prSet>
      <dgm:spPr/>
    </dgm:pt>
    <dgm:pt modelId="{04C2F1BE-DE83-434E-BA41-EE186F4ABB97}" type="pres">
      <dgm:prSet presAssocID="{94301B7F-85AE-4473-92AC-DF135DAAD845}" presName="spacer" presStyleCnt="0"/>
      <dgm:spPr/>
    </dgm:pt>
    <dgm:pt modelId="{CA214A9E-AAF5-194E-9A8C-92D3F043CD97}" type="pres">
      <dgm:prSet presAssocID="{FCED9EAA-41FB-4C2D-9E95-3FB7688FB848}" presName="parentText" presStyleLbl="node1" presStyleIdx="2" presStyleCnt="3">
        <dgm:presLayoutVars>
          <dgm:chMax val="0"/>
          <dgm:bulletEnabled val="1"/>
        </dgm:presLayoutVars>
      </dgm:prSet>
      <dgm:spPr/>
    </dgm:pt>
  </dgm:ptLst>
  <dgm:cxnLst>
    <dgm:cxn modelId="{AD97FE55-25BB-4518-8CCC-8C180921C5DF}" srcId="{4348EC70-08A3-45CD-B57A-EEDE65222BFC}" destId="{FCED9EAA-41FB-4C2D-9E95-3FB7688FB848}" srcOrd="2" destOrd="0" parTransId="{C943628E-5F10-4E41-892A-7AE415E01115}" sibTransId="{9FB186A8-1AF4-4373-872E-7220F7332030}"/>
    <dgm:cxn modelId="{BA4A5775-C938-4357-9541-385BCE488F0D}" srcId="{4348EC70-08A3-45CD-B57A-EEDE65222BFC}" destId="{66AB0699-92E6-456C-816B-3E4DCFE8A281}" srcOrd="0" destOrd="0" parTransId="{A69D2B37-10F0-43A3-9A10-E18F30CC692F}" sibTransId="{B92DE3E3-47F6-4DAB-9381-F3C782C96951}"/>
    <dgm:cxn modelId="{E35F3F78-DB35-8C4D-BDA2-A64ADF26BC34}" type="presOf" srcId="{7E79FDDD-14BD-4945-93A7-CA42087654A6}" destId="{7270991A-D2B1-244A-A00D-ED00B113FC68}" srcOrd="0" destOrd="0" presId="urn:microsoft.com/office/officeart/2005/8/layout/vList2"/>
    <dgm:cxn modelId="{5954D3AF-B67A-3845-B63E-403E058F922E}" type="presOf" srcId="{4348EC70-08A3-45CD-B57A-EEDE65222BFC}" destId="{FFCA946E-0CEA-0B43-9D64-794B3AFA117A}" srcOrd="0" destOrd="0" presId="urn:microsoft.com/office/officeart/2005/8/layout/vList2"/>
    <dgm:cxn modelId="{7D6F1FC6-9096-3148-A87A-7C95053A500F}" type="presOf" srcId="{66AB0699-92E6-456C-816B-3E4DCFE8A281}" destId="{0A644F92-B3E0-214F-9ACB-2C2EF52B3400}" srcOrd="0" destOrd="0" presId="urn:microsoft.com/office/officeart/2005/8/layout/vList2"/>
    <dgm:cxn modelId="{AEC32DC8-5275-4560-8E35-1BB8A7566302}" srcId="{4348EC70-08A3-45CD-B57A-EEDE65222BFC}" destId="{7E79FDDD-14BD-4945-93A7-CA42087654A6}" srcOrd="1" destOrd="0" parTransId="{F9DF0B8D-A60A-4966-953F-A5A79FBD571F}" sibTransId="{94301B7F-85AE-4473-92AC-DF135DAAD845}"/>
    <dgm:cxn modelId="{DC730DE6-8AB5-7941-88A6-FAD838281A77}" type="presOf" srcId="{FCED9EAA-41FB-4C2D-9E95-3FB7688FB848}" destId="{CA214A9E-AAF5-194E-9A8C-92D3F043CD97}" srcOrd="0" destOrd="0" presId="urn:microsoft.com/office/officeart/2005/8/layout/vList2"/>
    <dgm:cxn modelId="{9C4C6FF9-A7F6-6943-8DEC-5310B68FF15E}" type="presParOf" srcId="{FFCA946E-0CEA-0B43-9D64-794B3AFA117A}" destId="{0A644F92-B3E0-214F-9ACB-2C2EF52B3400}" srcOrd="0" destOrd="0" presId="urn:microsoft.com/office/officeart/2005/8/layout/vList2"/>
    <dgm:cxn modelId="{468C1F7D-59D9-EF42-842F-571068B4C2FD}" type="presParOf" srcId="{FFCA946E-0CEA-0B43-9D64-794B3AFA117A}" destId="{101588CD-1DFE-7D43-88A4-8784BC853EB5}" srcOrd="1" destOrd="0" presId="urn:microsoft.com/office/officeart/2005/8/layout/vList2"/>
    <dgm:cxn modelId="{11D9CD8B-D56F-4142-9958-4427B00FD2BC}" type="presParOf" srcId="{FFCA946E-0CEA-0B43-9D64-794B3AFA117A}" destId="{7270991A-D2B1-244A-A00D-ED00B113FC68}" srcOrd="2" destOrd="0" presId="urn:microsoft.com/office/officeart/2005/8/layout/vList2"/>
    <dgm:cxn modelId="{EF375569-2969-094C-9D5F-DE21E1E9359D}" type="presParOf" srcId="{FFCA946E-0CEA-0B43-9D64-794B3AFA117A}" destId="{04C2F1BE-DE83-434E-BA41-EE186F4ABB97}" srcOrd="3" destOrd="0" presId="urn:microsoft.com/office/officeart/2005/8/layout/vList2"/>
    <dgm:cxn modelId="{1D8F07DB-F8EE-F245-A898-4F574B3EC2A3}" type="presParOf" srcId="{FFCA946E-0CEA-0B43-9D64-794B3AFA117A}" destId="{CA214A9E-AAF5-194E-9A8C-92D3F043CD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54FA8-5553-4399-B6FF-A37A5F4239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0B2B68-F2C2-4E65-8503-85224193C6B6}">
      <dgm:prSet/>
      <dgm:spPr/>
      <dgm:t>
        <a:bodyPr/>
        <a:lstStyle/>
        <a:p>
          <a:pPr>
            <a:lnSpc>
              <a:spcPct val="100000"/>
            </a:lnSpc>
          </a:pPr>
          <a:r>
            <a:rPr lang="en-US"/>
            <a:t>The </a:t>
          </a:r>
          <a:r>
            <a:rPr lang="en-US" b="1"/>
            <a:t>national average of CO2 emissions is minimal </a:t>
          </a:r>
          <a:r>
            <a:rPr lang="en-US"/>
            <a:t>compared to the top 5 producing states.</a:t>
          </a:r>
        </a:p>
      </dgm:t>
    </dgm:pt>
    <dgm:pt modelId="{10633458-64AF-4890-BAA0-86A698081439}" type="parTrans" cxnId="{A185A8AA-2F3D-48FC-8217-E73A1FDDFBD3}">
      <dgm:prSet/>
      <dgm:spPr/>
      <dgm:t>
        <a:bodyPr/>
        <a:lstStyle/>
        <a:p>
          <a:endParaRPr lang="en-US"/>
        </a:p>
      </dgm:t>
    </dgm:pt>
    <dgm:pt modelId="{27F98BD9-264E-40A0-AFEB-4DA77BDE0E50}" type="sibTrans" cxnId="{A185A8AA-2F3D-48FC-8217-E73A1FDDFBD3}">
      <dgm:prSet/>
      <dgm:spPr/>
      <dgm:t>
        <a:bodyPr/>
        <a:lstStyle/>
        <a:p>
          <a:endParaRPr lang="en-US"/>
        </a:p>
      </dgm:t>
    </dgm:pt>
    <dgm:pt modelId="{BC16E5BB-075F-483F-B13D-9D30A360B172}">
      <dgm:prSet/>
      <dgm:spPr/>
      <dgm:t>
        <a:bodyPr/>
        <a:lstStyle/>
        <a:p>
          <a:pPr>
            <a:lnSpc>
              <a:spcPct val="100000"/>
            </a:lnSpc>
          </a:pPr>
          <a:r>
            <a:rPr lang="en-US"/>
            <a:t>Texas, California, Florida, Pennsylvania and Illinois are the leading states in CO2 emissions. </a:t>
          </a:r>
        </a:p>
      </dgm:t>
    </dgm:pt>
    <dgm:pt modelId="{DB55884B-2C53-4086-BA35-1E4361365EF7}" type="parTrans" cxnId="{E83D77AB-973D-4027-AA48-C5B405FD0633}">
      <dgm:prSet/>
      <dgm:spPr/>
      <dgm:t>
        <a:bodyPr/>
        <a:lstStyle/>
        <a:p>
          <a:endParaRPr lang="en-US"/>
        </a:p>
      </dgm:t>
    </dgm:pt>
    <dgm:pt modelId="{1206E77F-9E17-4668-9B39-845F9E0DD3F9}" type="sibTrans" cxnId="{E83D77AB-973D-4027-AA48-C5B405FD0633}">
      <dgm:prSet/>
      <dgm:spPr/>
      <dgm:t>
        <a:bodyPr/>
        <a:lstStyle/>
        <a:p>
          <a:endParaRPr lang="en-US"/>
        </a:p>
      </dgm:t>
    </dgm:pt>
    <dgm:pt modelId="{82A99F87-3550-4D27-B724-AA6B3D1BE05E}">
      <dgm:prSet custT="1"/>
      <dgm:spPr/>
      <dgm:t>
        <a:bodyPr/>
        <a:lstStyle/>
        <a:p>
          <a:pPr>
            <a:lnSpc>
              <a:spcPct val="100000"/>
            </a:lnSpc>
          </a:pPr>
          <a:r>
            <a:rPr lang="en-US" sz="1200" dirty="0"/>
            <a:t>The gap between the leading state, Texas, and California in </a:t>
          </a:r>
          <a:r>
            <a:rPr lang="en-US" sz="1200" b="1" dirty="0"/>
            <a:t>CO2 emissions accurately show the difference </a:t>
          </a:r>
          <a:r>
            <a:rPr lang="en-US" sz="1200" dirty="0"/>
            <a:t>between California's push to quadruple clean energy production while Texas so no current goals. </a:t>
          </a:r>
        </a:p>
      </dgm:t>
    </dgm:pt>
    <dgm:pt modelId="{853C704D-B0CB-42B6-9C41-47C42A2C1561}" type="parTrans" cxnId="{3D7BC5C4-D670-4EBC-A8E8-2A2DC1B8ADC1}">
      <dgm:prSet/>
      <dgm:spPr/>
      <dgm:t>
        <a:bodyPr/>
        <a:lstStyle/>
        <a:p>
          <a:endParaRPr lang="en-US"/>
        </a:p>
      </dgm:t>
    </dgm:pt>
    <dgm:pt modelId="{7F9D5329-288D-463C-BD63-72172F708C5E}" type="sibTrans" cxnId="{3D7BC5C4-D670-4EBC-A8E8-2A2DC1B8ADC1}">
      <dgm:prSet/>
      <dgm:spPr/>
      <dgm:t>
        <a:bodyPr/>
        <a:lstStyle/>
        <a:p>
          <a:endParaRPr lang="en-US"/>
        </a:p>
      </dgm:t>
    </dgm:pt>
    <dgm:pt modelId="{CF6191C7-0F33-4885-BD94-7C0118A1483A}">
      <dgm:prSet custT="1"/>
      <dgm:spPr/>
      <dgm:t>
        <a:bodyPr/>
        <a:lstStyle/>
        <a:p>
          <a:pPr>
            <a:lnSpc>
              <a:spcPct val="100000"/>
            </a:lnSpc>
          </a:pPr>
          <a:r>
            <a:rPr lang="en-US" sz="1200" dirty="0"/>
            <a:t>Higher presence of industries, population, and economic factors, Energy production and consumption, Transportation and Infrastructure, Electricity Generation mix, Climate and Geographical factors, Industrial composition contribute to the varied difference</a:t>
          </a:r>
        </a:p>
      </dgm:t>
    </dgm:pt>
    <dgm:pt modelId="{C7AD20A0-33F4-4D8B-9305-FC9D378273B2}" type="parTrans" cxnId="{691D7498-8EEB-4E08-BBE0-9E7F4BE7FD7F}">
      <dgm:prSet/>
      <dgm:spPr/>
      <dgm:t>
        <a:bodyPr/>
        <a:lstStyle/>
        <a:p>
          <a:endParaRPr lang="en-US"/>
        </a:p>
      </dgm:t>
    </dgm:pt>
    <dgm:pt modelId="{8A78A6D7-A102-4589-BE7B-879FE25C2F55}" type="sibTrans" cxnId="{691D7498-8EEB-4E08-BBE0-9E7F4BE7FD7F}">
      <dgm:prSet/>
      <dgm:spPr/>
      <dgm:t>
        <a:bodyPr/>
        <a:lstStyle/>
        <a:p>
          <a:endParaRPr lang="en-US"/>
        </a:p>
      </dgm:t>
    </dgm:pt>
    <dgm:pt modelId="{36B76D40-C066-48D0-BFE4-F6E0F0BF3C86}" type="pres">
      <dgm:prSet presAssocID="{49C54FA8-5553-4399-B6FF-A37A5F423922}" presName="root" presStyleCnt="0">
        <dgm:presLayoutVars>
          <dgm:dir/>
          <dgm:resizeHandles val="exact"/>
        </dgm:presLayoutVars>
      </dgm:prSet>
      <dgm:spPr/>
    </dgm:pt>
    <dgm:pt modelId="{EF82BF0C-F7EC-4EF3-8CBD-D836B00A0718}" type="pres">
      <dgm:prSet presAssocID="{540B2B68-F2C2-4E65-8503-85224193C6B6}" presName="compNode" presStyleCnt="0"/>
      <dgm:spPr/>
    </dgm:pt>
    <dgm:pt modelId="{198589EA-E3F6-4EDC-8A67-ECECA4F3ED2D}" type="pres">
      <dgm:prSet presAssocID="{540B2B68-F2C2-4E65-8503-85224193C6B6}" presName="bgRect" presStyleLbl="bgShp" presStyleIdx="0" presStyleCnt="4"/>
      <dgm:spPr/>
    </dgm:pt>
    <dgm:pt modelId="{7BDF0942-24A9-4C6B-913D-D480A18A5DC5}" type="pres">
      <dgm:prSet presAssocID="{540B2B68-F2C2-4E65-8503-85224193C6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mill"/>
        </a:ext>
      </dgm:extLst>
    </dgm:pt>
    <dgm:pt modelId="{3D469886-8212-45AD-A03D-BDDEDEFB41DD}" type="pres">
      <dgm:prSet presAssocID="{540B2B68-F2C2-4E65-8503-85224193C6B6}" presName="spaceRect" presStyleCnt="0"/>
      <dgm:spPr/>
    </dgm:pt>
    <dgm:pt modelId="{B7998490-1828-466D-98D2-F9C2A9A35A9B}" type="pres">
      <dgm:prSet presAssocID="{540B2B68-F2C2-4E65-8503-85224193C6B6}" presName="parTx" presStyleLbl="revTx" presStyleIdx="0" presStyleCnt="4">
        <dgm:presLayoutVars>
          <dgm:chMax val="0"/>
          <dgm:chPref val="0"/>
        </dgm:presLayoutVars>
      </dgm:prSet>
      <dgm:spPr/>
    </dgm:pt>
    <dgm:pt modelId="{AF92DE74-CED6-4044-9648-DD954844C893}" type="pres">
      <dgm:prSet presAssocID="{27F98BD9-264E-40A0-AFEB-4DA77BDE0E50}" presName="sibTrans" presStyleCnt="0"/>
      <dgm:spPr/>
    </dgm:pt>
    <dgm:pt modelId="{8036D312-646C-4142-84F1-A0865D0C4A0D}" type="pres">
      <dgm:prSet presAssocID="{BC16E5BB-075F-483F-B13D-9D30A360B172}" presName="compNode" presStyleCnt="0"/>
      <dgm:spPr/>
    </dgm:pt>
    <dgm:pt modelId="{FC0FCD26-3FC0-4FE2-90A8-3D9755751F5B}" type="pres">
      <dgm:prSet presAssocID="{BC16E5BB-075F-483F-B13D-9D30A360B172}" presName="bgRect" presStyleLbl="bgShp" presStyleIdx="1" presStyleCnt="4"/>
      <dgm:spPr/>
    </dgm:pt>
    <dgm:pt modelId="{9DBEC4E8-9A45-4448-B850-4F7A3C7DEC0B}" type="pres">
      <dgm:prSet presAssocID="{BC16E5BB-075F-483F-B13D-9D30A360B1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83B03406-C0E0-4A6B-B220-F8DF52CC9A53}" type="pres">
      <dgm:prSet presAssocID="{BC16E5BB-075F-483F-B13D-9D30A360B172}" presName="spaceRect" presStyleCnt="0"/>
      <dgm:spPr/>
    </dgm:pt>
    <dgm:pt modelId="{0F303736-119B-485A-9012-FCA148BAE0DD}" type="pres">
      <dgm:prSet presAssocID="{BC16E5BB-075F-483F-B13D-9D30A360B172}" presName="parTx" presStyleLbl="revTx" presStyleIdx="1" presStyleCnt="4">
        <dgm:presLayoutVars>
          <dgm:chMax val="0"/>
          <dgm:chPref val="0"/>
        </dgm:presLayoutVars>
      </dgm:prSet>
      <dgm:spPr/>
    </dgm:pt>
    <dgm:pt modelId="{6B07A3C4-898A-4B40-BE73-71BEBE22B3E4}" type="pres">
      <dgm:prSet presAssocID="{1206E77F-9E17-4668-9B39-845F9E0DD3F9}" presName="sibTrans" presStyleCnt="0"/>
      <dgm:spPr/>
    </dgm:pt>
    <dgm:pt modelId="{38983521-9978-40B4-8B0D-2BE15BCE3785}" type="pres">
      <dgm:prSet presAssocID="{82A99F87-3550-4D27-B724-AA6B3D1BE05E}" presName="compNode" presStyleCnt="0"/>
      <dgm:spPr/>
    </dgm:pt>
    <dgm:pt modelId="{494E2F69-A1C9-42DE-A3A3-DEA850C4A63E}" type="pres">
      <dgm:prSet presAssocID="{82A99F87-3550-4D27-B724-AA6B3D1BE05E}" presName="bgRect" presStyleLbl="bgShp" presStyleIdx="2" presStyleCnt="4"/>
      <dgm:spPr/>
    </dgm:pt>
    <dgm:pt modelId="{325EFB44-2CEA-4A2F-B179-ED06C5F7D816}" type="pres">
      <dgm:prSet presAssocID="{82A99F87-3550-4D27-B724-AA6B3D1BE0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35B7F224-35BA-4759-9885-EDC12CB6FF2A}" type="pres">
      <dgm:prSet presAssocID="{82A99F87-3550-4D27-B724-AA6B3D1BE05E}" presName="spaceRect" presStyleCnt="0"/>
      <dgm:spPr/>
    </dgm:pt>
    <dgm:pt modelId="{1339417E-509F-470E-93C2-422DF156EFBB}" type="pres">
      <dgm:prSet presAssocID="{82A99F87-3550-4D27-B724-AA6B3D1BE05E}" presName="parTx" presStyleLbl="revTx" presStyleIdx="2" presStyleCnt="4">
        <dgm:presLayoutVars>
          <dgm:chMax val="0"/>
          <dgm:chPref val="0"/>
        </dgm:presLayoutVars>
      </dgm:prSet>
      <dgm:spPr/>
    </dgm:pt>
    <dgm:pt modelId="{A50EF646-353E-4337-8D51-EC424923A89E}" type="pres">
      <dgm:prSet presAssocID="{7F9D5329-288D-463C-BD63-72172F708C5E}" presName="sibTrans" presStyleCnt="0"/>
      <dgm:spPr/>
    </dgm:pt>
    <dgm:pt modelId="{7E35799D-0DBC-4297-B57C-9AF2C6580AA2}" type="pres">
      <dgm:prSet presAssocID="{CF6191C7-0F33-4885-BD94-7C0118A1483A}" presName="compNode" presStyleCnt="0"/>
      <dgm:spPr/>
    </dgm:pt>
    <dgm:pt modelId="{4090B860-4B09-4717-9C67-8AF5826435C4}" type="pres">
      <dgm:prSet presAssocID="{CF6191C7-0F33-4885-BD94-7C0118A1483A}" presName="bgRect" presStyleLbl="bgShp" presStyleIdx="3" presStyleCnt="4"/>
      <dgm:spPr/>
    </dgm:pt>
    <dgm:pt modelId="{501B2B79-3B33-4A67-B729-4A6840FE3EEE}" type="pres">
      <dgm:prSet presAssocID="{CF6191C7-0F33-4885-BD94-7C0118A148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actory"/>
        </a:ext>
      </dgm:extLst>
    </dgm:pt>
    <dgm:pt modelId="{66C6260A-556B-42F7-AC5C-14085E5E6786}" type="pres">
      <dgm:prSet presAssocID="{CF6191C7-0F33-4885-BD94-7C0118A1483A}" presName="spaceRect" presStyleCnt="0"/>
      <dgm:spPr/>
    </dgm:pt>
    <dgm:pt modelId="{5416B1DE-4AA8-4C8D-8EC6-28CEE2433B0F}" type="pres">
      <dgm:prSet presAssocID="{CF6191C7-0F33-4885-BD94-7C0118A1483A}" presName="parTx" presStyleLbl="revTx" presStyleIdx="3" presStyleCnt="4" custScaleX="102825" custLinFactNeighborX="-1018" custLinFactNeighborY="-7574">
        <dgm:presLayoutVars>
          <dgm:chMax val="0"/>
          <dgm:chPref val="0"/>
        </dgm:presLayoutVars>
      </dgm:prSet>
      <dgm:spPr/>
    </dgm:pt>
  </dgm:ptLst>
  <dgm:cxnLst>
    <dgm:cxn modelId="{53AF4532-C553-4EC5-A8E6-08E17881569A}" type="presOf" srcId="{49C54FA8-5553-4399-B6FF-A37A5F423922}" destId="{36B76D40-C066-48D0-BFE4-F6E0F0BF3C86}" srcOrd="0" destOrd="0" presId="urn:microsoft.com/office/officeart/2018/2/layout/IconVerticalSolidList"/>
    <dgm:cxn modelId="{2FC6F541-261A-44B8-BEE1-5E31DF9D69C9}" type="presOf" srcId="{540B2B68-F2C2-4E65-8503-85224193C6B6}" destId="{B7998490-1828-466D-98D2-F9C2A9A35A9B}" srcOrd="0" destOrd="0" presId="urn:microsoft.com/office/officeart/2018/2/layout/IconVerticalSolidList"/>
    <dgm:cxn modelId="{E223BC65-1A36-41E9-A1BF-0902C133DE4E}" type="presOf" srcId="{82A99F87-3550-4D27-B724-AA6B3D1BE05E}" destId="{1339417E-509F-470E-93C2-422DF156EFBB}" srcOrd="0" destOrd="0" presId="urn:microsoft.com/office/officeart/2018/2/layout/IconVerticalSolidList"/>
    <dgm:cxn modelId="{691D7498-8EEB-4E08-BBE0-9E7F4BE7FD7F}" srcId="{49C54FA8-5553-4399-B6FF-A37A5F423922}" destId="{CF6191C7-0F33-4885-BD94-7C0118A1483A}" srcOrd="3" destOrd="0" parTransId="{C7AD20A0-33F4-4D8B-9305-FC9D378273B2}" sibTransId="{8A78A6D7-A102-4589-BE7B-879FE25C2F55}"/>
    <dgm:cxn modelId="{A185A8AA-2F3D-48FC-8217-E73A1FDDFBD3}" srcId="{49C54FA8-5553-4399-B6FF-A37A5F423922}" destId="{540B2B68-F2C2-4E65-8503-85224193C6B6}" srcOrd="0" destOrd="0" parTransId="{10633458-64AF-4890-BAA0-86A698081439}" sibTransId="{27F98BD9-264E-40A0-AFEB-4DA77BDE0E50}"/>
    <dgm:cxn modelId="{E83D77AB-973D-4027-AA48-C5B405FD0633}" srcId="{49C54FA8-5553-4399-B6FF-A37A5F423922}" destId="{BC16E5BB-075F-483F-B13D-9D30A360B172}" srcOrd="1" destOrd="0" parTransId="{DB55884B-2C53-4086-BA35-1E4361365EF7}" sibTransId="{1206E77F-9E17-4668-9B39-845F9E0DD3F9}"/>
    <dgm:cxn modelId="{3D7BC5C4-D670-4EBC-A8E8-2A2DC1B8ADC1}" srcId="{49C54FA8-5553-4399-B6FF-A37A5F423922}" destId="{82A99F87-3550-4D27-B724-AA6B3D1BE05E}" srcOrd="2" destOrd="0" parTransId="{853C704D-B0CB-42B6-9C41-47C42A2C1561}" sibTransId="{7F9D5329-288D-463C-BD63-72172F708C5E}"/>
    <dgm:cxn modelId="{976336D1-1814-43D7-9425-0F053B3DEC43}" type="presOf" srcId="{CF6191C7-0F33-4885-BD94-7C0118A1483A}" destId="{5416B1DE-4AA8-4C8D-8EC6-28CEE2433B0F}" srcOrd="0" destOrd="0" presId="urn:microsoft.com/office/officeart/2018/2/layout/IconVerticalSolidList"/>
    <dgm:cxn modelId="{10BF9EF7-B3F1-41EE-B045-D4B913716963}" type="presOf" srcId="{BC16E5BB-075F-483F-B13D-9D30A360B172}" destId="{0F303736-119B-485A-9012-FCA148BAE0DD}" srcOrd="0" destOrd="0" presId="urn:microsoft.com/office/officeart/2018/2/layout/IconVerticalSolidList"/>
    <dgm:cxn modelId="{6FE690E7-5FB6-4871-8283-AFFE7E1D70CB}" type="presParOf" srcId="{36B76D40-C066-48D0-BFE4-F6E0F0BF3C86}" destId="{EF82BF0C-F7EC-4EF3-8CBD-D836B00A0718}" srcOrd="0" destOrd="0" presId="urn:microsoft.com/office/officeart/2018/2/layout/IconVerticalSolidList"/>
    <dgm:cxn modelId="{95AE14FA-A447-44EE-B05D-70BA86A30424}" type="presParOf" srcId="{EF82BF0C-F7EC-4EF3-8CBD-D836B00A0718}" destId="{198589EA-E3F6-4EDC-8A67-ECECA4F3ED2D}" srcOrd="0" destOrd="0" presId="urn:microsoft.com/office/officeart/2018/2/layout/IconVerticalSolidList"/>
    <dgm:cxn modelId="{2FC8D4A9-136C-4097-A1E7-519819DA0446}" type="presParOf" srcId="{EF82BF0C-F7EC-4EF3-8CBD-D836B00A0718}" destId="{7BDF0942-24A9-4C6B-913D-D480A18A5DC5}" srcOrd="1" destOrd="0" presId="urn:microsoft.com/office/officeart/2018/2/layout/IconVerticalSolidList"/>
    <dgm:cxn modelId="{CEF05BB1-85B6-4F14-9291-9E5768448BF3}" type="presParOf" srcId="{EF82BF0C-F7EC-4EF3-8CBD-D836B00A0718}" destId="{3D469886-8212-45AD-A03D-BDDEDEFB41DD}" srcOrd="2" destOrd="0" presId="urn:microsoft.com/office/officeart/2018/2/layout/IconVerticalSolidList"/>
    <dgm:cxn modelId="{EE9A8A5A-E485-486A-909E-78459C90EF8D}" type="presParOf" srcId="{EF82BF0C-F7EC-4EF3-8CBD-D836B00A0718}" destId="{B7998490-1828-466D-98D2-F9C2A9A35A9B}" srcOrd="3" destOrd="0" presId="urn:microsoft.com/office/officeart/2018/2/layout/IconVerticalSolidList"/>
    <dgm:cxn modelId="{636A1EB1-6657-4ACC-A243-69F8F766C514}" type="presParOf" srcId="{36B76D40-C066-48D0-BFE4-F6E0F0BF3C86}" destId="{AF92DE74-CED6-4044-9648-DD954844C893}" srcOrd="1" destOrd="0" presId="urn:microsoft.com/office/officeart/2018/2/layout/IconVerticalSolidList"/>
    <dgm:cxn modelId="{46614A93-6BD7-440E-A6C5-EF99791E085B}" type="presParOf" srcId="{36B76D40-C066-48D0-BFE4-F6E0F0BF3C86}" destId="{8036D312-646C-4142-84F1-A0865D0C4A0D}" srcOrd="2" destOrd="0" presId="urn:microsoft.com/office/officeart/2018/2/layout/IconVerticalSolidList"/>
    <dgm:cxn modelId="{9F580AC8-DCD2-400B-96B6-B74510951312}" type="presParOf" srcId="{8036D312-646C-4142-84F1-A0865D0C4A0D}" destId="{FC0FCD26-3FC0-4FE2-90A8-3D9755751F5B}" srcOrd="0" destOrd="0" presId="urn:microsoft.com/office/officeart/2018/2/layout/IconVerticalSolidList"/>
    <dgm:cxn modelId="{F5461112-D58C-4B5B-8E10-1A1927CF7812}" type="presParOf" srcId="{8036D312-646C-4142-84F1-A0865D0C4A0D}" destId="{9DBEC4E8-9A45-4448-B850-4F7A3C7DEC0B}" srcOrd="1" destOrd="0" presId="urn:microsoft.com/office/officeart/2018/2/layout/IconVerticalSolidList"/>
    <dgm:cxn modelId="{49F050F3-1A20-46B9-9F48-606BAD392A42}" type="presParOf" srcId="{8036D312-646C-4142-84F1-A0865D0C4A0D}" destId="{83B03406-C0E0-4A6B-B220-F8DF52CC9A53}" srcOrd="2" destOrd="0" presId="urn:microsoft.com/office/officeart/2018/2/layout/IconVerticalSolidList"/>
    <dgm:cxn modelId="{6DBC0600-F55F-4E0E-BA25-ACB0A57C3145}" type="presParOf" srcId="{8036D312-646C-4142-84F1-A0865D0C4A0D}" destId="{0F303736-119B-485A-9012-FCA148BAE0DD}" srcOrd="3" destOrd="0" presId="urn:microsoft.com/office/officeart/2018/2/layout/IconVerticalSolidList"/>
    <dgm:cxn modelId="{EB81196F-41A3-408C-B2C4-2B7967908AF9}" type="presParOf" srcId="{36B76D40-C066-48D0-BFE4-F6E0F0BF3C86}" destId="{6B07A3C4-898A-4B40-BE73-71BEBE22B3E4}" srcOrd="3" destOrd="0" presId="urn:microsoft.com/office/officeart/2018/2/layout/IconVerticalSolidList"/>
    <dgm:cxn modelId="{E58B9AA1-BFF2-45D6-97CA-904EE79DA0AC}" type="presParOf" srcId="{36B76D40-C066-48D0-BFE4-F6E0F0BF3C86}" destId="{38983521-9978-40B4-8B0D-2BE15BCE3785}" srcOrd="4" destOrd="0" presId="urn:microsoft.com/office/officeart/2018/2/layout/IconVerticalSolidList"/>
    <dgm:cxn modelId="{7C47758A-00BA-414F-B196-98F79C283FE6}" type="presParOf" srcId="{38983521-9978-40B4-8B0D-2BE15BCE3785}" destId="{494E2F69-A1C9-42DE-A3A3-DEA850C4A63E}" srcOrd="0" destOrd="0" presId="urn:microsoft.com/office/officeart/2018/2/layout/IconVerticalSolidList"/>
    <dgm:cxn modelId="{E2047C93-E3E7-4EB4-9A53-0A0E93088767}" type="presParOf" srcId="{38983521-9978-40B4-8B0D-2BE15BCE3785}" destId="{325EFB44-2CEA-4A2F-B179-ED06C5F7D816}" srcOrd="1" destOrd="0" presId="urn:microsoft.com/office/officeart/2018/2/layout/IconVerticalSolidList"/>
    <dgm:cxn modelId="{E9345082-5950-4EB1-98FE-1FAB6F7C856E}" type="presParOf" srcId="{38983521-9978-40B4-8B0D-2BE15BCE3785}" destId="{35B7F224-35BA-4759-9885-EDC12CB6FF2A}" srcOrd="2" destOrd="0" presId="urn:microsoft.com/office/officeart/2018/2/layout/IconVerticalSolidList"/>
    <dgm:cxn modelId="{D2C279EB-97B5-479F-ABAD-E160368A0AC2}" type="presParOf" srcId="{38983521-9978-40B4-8B0D-2BE15BCE3785}" destId="{1339417E-509F-470E-93C2-422DF156EFBB}" srcOrd="3" destOrd="0" presId="urn:microsoft.com/office/officeart/2018/2/layout/IconVerticalSolidList"/>
    <dgm:cxn modelId="{89863F4A-8676-4A7A-A412-D0D4594205BC}" type="presParOf" srcId="{36B76D40-C066-48D0-BFE4-F6E0F0BF3C86}" destId="{A50EF646-353E-4337-8D51-EC424923A89E}" srcOrd="5" destOrd="0" presId="urn:microsoft.com/office/officeart/2018/2/layout/IconVerticalSolidList"/>
    <dgm:cxn modelId="{11A7487F-8946-4564-BC27-549BE026C09F}" type="presParOf" srcId="{36B76D40-C066-48D0-BFE4-F6E0F0BF3C86}" destId="{7E35799D-0DBC-4297-B57C-9AF2C6580AA2}" srcOrd="6" destOrd="0" presId="urn:microsoft.com/office/officeart/2018/2/layout/IconVerticalSolidList"/>
    <dgm:cxn modelId="{6A9F18C0-E0DB-4479-AC85-5D4936214552}" type="presParOf" srcId="{7E35799D-0DBC-4297-B57C-9AF2C6580AA2}" destId="{4090B860-4B09-4717-9C67-8AF5826435C4}" srcOrd="0" destOrd="0" presId="urn:microsoft.com/office/officeart/2018/2/layout/IconVerticalSolidList"/>
    <dgm:cxn modelId="{E20C6A3F-32B1-4911-9640-8F20A4C26300}" type="presParOf" srcId="{7E35799D-0DBC-4297-B57C-9AF2C6580AA2}" destId="{501B2B79-3B33-4A67-B729-4A6840FE3EEE}" srcOrd="1" destOrd="0" presId="urn:microsoft.com/office/officeart/2018/2/layout/IconVerticalSolidList"/>
    <dgm:cxn modelId="{A74DD093-ECE5-44B2-B6C7-F929BD0F0966}" type="presParOf" srcId="{7E35799D-0DBC-4297-B57C-9AF2C6580AA2}" destId="{66C6260A-556B-42F7-AC5C-14085E5E6786}" srcOrd="2" destOrd="0" presId="urn:microsoft.com/office/officeart/2018/2/layout/IconVerticalSolidList"/>
    <dgm:cxn modelId="{1FD89EBB-1984-45FB-8676-16FE899AA0E1}" type="presParOf" srcId="{7E35799D-0DBC-4297-B57C-9AF2C6580AA2}" destId="{5416B1DE-4AA8-4C8D-8EC6-28CEE2433B0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0E60F-F8A0-4547-87C1-A3D360C8845C}" type="doc">
      <dgm:prSet loTypeId="urn:microsoft.com/office/officeart/2016/7/layout/BasicProcessNew" loCatId="process" qsTypeId="urn:microsoft.com/office/officeart/2005/8/quickstyle/simple1" qsCatId="simple" csTypeId="urn:microsoft.com/office/officeart/2005/8/colors/accent1_2" csCatId="accent1"/>
      <dgm:spPr/>
      <dgm:t>
        <a:bodyPr/>
        <a:lstStyle/>
        <a:p>
          <a:endParaRPr lang="en-US"/>
        </a:p>
      </dgm:t>
    </dgm:pt>
    <dgm:pt modelId="{0977B69E-A59C-4340-AE50-7D3F68AF4C29}">
      <dgm:prSet/>
      <dgm:spPr/>
      <dgm:t>
        <a:bodyPr/>
        <a:lstStyle/>
        <a:p>
          <a:r>
            <a:rPr lang="en-US" b="0" i="0" dirty="0"/>
            <a:t>Energy Mix: Texas is a significant contributor to carbon emissions due to its large energy sector, including fossil fuel production and consumption. Changes in the energy mix, such as an increase in natural gas and renewable energy sources, can affect carbon emissions. Texas has been transitioning to a greater reliance on natural gas and renewable energy, which tends to have lower emissions compared to coal.</a:t>
          </a:r>
          <a:endParaRPr lang="en-US" dirty="0"/>
        </a:p>
      </dgm:t>
    </dgm:pt>
    <dgm:pt modelId="{7727A71E-EB37-4DCD-9254-94ABAAF511C8}" type="parTrans" cxnId="{BBFD20E9-96BC-4B1B-A812-A3C613E5E623}">
      <dgm:prSet/>
      <dgm:spPr/>
      <dgm:t>
        <a:bodyPr/>
        <a:lstStyle/>
        <a:p>
          <a:endParaRPr lang="en-US"/>
        </a:p>
      </dgm:t>
    </dgm:pt>
    <dgm:pt modelId="{39B4BB17-DD1C-49A6-8BE1-028B12BAF8FD}" type="sibTrans" cxnId="{BBFD20E9-96BC-4B1B-A812-A3C613E5E623}">
      <dgm:prSet/>
      <dgm:spPr/>
      <dgm:t>
        <a:bodyPr/>
        <a:lstStyle/>
        <a:p>
          <a:endParaRPr lang="en-US"/>
        </a:p>
      </dgm:t>
    </dgm:pt>
    <dgm:pt modelId="{7F20157D-0BBC-4CFB-B9AE-A48A94E1F82E}">
      <dgm:prSet/>
      <dgm:spPr/>
      <dgm:t>
        <a:bodyPr/>
        <a:lstStyle/>
        <a:p>
          <a:r>
            <a:rPr lang="en-US" b="0" i="0"/>
            <a:t>Economic Activity: Carbon emissions are closely linked to economic activity. If there was a slowdown or recession in 2020, as was the case with the global economic impact of the COVID-19 pandemic, it could have led to a temporary reduction in emissions as industrial production and transportation decreased.</a:t>
          </a:r>
          <a:endParaRPr lang="en-US"/>
        </a:p>
      </dgm:t>
    </dgm:pt>
    <dgm:pt modelId="{ACB9D88D-2902-4756-AD78-ECCB5A2E7A94}" type="parTrans" cxnId="{815637FA-66AD-4B47-817F-D2322BB15C2F}">
      <dgm:prSet/>
      <dgm:spPr/>
      <dgm:t>
        <a:bodyPr/>
        <a:lstStyle/>
        <a:p>
          <a:endParaRPr lang="en-US"/>
        </a:p>
      </dgm:t>
    </dgm:pt>
    <dgm:pt modelId="{2620ACD1-C562-4C15-A35F-1E1F03BA0280}" type="sibTrans" cxnId="{815637FA-66AD-4B47-817F-D2322BB15C2F}">
      <dgm:prSet/>
      <dgm:spPr/>
      <dgm:t>
        <a:bodyPr/>
        <a:lstStyle/>
        <a:p>
          <a:endParaRPr lang="en-US"/>
        </a:p>
      </dgm:t>
    </dgm:pt>
    <dgm:pt modelId="{E97F8A65-F06B-4489-B826-91C74B5A0D95}">
      <dgm:prSet/>
      <dgm:spPr/>
      <dgm:t>
        <a:bodyPr/>
        <a:lstStyle/>
        <a:p>
          <a:r>
            <a:rPr lang="en-US" b="0" i="0"/>
            <a:t>Weather Variability: Weather patterns, such as milder winters or increased use of air conditioning in hot summers, can affect energy consumption and carbon emissions. In Texas, weather conditions can influence energy demand.</a:t>
          </a:r>
          <a:endParaRPr lang="en-US"/>
        </a:p>
      </dgm:t>
    </dgm:pt>
    <dgm:pt modelId="{BE527505-6C6B-4701-815A-661F254E2DA1}" type="parTrans" cxnId="{2CACC3C4-2800-4700-8159-E692CBDAE8DF}">
      <dgm:prSet/>
      <dgm:spPr/>
      <dgm:t>
        <a:bodyPr/>
        <a:lstStyle/>
        <a:p>
          <a:endParaRPr lang="en-US"/>
        </a:p>
      </dgm:t>
    </dgm:pt>
    <dgm:pt modelId="{B168448F-702B-4CF0-9E38-FA0DD2B71520}" type="sibTrans" cxnId="{2CACC3C4-2800-4700-8159-E692CBDAE8DF}">
      <dgm:prSet/>
      <dgm:spPr/>
      <dgm:t>
        <a:bodyPr/>
        <a:lstStyle/>
        <a:p>
          <a:endParaRPr lang="en-US"/>
        </a:p>
      </dgm:t>
    </dgm:pt>
    <dgm:pt modelId="{AB751979-4DA9-4D7E-8E81-0C09D795D8B5}">
      <dgm:prSet/>
      <dgm:spPr/>
      <dgm:t>
        <a:bodyPr/>
        <a:lstStyle/>
        <a:p>
          <a:r>
            <a:rPr lang="en-US" b="0" i="0"/>
            <a:t>Policies and Regulations: State and federal policies and regulations aimed at reducing carbon emissions may have played a role during this period. Texas has implemented some measures to promote cleaner energy sources and improve energy efficiency.</a:t>
          </a:r>
          <a:endParaRPr lang="en-US"/>
        </a:p>
      </dgm:t>
    </dgm:pt>
    <dgm:pt modelId="{BDFAEBD3-FEA6-4690-8CA6-016ADB1A2667}" type="parTrans" cxnId="{FDA166A3-F0EF-4489-BCB0-604E626F218C}">
      <dgm:prSet/>
      <dgm:spPr/>
      <dgm:t>
        <a:bodyPr/>
        <a:lstStyle/>
        <a:p>
          <a:endParaRPr lang="en-US"/>
        </a:p>
      </dgm:t>
    </dgm:pt>
    <dgm:pt modelId="{BA3384E7-30F1-4F33-B959-7E045ADB9E25}" type="sibTrans" cxnId="{FDA166A3-F0EF-4489-BCB0-604E626F218C}">
      <dgm:prSet/>
      <dgm:spPr/>
      <dgm:t>
        <a:bodyPr/>
        <a:lstStyle/>
        <a:p>
          <a:endParaRPr lang="en-US"/>
        </a:p>
      </dgm:t>
    </dgm:pt>
    <dgm:pt modelId="{1229951F-54C1-4017-A454-DA14BB01D433}">
      <dgm:prSet/>
      <dgm:spPr/>
      <dgm:t>
        <a:bodyPr/>
        <a:lstStyle/>
        <a:p>
          <a:r>
            <a:rPr lang="en-US" b="0" i="0"/>
            <a:t>Technological Advances: Advances in energy-efficient technologies, improved industrial processes, and changes in energy consumption patterns can also impact carbon emissions.</a:t>
          </a:r>
          <a:endParaRPr lang="en-US"/>
        </a:p>
      </dgm:t>
    </dgm:pt>
    <dgm:pt modelId="{A43DD49B-C722-4A34-9B04-7EFE2370482D}" type="parTrans" cxnId="{142951DE-3618-4C28-BAE9-0E9B2B18BCC7}">
      <dgm:prSet/>
      <dgm:spPr/>
      <dgm:t>
        <a:bodyPr/>
        <a:lstStyle/>
        <a:p>
          <a:endParaRPr lang="en-US"/>
        </a:p>
      </dgm:t>
    </dgm:pt>
    <dgm:pt modelId="{E357A96D-3BA0-4FB3-833E-3FA0765E95B5}" type="sibTrans" cxnId="{142951DE-3618-4C28-BAE9-0E9B2B18BCC7}">
      <dgm:prSet/>
      <dgm:spPr/>
      <dgm:t>
        <a:bodyPr/>
        <a:lstStyle/>
        <a:p>
          <a:endParaRPr lang="en-US"/>
        </a:p>
      </dgm:t>
    </dgm:pt>
    <dgm:pt modelId="{9F63EF30-CB03-C640-9918-2E8B389473C1}" type="pres">
      <dgm:prSet presAssocID="{E470E60F-F8A0-4547-87C1-A3D360C8845C}" presName="Name0" presStyleCnt="0">
        <dgm:presLayoutVars>
          <dgm:dir/>
          <dgm:resizeHandles val="exact"/>
        </dgm:presLayoutVars>
      </dgm:prSet>
      <dgm:spPr/>
    </dgm:pt>
    <dgm:pt modelId="{C356543D-07E1-4F43-B138-28245465A7D4}" type="pres">
      <dgm:prSet presAssocID="{0977B69E-A59C-4340-AE50-7D3F68AF4C29}" presName="node" presStyleLbl="node1" presStyleIdx="0" presStyleCnt="9">
        <dgm:presLayoutVars>
          <dgm:bulletEnabled val="1"/>
        </dgm:presLayoutVars>
      </dgm:prSet>
      <dgm:spPr/>
    </dgm:pt>
    <dgm:pt modelId="{14F0E34F-1EF2-514B-B039-830743AAF992}" type="pres">
      <dgm:prSet presAssocID="{39B4BB17-DD1C-49A6-8BE1-028B12BAF8FD}" presName="sibTransSpacerBeforeConnector" presStyleCnt="0"/>
      <dgm:spPr/>
    </dgm:pt>
    <dgm:pt modelId="{EA06069A-C3E6-3F48-87D0-3F55EBFF3761}" type="pres">
      <dgm:prSet presAssocID="{39B4BB17-DD1C-49A6-8BE1-028B12BAF8FD}" presName="sibTrans" presStyleLbl="node1" presStyleIdx="1" presStyleCnt="9"/>
      <dgm:spPr/>
    </dgm:pt>
    <dgm:pt modelId="{D456BA86-62F0-D24F-9689-9DCF359AC43F}" type="pres">
      <dgm:prSet presAssocID="{39B4BB17-DD1C-49A6-8BE1-028B12BAF8FD}" presName="sibTransSpacerAfterConnector" presStyleCnt="0"/>
      <dgm:spPr/>
    </dgm:pt>
    <dgm:pt modelId="{07CE7130-169D-D241-9331-37F087F6EFF9}" type="pres">
      <dgm:prSet presAssocID="{7F20157D-0BBC-4CFB-B9AE-A48A94E1F82E}" presName="node" presStyleLbl="node1" presStyleIdx="2" presStyleCnt="9">
        <dgm:presLayoutVars>
          <dgm:bulletEnabled val="1"/>
        </dgm:presLayoutVars>
      </dgm:prSet>
      <dgm:spPr/>
    </dgm:pt>
    <dgm:pt modelId="{D4A654B6-CE71-0745-89D9-08912DD5C818}" type="pres">
      <dgm:prSet presAssocID="{2620ACD1-C562-4C15-A35F-1E1F03BA0280}" presName="sibTransSpacerBeforeConnector" presStyleCnt="0"/>
      <dgm:spPr/>
    </dgm:pt>
    <dgm:pt modelId="{79E8FE4C-78AC-F44D-BA93-DACA5EAC1C09}" type="pres">
      <dgm:prSet presAssocID="{2620ACD1-C562-4C15-A35F-1E1F03BA0280}" presName="sibTrans" presStyleLbl="node1" presStyleIdx="3" presStyleCnt="9"/>
      <dgm:spPr/>
    </dgm:pt>
    <dgm:pt modelId="{328FDF66-85C6-9A4C-9280-9EAA8AD04F2A}" type="pres">
      <dgm:prSet presAssocID="{2620ACD1-C562-4C15-A35F-1E1F03BA0280}" presName="sibTransSpacerAfterConnector" presStyleCnt="0"/>
      <dgm:spPr/>
    </dgm:pt>
    <dgm:pt modelId="{8DBE9866-812D-0041-841C-5CF34CB97392}" type="pres">
      <dgm:prSet presAssocID="{E97F8A65-F06B-4489-B826-91C74B5A0D95}" presName="node" presStyleLbl="node1" presStyleIdx="4" presStyleCnt="9">
        <dgm:presLayoutVars>
          <dgm:bulletEnabled val="1"/>
        </dgm:presLayoutVars>
      </dgm:prSet>
      <dgm:spPr/>
    </dgm:pt>
    <dgm:pt modelId="{1E22CABA-2C9B-0D48-B35A-1D54456442A7}" type="pres">
      <dgm:prSet presAssocID="{B168448F-702B-4CF0-9E38-FA0DD2B71520}" presName="sibTransSpacerBeforeConnector" presStyleCnt="0"/>
      <dgm:spPr/>
    </dgm:pt>
    <dgm:pt modelId="{7C956080-8462-B94D-BFC0-FCB678BE3892}" type="pres">
      <dgm:prSet presAssocID="{B168448F-702B-4CF0-9E38-FA0DD2B71520}" presName="sibTrans" presStyleLbl="node1" presStyleIdx="5" presStyleCnt="9"/>
      <dgm:spPr/>
    </dgm:pt>
    <dgm:pt modelId="{E805270F-6EBF-A544-B39E-FB811A5703AD}" type="pres">
      <dgm:prSet presAssocID="{B168448F-702B-4CF0-9E38-FA0DD2B71520}" presName="sibTransSpacerAfterConnector" presStyleCnt="0"/>
      <dgm:spPr/>
    </dgm:pt>
    <dgm:pt modelId="{8042CB9F-1D93-F547-9401-3C233945F2EB}" type="pres">
      <dgm:prSet presAssocID="{AB751979-4DA9-4D7E-8E81-0C09D795D8B5}" presName="node" presStyleLbl="node1" presStyleIdx="6" presStyleCnt="9">
        <dgm:presLayoutVars>
          <dgm:bulletEnabled val="1"/>
        </dgm:presLayoutVars>
      </dgm:prSet>
      <dgm:spPr/>
    </dgm:pt>
    <dgm:pt modelId="{8D3ED97A-965A-8A4F-B777-3F2B4E91D02F}" type="pres">
      <dgm:prSet presAssocID="{BA3384E7-30F1-4F33-B959-7E045ADB9E25}" presName="sibTransSpacerBeforeConnector" presStyleCnt="0"/>
      <dgm:spPr/>
    </dgm:pt>
    <dgm:pt modelId="{2339E29F-5BB3-F64D-9A25-6F0187566158}" type="pres">
      <dgm:prSet presAssocID="{BA3384E7-30F1-4F33-B959-7E045ADB9E25}" presName="sibTrans" presStyleLbl="node1" presStyleIdx="7" presStyleCnt="9"/>
      <dgm:spPr/>
    </dgm:pt>
    <dgm:pt modelId="{5F1245A2-1681-6F42-AA75-9F502EC850D4}" type="pres">
      <dgm:prSet presAssocID="{BA3384E7-30F1-4F33-B959-7E045ADB9E25}" presName="sibTransSpacerAfterConnector" presStyleCnt="0"/>
      <dgm:spPr/>
    </dgm:pt>
    <dgm:pt modelId="{1FEC154C-C4B8-564B-9593-25EEEF209491}" type="pres">
      <dgm:prSet presAssocID="{1229951F-54C1-4017-A454-DA14BB01D433}" presName="node" presStyleLbl="node1" presStyleIdx="8" presStyleCnt="9">
        <dgm:presLayoutVars>
          <dgm:bulletEnabled val="1"/>
        </dgm:presLayoutVars>
      </dgm:prSet>
      <dgm:spPr/>
    </dgm:pt>
  </dgm:ptLst>
  <dgm:cxnLst>
    <dgm:cxn modelId="{6AF26113-B786-344E-863D-27A6649D9F3E}" type="presOf" srcId="{AB751979-4DA9-4D7E-8E81-0C09D795D8B5}" destId="{8042CB9F-1D93-F547-9401-3C233945F2EB}" srcOrd="0" destOrd="0" presId="urn:microsoft.com/office/officeart/2016/7/layout/BasicProcessNew"/>
    <dgm:cxn modelId="{1DD03440-8C07-8E46-B453-F53D6EF71C07}" type="presOf" srcId="{B168448F-702B-4CF0-9E38-FA0DD2B71520}" destId="{7C956080-8462-B94D-BFC0-FCB678BE3892}" srcOrd="0" destOrd="0" presId="urn:microsoft.com/office/officeart/2016/7/layout/BasicProcessNew"/>
    <dgm:cxn modelId="{95334059-918F-9A4F-856C-63EE54C48676}" type="presOf" srcId="{7F20157D-0BBC-4CFB-B9AE-A48A94E1F82E}" destId="{07CE7130-169D-D241-9331-37F087F6EFF9}" srcOrd="0" destOrd="0" presId="urn:microsoft.com/office/officeart/2016/7/layout/BasicProcessNew"/>
    <dgm:cxn modelId="{E805535A-78F1-BA43-91BE-B4AF54BE2F75}" type="presOf" srcId="{E470E60F-F8A0-4547-87C1-A3D360C8845C}" destId="{9F63EF30-CB03-C640-9918-2E8B389473C1}" srcOrd="0" destOrd="0" presId="urn:microsoft.com/office/officeart/2016/7/layout/BasicProcessNew"/>
    <dgm:cxn modelId="{DAA6F082-EB24-2148-927E-FC13EE14A607}" type="presOf" srcId="{BA3384E7-30F1-4F33-B959-7E045ADB9E25}" destId="{2339E29F-5BB3-F64D-9A25-6F0187566158}" srcOrd="0" destOrd="0" presId="urn:microsoft.com/office/officeart/2016/7/layout/BasicProcessNew"/>
    <dgm:cxn modelId="{FDA166A3-F0EF-4489-BCB0-604E626F218C}" srcId="{E470E60F-F8A0-4547-87C1-A3D360C8845C}" destId="{AB751979-4DA9-4D7E-8E81-0C09D795D8B5}" srcOrd="3" destOrd="0" parTransId="{BDFAEBD3-FEA6-4690-8CA6-016ADB1A2667}" sibTransId="{BA3384E7-30F1-4F33-B959-7E045ADB9E25}"/>
    <dgm:cxn modelId="{2CACC3C4-2800-4700-8159-E692CBDAE8DF}" srcId="{E470E60F-F8A0-4547-87C1-A3D360C8845C}" destId="{E97F8A65-F06B-4489-B826-91C74B5A0D95}" srcOrd="2" destOrd="0" parTransId="{BE527505-6C6B-4701-815A-661F254E2DA1}" sibTransId="{B168448F-702B-4CF0-9E38-FA0DD2B71520}"/>
    <dgm:cxn modelId="{D90541C7-F5DA-4F4F-BEF6-EE193C7A3E33}" type="presOf" srcId="{0977B69E-A59C-4340-AE50-7D3F68AF4C29}" destId="{C356543D-07E1-4F43-B138-28245465A7D4}" srcOrd="0" destOrd="0" presId="urn:microsoft.com/office/officeart/2016/7/layout/BasicProcessNew"/>
    <dgm:cxn modelId="{9C5920CA-D264-9B42-AE24-1E1756A8BAC4}" type="presOf" srcId="{E97F8A65-F06B-4489-B826-91C74B5A0D95}" destId="{8DBE9866-812D-0041-841C-5CF34CB97392}" srcOrd="0" destOrd="0" presId="urn:microsoft.com/office/officeart/2016/7/layout/BasicProcessNew"/>
    <dgm:cxn modelId="{E2674DD0-AD32-1341-9D66-45C8A8ED50B1}" type="presOf" srcId="{39B4BB17-DD1C-49A6-8BE1-028B12BAF8FD}" destId="{EA06069A-C3E6-3F48-87D0-3F55EBFF3761}" srcOrd="0" destOrd="0" presId="urn:microsoft.com/office/officeart/2016/7/layout/BasicProcessNew"/>
    <dgm:cxn modelId="{142951DE-3618-4C28-BAE9-0E9B2B18BCC7}" srcId="{E470E60F-F8A0-4547-87C1-A3D360C8845C}" destId="{1229951F-54C1-4017-A454-DA14BB01D433}" srcOrd="4" destOrd="0" parTransId="{A43DD49B-C722-4A34-9B04-7EFE2370482D}" sibTransId="{E357A96D-3BA0-4FB3-833E-3FA0765E95B5}"/>
    <dgm:cxn modelId="{D71C31E8-1611-B949-AE06-8B444DCA4482}" type="presOf" srcId="{1229951F-54C1-4017-A454-DA14BB01D433}" destId="{1FEC154C-C4B8-564B-9593-25EEEF209491}" srcOrd="0" destOrd="0" presId="urn:microsoft.com/office/officeart/2016/7/layout/BasicProcessNew"/>
    <dgm:cxn modelId="{BBFD20E9-96BC-4B1B-A812-A3C613E5E623}" srcId="{E470E60F-F8A0-4547-87C1-A3D360C8845C}" destId="{0977B69E-A59C-4340-AE50-7D3F68AF4C29}" srcOrd="0" destOrd="0" parTransId="{7727A71E-EB37-4DCD-9254-94ABAAF511C8}" sibTransId="{39B4BB17-DD1C-49A6-8BE1-028B12BAF8FD}"/>
    <dgm:cxn modelId="{2323A3EF-8582-904C-92EE-DC086CDB1BE5}" type="presOf" srcId="{2620ACD1-C562-4C15-A35F-1E1F03BA0280}" destId="{79E8FE4C-78AC-F44D-BA93-DACA5EAC1C09}" srcOrd="0" destOrd="0" presId="urn:microsoft.com/office/officeart/2016/7/layout/BasicProcessNew"/>
    <dgm:cxn modelId="{815637FA-66AD-4B47-817F-D2322BB15C2F}" srcId="{E470E60F-F8A0-4547-87C1-A3D360C8845C}" destId="{7F20157D-0BBC-4CFB-B9AE-A48A94E1F82E}" srcOrd="1" destOrd="0" parTransId="{ACB9D88D-2902-4756-AD78-ECCB5A2E7A94}" sibTransId="{2620ACD1-C562-4C15-A35F-1E1F03BA0280}"/>
    <dgm:cxn modelId="{B8D37807-79BF-DC47-A327-9200ACD004DE}" type="presParOf" srcId="{9F63EF30-CB03-C640-9918-2E8B389473C1}" destId="{C356543D-07E1-4F43-B138-28245465A7D4}" srcOrd="0" destOrd="0" presId="urn:microsoft.com/office/officeart/2016/7/layout/BasicProcessNew"/>
    <dgm:cxn modelId="{DDCBDE45-B0D7-DF42-987F-7EA1DB08D6F9}" type="presParOf" srcId="{9F63EF30-CB03-C640-9918-2E8B389473C1}" destId="{14F0E34F-1EF2-514B-B039-830743AAF992}" srcOrd="1" destOrd="0" presId="urn:microsoft.com/office/officeart/2016/7/layout/BasicProcessNew"/>
    <dgm:cxn modelId="{32CB65B2-85E1-EA4E-BF81-69EF8C4E6E5A}" type="presParOf" srcId="{9F63EF30-CB03-C640-9918-2E8B389473C1}" destId="{EA06069A-C3E6-3F48-87D0-3F55EBFF3761}" srcOrd="2" destOrd="0" presId="urn:microsoft.com/office/officeart/2016/7/layout/BasicProcessNew"/>
    <dgm:cxn modelId="{6B9AB6F1-F5DF-0346-861C-8DC2A2D9EA8E}" type="presParOf" srcId="{9F63EF30-CB03-C640-9918-2E8B389473C1}" destId="{D456BA86-62F0-D24F-9689-9DCF359AC43F}" srcOrd="3" destOrd="0" presId="urn:microsoft.com/office/officeart/2016/7/layout/BasicProcessNew"/>
    <dgm:cxn modelId="{78156C4F-B8C8-5F46-8804-B8F0039DF722}" type="presParOf" srcId="{9F63EF30-CB03-C640-9918-2E8B389473C1}" destId="{07CE7130-169D-D241-9331-37F087F6EFF9}" srcOrd="4" destOrd="0" presId="urn:microsoft.com/office/officeart/2016/7/layout/BasicProcessNew"/>
    <dgm:cxn modelId="{2BEFD3CF-BBE5-9243-BD75-AAD42E8EBAB5}" type="presParOf" srcId="{9F63EF30-CB03-C640-9918-2E8B389473C1}" destId="{D4A654B6-CE71-0745-89D9-08912DD5C818}" srcOrd="5" destOrd="0" presId="urn:microsoft.com/office/officeart/2016/7/layout/BasicProcessNew"/>
    <dgm:cxn modelId="{DF4BA7B9-A92B-2D42-AAAC-7F57083E79C9}" type="presParOf" srcId="{9F63EF30-CB03-C640-9918-2E8B389473C1}" destId="{79E8FE4C-78AC-F44D-BA93-DACA5EAC1C09}" srcOrd="6" destOrd="0" presId="urn:microsoft.com/office/officeart/2016/7/layout/BasicProcessNew"/>
    <dgm:cxn modelId="{D011FC8C-292A-A444-B7A8-9126EB7210F5}" type="presParOf" srcId="{9F63EF30-CB03-C640-9918-2E8B389473C1}" destId="{328FDF66-85C6-9A4C-9280-9EAA8AD04F2A}" srcOrd="7" destOrd="0" presId="urn:microsoft.com/office/officeart/2016/7/layout/BasicProcessNew"/>
    <dgm:cxn modelId="{AB156EF4-2344-3C4E-9C98-DEACF575362A}" type="presParOf" srcId="{9F63EF30-CB03-C640-9918-2E8B389473C1}" destId="{8DBE9866-812D-0041-841C-5CF34CB97392}" srcOrd="8" destOrd="0" presId="urn:microsoft.com/office/officeart/2016/7/layout/BasicProcessNew"/>
    <dgm:cxn modelId="{97D25B83-398B-F148-AD82-4AE4AD1E1647}" type="presParOf" srcId="{9F63EF30-CB03-C640-9918-2E8B389473C1}" destId="{1E22CABA-2C9B-0D48-B35A-1D54456442A7}" srcOrd="9" destOrd="0" presId="urn:microsoft.com/office/officeart/2016/7/layout/BasicProcessNew"/>
    <dgm:cxn modelId="{1B778F59-4BE8-5C4F-B905-4C8CF13C8F38}" type="presParOf" srcId="{9F63EF30-CB03-C640-9918-2E8B389473C1}" destId="{7C956080-8462-B94D-BFC0-FCB678BE3892}" srcOrd="10" destOrd="0" presId="urn:microsoft.com/office/officeart/2016/7/layout/BasicProcessNew"/>
    <dgm:cxn modelId="{F0BF1FAD-0910-6847-9162-1802B3BBF511}" type="presParOf" srcId="{9F63EF30-CB03-C640-9918-2E8B389473C1}" destId="{E805270F-6EBF-A544-B39E-FB811A5703AD}" srcOrd="11" destOrd="0" presId="urn:microsoft.com/office/officeart/2016/7/layout/BasicProcessNew"/>
    <dgm:cxn modelId="{B59DE7F3-90CB-8749-BB24-E18CF6C20B59}" type="presParOf" srcId="{9F63EF30-CB03-C640-9918-2E8B389473C1}" destId="{8042CB9F-1D93-F547-9401-3C233945F2EB}" srcOrd="12" destOrd="0" presId="urn:microsoft.com/office/officeart/2016/7/layout/BasicProcessNew"/>
    <dgm:cxn modelId="{6C52087F-66D2-AB4F-A084-7CE3F2B0CE51}" type="presParOf" srcId="{9F63EF30-CB03-C640-9918-2E8B389473C1}" destId="{8D3ED97A-965A-8A4F-B777-3F2B4E91D02F}" srcOrd="13" destOrd="0" presId="urn:microsoft.com/office/officeart/2016/7/layout/BasicProcessNew"/>
    <dgm:cxn modelId="{3C3A9C1E-793C-564E-8799-8272DEE7C4B9}" type="presParOf" srcId="{9F63EF30-CB03-C640-9918-2E8B389473C1}" destId="{2339E29F-5BB3-F64D-9A25-6F0187566158}" srcOrd="14" destOrd="0" presId="urn:microsoft.com/office/officeart/2016/7/layout/BasicProcessNew"/>
    <dgm:cxn modelId="{E2D0C3C6-3609-0A4A-9A38-2E72E98F0F76}" type="presParOf" srcId="{9F63EF30-CB03-C640-9918-2E8B389473C1}" destId="{5F1245A2-1681-6F42-AA75-9F502EC850D4}" srcOrd="15" destOrd="0" presId="urn:microsoft.com/office/officeart/2016/7/layout/BasicProcessNew"/>
    <dgm:cxn modelId="{2B1EF7EA-5310-C74E-AB70-811D8923F368}" type="presParOf" srcId="{9F63EF30-CB03-C640-9918-2E8B389473C1}" destId="{1FEC154C-C4B8-564B-9593-25EEEF209491}" srcOrd="16"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D4D6E-A79D-4411-BDC0-F4555602292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880F189-A90C-402D-9915-7B530F9C0DD9}">
      <dgm:prSet/>
      <dgm:spPr/>
      <dgm:t>
        <a:bodyPr/>
        <a:lstStyle/>
        <a:p>
          <a:pPr>
            <a:defRPr cap="all"/>
          </a:pPr>
          <a:r>
            <a:rPr lang="en-US" b="1" i="0" dirty="0"/>
            <a:t>Resource Depletion</a:t>
          </a:r>
          <a:r>
            <a:rPr lang="en-US" b="0" i="0" dirty="0"/>
            <a:t>: Large carbon footprints, whether on a country-wide scale due to activities like deforestation or on an individual level through increased use of resources like air conditioning, can deplete natural resources. Deforestation, for example, leads to the loss of vital ecosystems and biodiversity, while increased use of air conditioning contributes to higher energy consumption.</a:t>
          </a:r>
          <a:endParaRPr lang="en-US" dirty="0"/>
        </a:p>
      </dgm:t>
    </dgm:pt>
    <dgm:pt modelId="{C933B9C4-2707-4165-BB9B-71F508FC825C}" type="parTrans" cxnId="{60FF7F6A-1463-4098-A7EF-3071A7F847D9}">
      <dgm:prSet/>
      <dgm:spPr/>
      <dgm:t>
        <a:bodyPr/>
        <a:lstStyle/>
        <a:p>
          <a:endParaRPr lang="en-US"/>
        </a:p>
      </dgm:t>
    </dgm:pt>
    <dgm:pt modelId="{7B4CC77C-2D95-42A0-A0A1-DF332D587E75}" type="sibTrans" cxnId="{60FF7F6A-1463-4098-A7EF-3071A7F847D9}">
      <dgm:prSet/>
      <dgm:spPr/>
      <dgm:t>
        <a:bodyPr/>
        <a:lstStyle/>
        <a:p>
          <a:endParaRPr lang="en-US"/>
        </a:p>
      </dgm:t>
    </dgm:pt>
    <dgm:pt modelId="{FFA8A28C-E903-4204-AC4B-672C439E0661}">
      <dgm:prSet/>
      <dgm:spPr/>
      <dgm:t>
        <a:bodyPr/>
        <a:lstStyle/>
        <a:p>
          <a:pPr>
            <a:defRPr cap="all"/>
          </a:pPr>
          <a:r>
            <a:rPr lang="en-US" b="1" i="0" dirty="0"/>
            <a:t>Greenhouse Gas Emissions</a:t>
          </a:r>
          <a:r>
            <a:rPr lang="en-US" b="0" i="0" dirty="0"/>
            <a:t>: The release of greenhouse gases, such as carbon dioxide (CO2), methane (CH4), and nitrous oxide (N2O), is a direct consequence of human activities. These emissions result from burning fossil fuels, deforestation, industrial processes, and other human-driven actions.</a:t>
          </a:r>
          <a:endParaRPr lang="en-US" dirty="0"/>
        </a:p>
      </dgm:t>
    </dgm:pt>
    <dgm:pt modelId="{FC42505B-E311-4C0A-950F-2DD7570C5839}" type="parTrans" cxnId="{C905108D-3B52-41DA-9AFF-C388AF7D4E84}">
      <dgm:prSet/>
      <dgm:spPr/>
      <dgm:t>
        <a:bodyPr/>
        <a:lstStyle/>
        <a:p>
          <a:endParaRPr lang="en-US"/>
        </a:p>
      </dgm:t>
    </dgm:pt>
    <dgm:pt modelId="{719F5959-C845-4242-96B0-74F742A2D65F}" type="sibTrans" cxnId="{C905108D-3B52-41DA-9AFF-C388AF7D4E84}">
      <dgm:prSet/>
      <dgm:spPr/>
      <dgm:t>
        <a:bodyPr/>
        <a:lstStyle/>
        <a:p>
          <a:endParaRPr lang="en-US"/>
        </a:p>
      </dgm:t>
    </dgm:pt>
    <dgm:pt modelId="{E7DBEB48-8D22-402C-9F6F-9CE7720F70D6}">
      <dgm:prSet/>
      <dgm:spPr/>
      <dgm:t>
        <a:bodyPr/>
        <a:lstStyle/>
        <a:p>
          <a:pPr>
            <a:defRPr cap="all"/>
          </a:pPr>
          <a:r>
            <a:rPr lang="en-US" b="1" i="0"/>
            <a:t>Climate Change</a:t>
          </a:r>
          <a:r>
            <a:rPr lang="en-US" b="0" i="0"/>
            <a:t>: Increased greenhouse gas emissions contribute to climate change by trapping heat in the Earth's atmosphere. This leads to global warming, shifts in weather patterns, more frequent and severe weather events, and disruptions to ecosystems and biodiversity. Climate change poses serious challenges for human societies, the environment, and the economy.</a:t>
          </a:r>
          <a:endParaRPr lang="en-US"/>
        </a:p>
      </dgm:t>
    </dgm:pt>
    <dgm:pt modelId="{FDD415BD-FD32-49F2-AE87-2F821249ABE8}" type="parTrans" cxnId="{4F4FC22D-394D-41A2-94E8-B9767D144052}">
      <dgm:prSet/>
      <dgm:spPr/>
      <dgm:t>
        <a:bodyPr/>
        <a:lstStyle/>
        <a:p>
          <a:endParaRPr lang="en-US"/>
        </a:p>
      </dgm:t>
    </dgm:pt>
    <dgm:pt modelId="{8A541020-0F45-4CF8-9613-BE0BFF5EA176}" type="sibTrans" cxnId="{4F4FC22D-394D-41A2-94E8-B9767D144052}">
      <dgm:prSet/>
      <dgm:spPr/>
      <dgm:t>
        <a:bodyPr/>
        <a:lstStyle/>
        <a:p>
          <a:endParaRPr lang="en-US"/>
        </a:p>
      </dgm:t>
    </dgm:pt>
    <dgm:pt modelId="{6A52B85B-D2D8-404D-B73E-9C0EA866BF46}">
      <dgm:prSet/>
      <dgm:spPr/>
      <dgm:t>
        <a:bodyPr/>
        <a:lstStyle/>
        <a:p>
          <a:pPr>
            <a:defRPr cap="all"/>
          </a:pPr>
          <a:r>
            <a:rPr lang="en-US" b="1" i="0"/>
            <a:t>Carbon Footprint</a:t>
          </a:r>
          <a:r>
            <a:rPr lang="en-US" b="0" i="0"/>
            <a:t>: A person's carbon footprint measures the amount of greenhouse gases they are responsible for producing through their daily activities, including energy consumption, transportation, and lifestyle choices. Reducing one's carbon footprint is essential in mitigating the impacts of climate change.</a:t>
          </a:r>
          <a:endParaRPr lang="en-US"/>
        </a:p>
      </dgm:t>
    </dgm:pt>
    <dgm:pt modelId="{1213E026-B558-4C9F-A9B7-7FC09465D9E8}" type="parTrans" cxnId="{EBC3739A-32AD-4BC2-BA4B-D6DF1D0F79E7}">
      <dgm:prSet/>
      <dgm:spPr/>
      <dgm:t>
        <a:bodyPr/>
        <a:lstStyle/>
        <a:p>
          <a:endParaRPr lang="en-US"/>
        </a:p>
      </dgm:t>
    </dgm:pt>
    <dgm:pt modelId="{7FFFA38E-0584-4BC2-9B95-0032336AC6F3}" type="sibTrans" cxnId="{EBC3739A-32AD-4BC2-BA4B-D6DF1D0F79E7}">
      <dgm:prSet/>
      <dgm:spPr/>
      <dgm:t>
        <a:bodyPr/>
        <a:lstStyle/>
        <a:p>
          <a:endParaRPr lang="en-US"/>
        </a:p>
      </dgm:t>
    </dgm:pt>
    <dgm:pt modelId="{39A37ABA-F180-479C-9240-F3A486916A96}">
      <dgm:prSet/>
      <dgm:spPr/>
      <dgm:t>
        <a:bodyPr/>
        <a:lstStyle/>
        <a:p>
          <a:pPr>
            <a:defRPr cap="all"/>
          </a:pPr>
          <a:r>
            <a:rPr lang="en-US" b="1" i="0"/>
            <a:t>Human Contribution to Greenhouse Gas Emissions</a:t>
          </a:r>
          <a:r>
            <a:rPr lang="en-US" b="0" i="0"/>
            <a:t>: While greenhouse gases do occur naturally, human activities significantly increase their presence in the atmosphere. The burning of fossil fuels for energy and transportation, deforestation, industrial processes, and agricultural practices all contribute to these emissions.</a:t>
          </a:r>
          <a:endParaRPr lang="en-US"/>
        </a:p>
      </dgm:t>
    </dgm:pt>
    <dgm:pt modelId="{6FDA89A1-FD6D-4E84-8339-721D96FBE297}" type="parTrans" cxnId="{76BAA195-1033-4ED7-B4F5-158F2D97AD22}">
      <dgm:prSet/>
      <dgm:spPr/>
      <dgm:t>
        <a:bodyPr/>
        <a:lstStyle/>
        <a:p>
          <a:endParaRPr lang="en-US"/>
        </a:p>
      </dgm:t>
    </dgm:pt>
    <dgm:pt modelId="{AA9171EC-1647-4154-B7BE-962D77DF13CC}" type="sibTrans" cxnId="{76BAA195-1033-4ED7-B4F5-158F2D97AD22}">
      <dgm:prSet/>
      <dgm:spPr/>
      <dgm:t>
        <a:bodyPr/>
        <a:lstStyle/>
        <a:p>
          <a:endParaRPr lang="en-US"/>
        </a:p>
      </dgm:t>
    </dgm:pt>
    <dgm:pt modelId="{5397238D-586A-4BCA-AED5-B6C8D22D5E88}" type="pres">
      <dgm:prSet presAssocID="{6D6D4D6E-A79D-4411-BDC0-F4555602292D}" presName="root" presStyleCnt="0">
        <dgm:presLayoutVars>
          <dgm:dir/>
          <dgm:resizeHandles val="exact"/>
        </dgm:presLayoutVars>
      </dgm:prSet>
      <dgm:spPr/>
    </dgm:pt>
    <dgm:pt modelId="{5A57F4CD-51B7-46A6-9729-7EA9C3E68B7F}" type="pres">
      <dgm:prSet presAssocID="{3880F189-A90C-402D-9915-7B530F9C0DD9}" presName="compNode" presStyleCnt="0"/>
      <dgm:spPr/>
    </dgm:pt>
    <dgm:pt modelId="{5B26CCA5-1DE7-42B4-A792-9032F9BD6B60}" type="pres">
      <dgm:prSet presAssocID="{3880F189-A90C-402D-9915-7B530F9C0DD9}" presName="iconBgRect" presStyleLbl="bgShp" presStyleIdx="0" presStyleCnt="5"/>
      <dgm:spPr>
        <a:prstGeom prst="round2DiagRect">
          <a:avLst>
            <a:gd name="adj1" fmla="val 29727"/>
            <a:gd name="adj2" fmla="val 0"/>
          </a:avLst>
        </a:prstGeom>
      </dgm:spPr>
    </dgm:pt>
    <dgm:pt modelId="{1FCD3BC9-7658-4F8E-B44F-487AFB0082D2}" type="pres">
      <dgm:prSet presAssocID="{3880F189-A90C-402D-9915-7B530F9C0D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print"/>
        </a:ext>
      </dgm:extLst>
    </dgm:pt>
    <dgm:pt modelId="{B9FA8B7F-3C97-4D80-8543-692B15C8996C}" type="pres">
      <dgm:prSet presAssocID="{3880F189-A90C-402D-9915-7B530F9C0DD9}" presName="spaceRect" presStyleCnt="0"/>
      <dgm:spPr/>
    </dgm:pt>
    <dgm:pt modelId="{CAD04A64-0C83-4A00-BFD5-715D539D8D5B}" type="pres">
      <dgm:prSet presAssocID="{3880F189-A90C-402D-9915-7B530F9C0DD9}" presName="textRect" presStyleLbl="revTx" presStyleIdx="0" presStyleCnt="5">
        <dgm:presLayoutVars>
          <dgm:chMax val="1"/>
          <dgm:chPref val="1"/>
        </dgm:presLayoutVars>
      </dgm:prSet>
      <dgm:spPr/>
    </dgm:pt>
    <dgm:pt modelId="{2711B2A2-6280-465A-86D4-0273193D3F90}" type="pres">
      <dgm:prSet presAssocID="{7B4CC77C-2D95-42A0-A0A1-DF332D587E75}" presName="sibTrans" presStyleCnt="0"/>
      <dgm:spPr/>
    </dgm:pt>
    <dgm:pt modelId="{C78E3FCA-C1BF-490B-9F0C-2159413A1411}" type="pres">
      <dgm:prSet presAssocID="{FFA8A28C-E903-4204-AC4B-672C439E0661}" presName="compNode" presStyleCnt="0"/>
      <dgm:spPr/>
    </dgm:pt>
    <dgm:pt modelId="{3BA6190A-BD49-4D98-815C-A6F14CFE5EE7}" type="pres">
      <dgm:prSet presAssocID="{FFA8A28C-E903-4204-AC4B-672C439E0661}" presName="iconBgRect" presStyleLbl="bgShp" presStyleIdx="1" presStyleCnt="5"/>
      <dgm:spPr>
        <a:prstGeom prst="round2DiagRect">
          <a:avLst>
            <a:gd name="adj1" fmla="val 29727"/>
            <a:gd name="adj2" fmla="val 0"/>
          </a:avLst>
        </a:prstGeom>
      </dgm:spPr>
    </dgm:pt>
    <dgm:pt modelId="{878345BE-5534-468F-9FFB-31FC4AFCF666}" type="pres">
      <dgm:prSet presAssocID="{FFA8A28C-E903-4204-AC4B-672C439E066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
        </a:ext>
      </dgm:extLst>
    </dgm:pt>
    <dgm:pt modelId="{892BE806-B2DA-4F36-894B-2B1FFFB39E01}" type="pres">
      <dgm:prSet presAssocID="{FFA8A28C-E903-4204-AC4B-672C439E0661}" presName="spaceRect" presStyleCnt="0"/>
      <dgm:spPr/>
    </dgm:pt>
    <dgm:pt modelId="{92F32B21-4739-40BD-A9CE-45053DAB599D}" type="pres">
      <dgm:prSet presAssocID="{FFA8A28C-E903-4204-AC4B-672C439E0661}" presName="textRect" presStyleLbl="revTx" presStyleIdx="1" presStyleCnt="5">
        <dgm:presLayoutVars>
          <dgm:chMax val="1"/>
          <dgm:chPref val="1"/>
        </dgm:presLayoutVars>
      </dgm:prSet>
      <dgm:spPr/>
    </dgm:pt>
    <dgm:pt modelId="{FC831DC5-4712-43B5-AFA7-3E3D8BA6EBB2}" type="pres">
      <dgm:prSet presAssocID="{719F5959-C845-4242-96B0-74F742A2D65F}" presName="sibTrans" presStyleCnt="0"/>
      <dgm:spPr/>
    </dgm:pt>
    <dgm:pt modelId="{D00E092A-6032-4E68-AFEE-3C114FE57088}" type="pres">
      <dgm:prSet presAssocID="{E7DBEB48-8D22-402C-9F6F-9CE7720F70D6}" presName="compNode" presStyleCnt="0"/>
      <dgm:spPr/>
    </dgm:pt>
    <dgm:pt modelId="{F79EB611-2BD4-46F3-8AA0-D99D2FD90E06}" type="pres">
      <dgm:prSet presAssocID="{E7DBEB48-8D22-402C-9F6F-9CE7720F70D6}" presName="iconBgRect" presStyleLbl="bgShp" presStyleIdx="2" presStyleCnt="5"/>
      <dgm:spPr>
        <a:prstGeom prst="round2DiagRect">
          <a:avLst>
            <a:gd name="adj1" fmla="val 29727"/>
            <a:gd name="adj2" fmla="val 0"/>
          </a:avLst>
        </a:prstGeom>
      </dgm:spPr>
    </dgm:pt>
    <dgm:pt modelId="{43483AB2-6B3C-46E1-8FD0-C36AF39289ED}" type="pres">
      <dgm:prSet presAssocID="{E7DBEB48-8D22-402C-9F6F-9CE7720F70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82835C88-E6FC-416C-AFBB-A53572FD5891}" type="pres">
      <dgm:prSet presAssocID="{E7DBEB48-8D22-402C-9F6F-9CE7720F70D6}" presName="spaceRect" presStyleCnt="0"/>
      <dgm:spPr/>
    </dgm:pt>
    <dgm:pt modelId="{80B8F716-8FE1-4D93-B4DD-FD31756BEA30}" type="pres">
      <dgm:prSet presAssocID="{E7DBEB48-8D22-402C-9F6F-9CE7720F70D6}" presName="textRect" presStyleLbl="revTx" presStyleIdx="2" presStyleCnt="5">
        <dgm:presLayoutVars>
          <dgm:chMax val="1"/>
          <dgm:chPref val="1"/>
        </dgm:presLayoutVars>
      </dgm:prSet>
      <dgm:spPr/>
    </dgm:pt>
    <dgm:pt modelId="{3E0DFDF0-8C2C-459F-BF4F-6AB912C67ADD}" type="pres">
      <dgm:prSet presAssocID="{8A541020-0F45-4CF8-9613-BE0BFF5EA176}" presName="sibTrans" presStyleCnt="0"/>
      <dgm:spPr/>
    </dgm:pt>
    <dgm:pt modelId="{CD3E98A9-8695-42E2-A651-458EB1B95690}" type="pres">
      <dgm:prSet presAssocID="{6A52B85B-D2D8-404D-B73E-9C0EA866BF46}" presName="compNode" presStyleCnt="0"/>
      <dgm:spPr/>
    </dgm:pt>
    <dgm:pt modelId="{E8C7D39D-07A4-4788-90B2-51E97305DDD2}" type="pres">
      <dgm:prSet presAssocID="{6A52B85B-D2D8-404D-B73E-9C0EA866BF46}" presName="iconBgRect" presStyleLbl="bgShp" presStyleIdx="3" presStyleCnt="5"/>
      <dgm:spPr>
        <a:prstGeom prst="round2DiagRect">
          <a:avLst>
            <a:gd name="adj1" fmla="val 29727"/>
            <a:gd name="adj2" fmla="val 0"/>
          </a:avLst>
        </a:prstGeom>
      </dgm:spPr>
    </dgm:pt>
    <dgm:pt modelId="{2894F823-B197-4989-B111-4C5E84079FEF}" type="pres">
      <dgm:prSet presAssocID="{6A52B85B-D2D8-404D-B73E-9C0EA866BF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8BFD5403-5FA4-4866-B0AB-66ECF63922AC}" type="pres">
      <dgm:prSet presAssocID="{6A52B85B-D2D8-404D-B73E-9C0EA866BF46}" presName="spaceRect" presStyleCnt="0"/>
      <dgm:spPr/>
    </dgm:pt>
    <dgm:pt modelId="{620C63C6-6A89-4A4C-99A8-9F5250DCB754}" type="pres">
      <dgm:prSet presAssocID="{6A52B85B-D2D8-404D-B73E-9C0EA866BF46}" presName="textRect" presStyleLbl="revTx" presStyleIdx="3" presStyleCnt="5">
        <dgm:presLayoutVars>
          <dgm:chMax val="1"/>
          <dgm:chPref val="1"/>
        </dgm:presLayoutVars>
      </dgm:prSet>
      <dgm:spPr/>
    </dgm:pt>
    <dgm:pt modelId="{5AA14D0C-0DB9-4FBC-906E-F7B84CCA4DBE}" type="pres">
      <dgm:prSet presAssocID="{7FFFA38E-0584-4BC2-9B95-0032336AC6F3}" presName="sibTrans" presStyleCnt="0"/>
      <dgm:spPr/>
    </dgm:pt>
    <dgm:pt modelId="{26659E35-1420-48AD-B52E-970328282A30}" type="pres">
      <dgm:prSet presAssocID="{39A37ABA-F180-479C-9240-F3A486916A96}" presName="compNode" presStyleCnt="0"/>
      <dgm:spPr/>
    </dgm:pt>
    <dgm:pt modelId="{F084166C-9175-428F-A8FB-7C2874181268}" type="pres">
      <dgm:prSet presAssocID="{39A37ABA-F180-479C-9240-F3A486916A96}" presName="iconBgRect" presStyleLbl="bgShp" presStyleIdx="4" presStyleCnt="5"/>
      <dgm:spPr>
        <a:prstGeom prst="round2DiagRect">
          <a:avLst>
            <a:gd name="adj1" fmla="val 29727"/>
            <a:gd name="adj2" fmla="val 0"/>
          </a:avLst>
        </a:prstGeom>
      </dgm:spPr>
    </dgm:pt>
    <dgm:pt modelId="{0D694635-1660-425E-B77B-068458D1B12E}" type="pres">
      <dgm:prSet presAssocID="{39A37ABA-F180-479C-9240-F3A486916A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nset scene"/>
        </a:ext>
      </dgm:extLst>
    </dgm:pt>
    <dgm:pt modelId="{31C89E28-C2C3-4BB8-B677-2E31F789C19F}" type="pres">
      <dgm:prSet presAssocID="{39A37ABA-F180-479C-9240-F3A486916A96}" presName="spaceRect" presStyleCnt="0"/>
      <dgm:spPr/>
    </dgm:pt>
    <dgm:pt modelId="{11F85609-88F8-4CD9-BA62-F0AFE5C711E9}" type="pres">
      <dgm:prSet presAssocID="{39A37ABA-F180-479C-9240-F3A486916A96}" presName="textRect" presStyleLbl="revTx" presStyleIdx="4" presStyleCnt="5">
        <dgm:presLayoutVars>
          <dgm:chMax val="1"/>
          <dgm:chPref val="1"/>
        </dgm:presLayoutVars>
      </dgm:prSet>
      <dgm:spPr/>
    </dgm:pt>
  </dgm:ptLst>
  <dgm:cxnLst>
    <dgm:cxn modelId="{2C38F300-E2EB-4713-BBC3-9DDCC404B3BA}" type="presOf" srcId="{6A52B85B-D2D8-404D-B73E-9C0EA866BF46}" destId="{620C63C6-6A89-4A4C-99A8-9F5250DCB754}" srcOrd="0" destOrd="0" presId="urn:microsoft.com/office/officeart/2018/5/layout/IconLeafLabelList"/>
    <dgm:cxn modelId="{4F4FC22D-394D-41A2-94E8-B9767D144052}" srcId="{6D6D4D6E-A79D-4411-BDC0-F4555602292D}" destId="{E7DBEB48-8D22-402C-9F6F-9CE7720F70D6}" srcOrd="2" destOrd="0" parTransId="{FDD415BD-FD32-49F2-AE87-2F821249ABE8}" sibTransId="{8A541020-0F45-4CF8-9613-BE0BFF5EA176}"/>
    <dgm:cxn modelId="{0315506A-0F23-4A94-A121-F02D067D6862}" type="presOf" srcId="{3880F189-A90C-402D-9915-7B530F9C0DD9}" destId="{CAD04A64-0C83-4A00-BFD5-715D539D8D5B}" srcOrd="0" destOrd="0" presId="urn:microsoft.com/office/officeart/2018/5/layout/IconLeafLabelList"/>
    <dgm:cxn modelId="{60FF7F6A-1463-4098-A7EF-3071A7F847D9}" srcId="{6D6D4D6E-A79D-4411-BDC0-F4555602292D}" destId="{3880F189-A90C-402D-9915-7B530F9C0DD9}" srcOrd="0" destOrd="0" parTransId="{C933B9C4-2707-4165-BB9B-71F508FC825C}" sibTransId="{7B4CC77C-2D95-42A0-A0A1-DF332D587E75}"/>
    <dgm:cxn modelId="{408F347F-4B21-4991-A612-DB27AA687A00}" type="presOf" srcId="{FFA8A28C-E903-4204-AC4B-672C439E0661}" destId="{92F32B21-4739-40BD-A9CE-45053DAB599D}" srcOrd="0" destOrd="0" presId="urn:microsoft.com/office/officeart/2018/5/layout/IconLeafLabelList"/>
    <dgm:cxn modelId="{C905108D-3B52-41DA-9AFF-C388AF7D4E84}" srcId="{6D6D4D6E-A79D-4411-BDC0-F4555602292D}" destId="{FFA8A28C-E903-4204-AC4B-672C439E0661}" srcOrd="1" destOrd="0" parTransId="{FC42505B-E311-4C0A-950F-2DD7570C5839}" sibTransId="{719F5959-C845-4242-96B0-74F742A2D65F}"/>
    <dgm:cxn modelId="{76BAA195-1033-4ED7-B4F5-158F2D97AD22}" srcId="{6D6D4D6E-A79D-4411-BDC0-F4555602292D}" destId="{39A37ABA-F180-479C-9240-F3A486916A96}" srcOrd="4" destOrd="0" parTransId="{6FDA89A1-FD6D-4E84-8339-721D96FBE297}" sibTransId="{AA9171EC-1647-4154-B7BE-962D77DF13CC}"/>
    <dgm:cxn modelId="{39006097-95E3-42C2-8EEC-A9E2B2AFD033}" type="presOf" srcId="{E7DBEB48-8D22-402C-9F6F-9CE7720F70D6}" destId="{80B8F716-8FE1-4D93-B4DD-FD31756BEA30}" srcOrd="0" destOrd="0" presId="urn:microsoft.com/office/officeart/2018/5/layout/IconLeafLabelList"/>
    <dgm:cxn modelId="{EBC3739A-32AD-4BC2-BA4B-D6DF1D0F79E7}" srcId="{6D6D4D6E-A79D-4411-BDC0-F4555602292D}" destId="{6A52B85B-D2D8-404D-B73E-9C0EA866BF46}" srcOrd="3" destOrd="0" parTransId="{1213E026-B558-4C9F-A9B7-7FC09465D9E8}" sibTransId="{7FFFA38E-0584-4BC2-9B95-0032336AC6F3}"/>
    <dgm:cxn modelId="{037F09A9-21DE-4E73-B594-19C56E4FAE67}" type="presOf" srcId="{39A37ABA-F180-479C-9240-F3A486916A96}" destId="{11F85609-88F8-4CD9-BA62-F0AFE5C711E9}" srcOrd="0" destOrd="0" presId="urn:microsoft.com/office/officeart/2018/5/layout/IconLeafLabelList"/>
    <dgm:cxn modelId="{FDFFE9BF-A3AF-42C4-8065-C7C32E730E0D}" type="presOf" srcId="{6D6D4D6E-A79D-4411-BDC0-F4555602292D}" destId="{5397238D-586A-4BCA-AED5-B6C8D22D5E88}" srcOrd="0" destOrd="0" presId="urn:microsoft.com/office/officeart/2018/5/layout/IconLeafLabelList"/>
    <dgm:cxn modelId="{446EBAF7-842B-41C7-BB3E-096B8B919B63}" type="presParOf" srcId="{5397238D-586A-4BCA-AED5-B6C8D22D5E88}" destId="{5A57F4CD-51B7-46A6-9729-7EA9C3E68B7F}" srcOrd="0" destOrd="0" presId="urn:microsoft.com/office/officeart/2018/5/layout/IconLeafLabelList"/>
    <dgm:cxn modelId="{E5A4E916-89C4-4655-B13F-A2505F5E9676}" type="presParOf" srcId="{5A57F4CD-51B7-46A6-9729-7EA9C3E68B7F}" destId="{5B26CCA5-1DE7-42B4-A792-9032F9BD6B60}" srcOrd="0" destOrd="0" presId="urn:microsoft.com/office/officeart/2018/5/layout/IconLeafLabelList"/>
    <dgm:cxn modelId="{E10EB179-A917-4BE1-9BEB-982CD4149580}" type="presParOf" srcId="{5A57F4CD-51B7-46A6-9729-7EA9C3E68B7F}" destId="{1FCD3BC9-7658-4F8E-B44F-487AFB0082D2}" srcOrd="1" destOrd="0" presId="urn:microsoft.com/office/officeart/2018/5/layout/IconLeafLabelList"/>
    <dgm:cxn modelId="{29588292-3F69-48D7-BF07-B6D6ED550CF8}" type="presParOf" srcId="{5A57F4CD-51B7-46A6-9729-7EA9C3E68B7F}" destId="{B9FA8B7F-3C97-4D80-8543-692B15C8996C}" srcOrd="2" destOrd="0" presId="urn:microsoft.com/office/officeart/2018/5/layout/IconLeafLabelList"/>
    <dgm:cxn modelId="{C63E7C56-D301-45A4-8057-B843BECD0EB6}" type="presParOf" srcId="{5A57F4CD-51B7-46A6-9729-7EA9C3E68B7F}" destId="{CAD04A64-0C83-4A00-BFD5-715D539D8D5B}" srcOrd="3" destOrd="0" presId="urn:microsoft.com/office/officeart/2018/5/layout/IconLeafLabelList"/>
    <dgm:cxn modelId="{F9383023-B123-4208-AB96-9C049DCF52EC}" type="presParOf" srcId="{5397238D-586A-4BCA-AED5-B6C8D22D5E88}" destId="{2711B2A2-6280-465A-86D4-0273193D3F90}" srcOrd="1" destOrd="0" presId="urn:microsoft.com/office/officeart/2018/5/layout/IconLeafLabelList"/>
    <dgm:cxn modelId="{B219EEAD-E4D7-4381-A04B-128E03A51202}" type="presParOf" srcId="{5397238D-586A-4BCA-AED5-B6C8D22D5E88}" destId="{C78E3FCA-C1BF-490B-9F0C-2159413A1411}" srcOrd="2" destOrd="0" presId="urn:microsoft.com/office/officeart/2018/5/layout/IconLeafLabelList"/>
    <dgm:cxn modelId="{A60A83F9-B365-4D3C-B40F-3CAA482830F9}" type="presParOf" srcId="{C78E3FCA-C1BF-490B-9F0C-2159413A1411}" destId="{3BA6190A-BD49-4D98-815C-A6F14CFE5EE7}" srcOrd="0" destOrd="0" presId="urn:microsoft.com/office/officeart/2018/5/layout/IconLeafLabelList"/>
    <dgm:cxn modelId="{0EA381AF-B363-446B-AD8D-A4818045105A}" type="presParOf" srcId="{C78E3FCA-C1BF-490B-9F0C-2159413A1411}" destId="{878345BE-5534-468F-9FFB-31FC4AFCF666}" srcOrd="1" destOrd="0" presId="urn:microsoft.com/office/officeart/2018/5/layout/IconLeafLabelList"/>
    <dgm:cxn modelId="{D18E5779-5369-40FC-AE67-D66DAB017885}" type="presParOf" srcId="{C78E3FCA-C1BF-490B-9F0C-2159413A1411}" destId="{892BE806-B2DA-4F36-894B-2B1FFFB39E01}" srcOrd="2" destOrd="0" presId="urn:microsoft.com/office/officeart/2018/5/layout/IconLeafLabelList"/>
    <dgm:cxn modelId="{F9375560-171D-4E1D-A518-1C7CBFA2604F}" type="presParOf" srcId="{C78E3FCA-C1BF-490B-9F0C-2159413A1411}" destId="{92F32B21-4739-40BD-A9CE-45053DAB599D}" srcOrd="3" destOrd="0" presId="urn:microsoft.com/office/officeart/2018/5/layout/IconLeafLabelList"/>
    <dgm:cxn modelId="{FE78286A-FA75-4412-8582-54E72EEB894D}" type="presParOf" srcId="{5397238D-586A-4BCA-AED5-B6C8D22D5E88}" destId="{FC831DC5-4712-43B5-AFA7-3E3D8BA6EBB2}" srcOrd="3" destOrd="0" presId="urn:microsoft.com/office/officeart/2018/5/layout/IconLeafLabelList"/>
    <dgm:cxn modelId="{24F78E56-90A6-49C2-A81F-BADE25249898}" type="presParOf" srcId="{5397238D-586A-4BCA-AED5-B6C8D22D5E88}" destId="{D00E092A-6032-4E68-AFEE-3C114FE57088}" srcOrd="4" destOrd="0" presId="urn:microsoft.com/office/officeart/2018/5/layout/IconLeafLabelList"/>
    <dgm:cxn modelId="{1EC855D5-7EF1-44C1-82DC-CF863645FB7F}" type="presParOf" srcId="{D00E092A-6032-4E68-AFEE-3C114FE57088}" destId="{F79EB611-2BD4-46F3-8AA0-D99D2FD90E06}" srcOrd="0" destOrd="0" presId="urn:microsoft.com/office/officeart/2018/5/layout/IconLeafLabelList"/>
    <dgm:cxn modelId="{A8DD380F-BF3E-412A-8AA5-8039BCC6E15D}" type="presParOf" srcId="{D00E092A-6032-4E68-AFEE-3C114FE57088}" destId="{43483AB2-6B3C-46E1-8FD0-C36AF39289ED}" srcOrd="1" destOrd="0" presId="urn:microsoft.com/office/officeart/2018/5/layout/IconLeafLabelList"/>
    <dgm:cxn modelId="{E357E96F-DB08-41CB-97A3-791545EC78EA}" type="presParOf" srcId="{D00E092A-6032-4E68-AFEE-3C114FE57088}" destId="{82835C88-E6FC-416C-AFBB-A53572FD5891}" srcOrd="2" destOrd="0" presId="urn:microsoft.com/office/officeart/2018/5/layout/IconLeafLabelList"/>
    <dgm:cxn modelId="{54FB9495-2C9F-47FB-8E73-2DFDDE1B19B2}" type="presParOf" srcId="{D00E092A-6032-4E68-AFEE-3C114FE57088}" destId="{80B8F716-8FE1-4D93-B4DD-FD31756BEA30}" srcOrd="3" destOrd="0" presId="urn:microsoft.com/office/officeart/2018/5/layout/IconLeafLabelList"/>
    <dgm:cxn modelId="{9FAE4CDF-EF5D-4F36-9958-8985193139AE}" type="presParOf" srcId="{5397238D-586A-4BCA-AED5-B6C8D22D5E88}" destId="{3E0DFDF0-8C2C-459F-BF4F-6AB912C67ADD}" srcOrd="5" destOrd="0" presId="urn:microsoft.com/office/officeart/2018/5/layout/IconLeafLabelList"/>
    <dgm:cxn modelId="{82214836-1EC1-4232-A18B-F532E165BE6F}" type="presParOf" srcId="{5397238D-586A-4BCA-AED5-B6C8D22D5E88}" destId="{CD3E98A9-8695-42E2-A651-458EB1B95690}" srcOrd="6" destOrd="0" presId="urn:microsoft.com/office/officeart/2018/5/layout/IconLeafLabelList"/>
    <dgm:cxn modelId="{05D7FE51-6B59-44EC-B640-BCAEFF8D0EFC}" type="presParOf" srcId="{CD3E98A9-8695-42E2-A651-458EB1B95690}" destId="{E8C7D39D-07A4-4788-90B2-51E97305DDD2}" srcOrd="0" destOrd="0" presId="urn:microsoft.com/office/officeart/2018/5/layout/IconLeafLabelList"/>
    <dgm:cxn modelId="{8FD830A9-F99A-426C-95E4-4537ED79865D}" type="presParOf" srcId="{CD3E98A9-8695-42E2-A651-458EB1B95690}" destId="{2894F823-B197-4989-B111-4C5E84079FEF}" srcOrd="1" destOrd="0" presId="urn:microsoft.com/office/officeart/2018/5/layout/IconLeafLabelList"/>
    <dgm:cxn modelId="{F00E0124-F14C-4E7D-9B25-7EC81D512CA6}" type="presParOf" srcId="{CD3E98A9-8695-42E2-A651-458EB1B95690}" destId="{8BFD5403-5FA4-4866-B0AB-66ECF63922AC}" srcOrd="2" destOrd="0" presId="urn:microsoft.com/office/officeart/2018/5/layout/IconLeafLabelList"/>
    <dgm:cxn modelId="{BD46164C-7025-49E5-8AF9-DA1D43200FCB}" type="presParOf" srcId="{CD3E98A9-8695-42E2-A651-458EB1B95690}" destId="{620C63C6-6A89-4A4C-99A8-9F5250DCB754}" srcOrd="3" destOrd="0" presId="urn:microsoft.com/office/officeart/2018/5/layout/IconLeafLabelList"/>
    <dgm:cxn modelId="{1CFAE447-2A72-4E62-B580-2C12EFF0BBE7}" type="presParOf" srcId="{5397238D-586A-4BCA-AED5-B6C8D22D5E88}" destId="{5AA14D0C-0DB9-4FBC-906E-F7B84CCA4DBE}" srcOrd="7" destOrd="0" presId="urn:microsoft.com/office/officeart/2018/5/layout/IconLeafLabelList"/>
    <dgm:cxn modelId="{F734BF0B-18FC-411B-8DCB-D5FD0488B9E1}" type="presParOf" srcId="{5397238D-586A-4BCA-AED5-B6C8D22D5E88}" destId="{26659E35-1420-48AD-B52E-970328282A30}" srcOrd="8" destOrd="0" presId="urn:microsoft.com/office/officeart/2018/5/layout/IconLeafLabelList"/>
    <dgm:cxn modelId="{FAC98ED5-BFE2-46F1-9B58-7F10BFB17A7B}" type="presParOf" srcId="{26659E35-1420-48AD-B52E-970328282A30}" destId="{F084166C-9175-428F-A8FB-7C2874181268}" srcOrd="0" destOrd="0" presId="urn:microsoft.com/office/officeart/2018/5/layout/IconLeafLabelList"/>
    <dgm:cxn modelId="{793E054E-BE5B-45BB-A5E3-831B8095B3CF}" type="presParOf" srcId="{26659E35-1420-48AD-B52E-970328282A30}" destId="{0D694635-1660-425E-B77B-068458D1B12E}" srcOrd="1" destOrd="0" presId="urn:microsoft.com/office/officeart/2018/5/layout/IconLeafLabelList"/>
    <dgm:cxn modelId="{D5278261-5123-4013-8811-76437DBE1EB5}" type="presParOf" srcId="{26659E35-1420-48AD-B52E-970328282A30}" destId="{31C89E28-C2C3-4BB8-B677-2E31F789C19F}" srcOrd="2" destOrd="0" presId="urn:microsoft.com/office/officeart/2018/5/layout/IconLeafLabelList"/>
    <dgm:cxn modelId="{C81FC4C9-9742-473E-9BC5-78134AD6E80F}" type="presParOf" srcId="{26659E35-1420-48AD-B52E-970328282A30}" destId="{11F85609-88F8-4CD9-BA62-F0AFE5C711E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44F92-B3E0-214F-9ACB-2C2EF52B3400}">
      <dsp:nvSpPr>
        <dsp:cNvPr id="0" name=""/>
        <dsp:cNvSpPr/>
      </dsp:nvSpPr>
      <dsp:spPr>
        <a:xfrm>
          <a:off x="0" y="521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project on Carbon emissions across United States aims to perform an Exploratory Data Analysis to investigate the Carbon Emissions in United States, </a:t>
          </a:r>
          <a:r>
            <a:rPr lang="en-US" sz="1500" kern="1200" dirty="0"/>
            <a:t>f</a:t>
          </a:r>
          <a:r>
            <a:rPr lang="en-US" sz="1500" b="0" i="0" kern="1200" dirty="0"/>
            <a:t>ocusing mainly on region wise analysis and the contributors for Carbon Emissions. </a:t>
          </a:r>
          <a:endParaRPr lang="en-US" sz="1500" kern="1200" dirty="0"/>
        </a:p>
      </dsp:txBody>
      <dsp:txXfrm>
        <a:off x="52260" y="104416"/>
        <a:ext cx="4961256" cy="966030"/>
      </dsp:txXfrm>
    </dsp:sp>
    <dsp:sp modelId="{7270991A-D2B1-244A-A00D-ED00B113FC68}">
      <dsp:nvSpPr>
        <dsp:cNvPr id="0" name=""/>
        <dsp:cNvSpPr/>
      </dsp:nvSpPr>
      <dsp:spPr>
        <a:xfrm>
          <a:off x="0" y="1165906"/>
          <a:ext cx="5065776" cy="1070550"/>
        </a:xfrm>
        <a:prstGeom prst="round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We will be exploring public datasets, employ data analysis methods to dig deeper into the environmental impact and mainly its impact on health of people in United states. </a:t>
          </a:r>
          <a:endParaRPr lang="en-US" sz="1500" kern="1200" dirty="0"/>
        </a:p>
      </dsp:txBody>
      <dsp:txXfrm>
        <a:off x="52260" y="1218166"/>
        <a:ext cx="4961256" cy="966030"/>
      </dsp:txXfrm>
    </dsp:sp>
    <dsp:sp modelId="{CA214A9E-AAF5-194E-9A8C-92D3F043CD97}">
      <dsp:nvSpPr>
        <dsp:cNvPr id="0" name=""/>
        <dsp:cNvSpPr/>
      </dsp:nvSpPr>
      <dsp:spPr>
        <a:xfrm>
          <a:off x="0" y="2279656"/>
          <a:ext cx="5065776" cy="107055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motivation for this project comes from the </a:t>
          </a:r>
          <a:r>
            <a:rPr lang="en-US" sz="1500" kern="1200" dirty="0"/>
            <a:t>desire</a:t>
          </a:r>
          <a:r>
            <a:rPr lang="en-US" sz="1500" b="0" i="0" kern="1200" dirty="0"/>
            <a:t> to understand the challenges to the environment caused mainly by carbon emissions and the sustainability initiatives being undertaken to curb these emissions.</a:t>
          </a:r>
          <a:endParaRPr lang="en-US" sz="1500" kern="1200" dirty="0"/>
        </a:p>
      </dsp:txBody>
      <dsp:txXfrm>
        <a:off x="52260" y="2331916"/>
        <a:ext cx="4961256" cy="966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89EA-E3F6-4EDC-8A67-ECECA4F3ED2D}">
      <dsp:nvSpPr>
        <dsp:cNvPr id="0" name=""/>
        <dsp:cNvSpPr/>
      </dsp:nvSpPr>
      <dsp:spPr>
        <a:xfrm>
          <a:off x="-6555" y="1064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F0942-24A9-4C6B-913D-D480A18A5DC5}">
      <dsp:nvSpPr>
        <dsp:cNvPr id="0" name=""/>
        <dsp:cNvSpPr/>
      </dsp:nvSpPr>
      <dsp:spPr>
        <a:xfrm>
          <a:off x="332326" y="262703"/>
          <a:ext cx="616148" cy="616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98490-1828-466D-98D2-F9C2A9A35A9B}">
      <dsp:nvSpPr>
        <dsp:cNvPr id="0" name=""/>
        <dsp:cNvSpPr/>
      </dsp:nvSpPr>
      <dsp:spPr>
        <a:xfrm>
          <a:off x="1287357" y="1064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The </a:t>
          </a:r>
          <a:r>
            <a:rPr lang="en-US" sz="2000" b="1" kern="1200"/>
            <a:t>national average of CO2 emissions is minimal </a:t>
          </a:r>
          <a:r>
            <a:rPr lang="en-US" sz="2000" kern="1200"/>
            <a:t>compared to the top 5 producing states.</a:t>
          </a:r>
        </a:p>
      </dsp:txBody>
      <dsp:txXfrm>
        <a:off x="1287357" y="10642"/>
        <a:ext cx="3742429" cy="1189055"/>
      </dsp:txXfrm>
    </dsp:sp>
    <dsp:sp modelId="{FC0FCD26-3FC0-4FE2-90A8-3D9755751F5B}">
      <dsp:nvSpPr>
        <dsp:cNvPr id="0" name=""/>
        <dsp:cNvSpPr/>
      </dsp:nvSpPr>
      <dsp:spPr>
        <a:xfrm>
          <a:off x="-6555" y="1496962"/>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BEC4E8-9A45-4448-B850-4F7A3C7DEC0B}">
      <dsp:nvSpPr>
        <dsp:cNvPr id="0" name=""/>
        <dsp:cNvSpPr/>
      </dsp:nvSpPr>
      <dsp:spPr>
        <a:xfrm>
          <a:off x="332326" y="1749022"/>
          <a:ext cx="616148" cy="616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03736-119B-485A-9012-FCA148BAE0DD}">
      <dsp:nvSpPr>
        <dsp:cNvPr id="0" name=""/>
        <dsp:cNvSpPr/>
      </dsp:nvSpPr>
      <dsp:spPr>
        <a:xfrm>
          <a:off x="1287357" y="1496962"/>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889000">
            <a:lnSpc>
              <a:spcPct val="100000"/>
            </a:lnSpc>
            <a:spcBef>
              <a:spcPct val="0"/>
            </a:spcBef>
            <a:spcAft>
              <a:spcPct val="35000"/>
            </a:spcAft>
            <a:buNone/>
          </a:pPr>
          <a:r>
            <a:rPr lang="en-US" sz="2000" kern="1200"/>
            <a:t>Texas, California, Florida, Pennsylvania and Illinois are the leading states in CO2 emissions. </a:t>
          </a:r>
        </a:p>
      </dsp:txBody>
      <dsp:txXfrm>
        <a:off x="1287357" y="1496962"/>
        <a:ext cx="3742429" cy="1189055"/>
      </dsp:txXfrm>
    </dsp:sp>
    <dsp:sp modelId="{494E2F69-A1C9-42DE-A3A3-DEA850C4A63E}">
      <dsp:nvSpPr>
        <dsp:cNvPr id="0" name=""/>
        <dsp:cNvSpPr/>
      </dsp:nvSpPr>
      <dsp:spPr>
        <a:xfrm>
          <a:off x="-6555" y="2983281"/>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EFB44-2CEA-4A2F-B179-ED06C5F7D816}">
      <dsp:nvSpPr>
        <dsp:cNvPr id="0" name=""/>
        <dsp:cNvSpPr/>
      </dsp:nvSpPr>
      <dsp:spPr>
        <a:xfrm>
          <a:off x="332326" y="3235342"/>
          <a:ext cx="616148" cy="616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9417E-509F-470E-93C2-422DF156EFBB}">
      <dsp:nvSpPr>
        <dsp:cNvPr id="0" name=""/>
        <dsp:cNvSpPr/>
      </dsp:nvSpPr>
      <dsp:spPr>
        <a:xfrm>
          <a:off x="1287357" y="2983281"/>
          <a:ext cx="3742429"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The gap between the leading state, Texas, and California in </a:t>
          </a:r>
          <a:r>
            <a:rPr lang="en-US" sz="1200" b="1" kern="1200" dirty="0"/>
            <a:t>CO2 emissions accurately show the difference </a:t>
          </a:r>
          <a:r>
            <a:rPr lang="en-US" sz="1200" kern="1200" dirty="0"/>
            <a:t>between California's push to quadruple clean energy production while Texas so no current goals. </a:t>
          </a:r>
        </a:p>
      </dsp:txBody>
      <dsp:txXfrm>
        <a:off x="1287357" y="2983281"/>
        <a:ext cx="3742429" cy="1189055"/>
      </dsp:txXfrm>
    </dsp:sp>
    <dsp:sp modelId="{4090B860-4B09-4717-9C67-8AF5826435C4}">
      <dsp:nvSpPr>
        <dsp:cNvPr id="0" name=""/>
        <dsp:cNvSpPr/>
      </dsp:nvSpPr>
      <dsp:spPr>
        <a:xfrm>
          <a:off x="-6555" y="4469600"/>
          <a:ext cx="5076092" cy="11202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B2B79-3B33-4A67-B729-4A6840FE3EEE}">
      <dsp:nvSpPr>
        <dsp:cNvPr id="0" name=""/>
        <dsp:cNvSpPr/>
      </dsp:nvSpPr>
      <dsp:spPr>
        <a:xfrm>
          <a:off x="332326" y="4721661"/>
          <a:ext cx="616148" cy="616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16B1DE-4AA8-4C8D-8EC6-28CEE2433B0F}">
      <dsp:nvSpPr>
        <dsp:cNvPr id="0" name=""/>
        <dsp:cNvSpPr/>
      </dsp:nvSpPr>
      <dsp:spPr>
        <a:xfrm>
          <a:off x="1196397" y="4379541"/>
          <a:ext cx="3848152" cy="1189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42" tIns="125842" rIns="125842" bIns="125842" numCol="1" spcCol="1270" anchor="ctr" anchorCtr="0">
          <a:noAutofit/>
        </a:bodyPr>
        <a:lstStyle/>
        <a:p>
          <a:pPr marL="0" lvl="0" indent="0" algn="l" defTabSz="533400">
            <a:lnSpc>
              <a:spcPct val="100000"/>
            </a:lnSpc>
            <a:spcBef>
              <a:spcPct val="0"/>
            </a:spcBef>
            <a:spcAft>
              <a:spcPct val="35000"/>
            </a:spcAft>
            <a:buNone/>
          </a:pPr>
          <a:r>
            <a:rPr lang="en-US" sz="1200" kern="1200" dirty="0"/>
            <a:t>Higher presence of industries, population, and economic factors, Energy production and consumption, Transportation and Infrastructure, Electricity Generation mix, Climate and Geographical factors, Industrial composition contribute to the varied difference</a:t>
          </a:r>
        </a:p>
      </dsp:txBody>
      <dsp:txXfrm>
        <a:off x="1196397" y="4379541"/>
        <a:ext cx="3848152" cy="1189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543D-07E1-4F43-B138-28245465A7D4}">
      <dsp:nvSpPr>
        <dsp:cNvPr id="0" name=""/>
        <dsp:cNvSpPr/>
      </dsp:nvSpPr>
      <dsp:spPr>
        <a:xfrm>
          <a:off x="4622"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dirty="0"/>
            <a:t>Energy Mix: Texas is a significant contributor to carbon emissions due to its large energy sector, including fossil fuel production and consumption. Changes in the energy mix, such as an increase in natural gas and renewable energy sources, can affect carbon emissions. Texas has been transitioning to a greater reliance on natural gas and renewable energy, which tends to have lower emissions compared to coal.</a:t>
          </a:r>
          <a:endParaRPr lang="en-US" sz="1100" kern="1200" dirty="0"/>
        </a:p>
      </dsp:txBody>
      <dsp:txXfrm>
        <a:off x="4622" y="1054852"/>
        <a:ext cx="2095174" cy="2612420"/>
      </dsp:txXfrm>
    </dsp:sp>
    <dsp:sp modelId="{EA06069A-C3E6-3F48-87D0-3F55EBFF3761}">
      <dsp:nvSpPr>
        <dsp:cNvPr id="0" name=""/>
        <dsp:cNvSpPr/>
      </dsp:nvSpPr>
      <dsp:spPr>
        <a:xfrm>
          <a:off x="2128155"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CE7130-169D-D241-9331-37F087F6EFF9}">
      <dsp:nvSpPr>
        <dsp:cNvPr id="0" name=""/>
        <dsp:cNvSpPr/>
      </dsp:nvSpPr>
      <dsp:spPr>
        <a:xfrm>
          <a:off x="2470789"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Economic Activity: Carbon emissions are closely linked to economic activity. If there was a slowdown or recession in 2020, as was the case with the global economic impact of the COVID-19 pandemic, it could have led to a temporary reduction in emissions as industrial production and transportation decreased.</a:t>
          </a:r>
          <a:endParaRPr lang="en-US" sz="1100" kern="1200"/>
        </a:p>
      </dsp:txBody>
      <dsp:txXfrm>
        <a:off x="2470789" y="1054852"/>
        <a:ext cx="2095174" cy="2612420"/>
      </dsp:txXfrm>
    </dsp:sp>
    <dsp:sp modelId="{79E8FE4C-78AC-F44D-BA93-DACA5EAC1C09}">
      <dsp:nvSpPr>
        <dsp:cNvPr id="0" name=""/>
        <dsp:cNvSpPr/>
      </dsp:nvSpPr>
      <dsp:spPr>
        <a:xfrm>
          <a:off x="4594321"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E9866-812D-0041-841C-5CF34CB97392}">
      <dsp:nvSpPr>
        <dsp:cNvPr id="0" name=""/>
        <dsp:cNvSpPr/>
      </dsp:nvSpPr>
      <dsp:spPr>
        <a:xfrm>
          <a:off x="4936955"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Weather Variability: Weather patterns, such as milder winters or increased use of air conditioning in hot summers, can affect energy consumption and carbon emissions. In Texas, weather conditions can influence energy demand.</a:t>
          </a:r>
          <a:endParaRPr lang="en-US" sz="1100" kern="1200"/>
        </a:p>
      </dsp:txBody>
      <dsp:txXfrm>
        <a:off x="4936955" y="1054852"/>
        <a:ext cx="2095174" cy="2612420"/>
      </dsp:txXfrm>
    </dsp:sp>
    <dsp:sp modelId="{7C956080-8462-B94D-BFC0-FCB678BE3892}">
      <dsp:nvSpPr>
        <dsp:cNvPr id="0" name=""/>
        <dsp:cNvSpPr/>
      </dsp:nvSpPr>
      <dsp:spPr>
        <a:xfrm>
          <a:off x="7060487"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42CB9F-1D93-F547-9401-3C233945F2EB}">
      <dsp:nvSpPr>
        <dsp:cNvPr id="0" name=""/>
        <dsp:cNvSpPr/>
      </dsp:nvSpPr>
      <dsp:spPr>
        <a:xfrm>
          <a:off x="7403121"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Policies and Regulations: State and federal policies and regulations aimed at reducing carbon emissions may have played a role during this period. Texas has implemented some measures to promote cleaner energy sources and improve energy efficiency.</a:t>
          </a:r>
          <a:endParaRPr lang="en-US" sz="1100" kern="1200"/>
        </a:p>
      </dsp:txBody>
      <dsp:txXfrm>
        <a:off x="7403121" y="1054852"/>
        <a:ext cx="2095174" cy="2612420"/>
      </dsp:txXfrm>
    </dsp:sp>
    <dsp:sp modelId="{2339E29F-5BB3-F64D-9A25-6F0187566158}">
      <dsp:nvSpPr>
        <dsp:cNvPr id="0" name=""/>
        <dsp:cNvSpPr/>
      </dsp:nvSpPr>
      <dsp:spPr>
        <a:xfrm>
          <a:off x="9526653" y="2239562"/>
          <a:ext cx="314276"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EC154C-C4B8-564B-9593-25EEEF209491}">
      <dsp:nvSpPr>
        <dsp:cNvPr id="0" name=""/>
        <dsp:cNvSpPr/>
      </dsp:nvSpPr>
      <dsp:spPr>
        <a:xfrm>
          <a:off x="9869287" y="1054852"/>
          <a:ext cx="2095174" cy="2612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b="0" i="0" kern="1200"/>
            <a:t>Technological Advances: Advances in energy-efficient technologies, improved industrial processes, and changes in energy consumption patterns can also impact carbon emissions.</a:t>
          </a:r>
          <a:endParaRPr lang="en-US" sz="1100" kern="1200"/>
        </a:p>
      </dsp:txBody>
      <dsp:txXfrm>
        <a:off x="9869287" y="1054852"/>
        <a:ext cx="2095174" cy="2612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6CCA5-1DE7-42B4-A792-9032F9BD6B60}">
      <dsp:nvSpPr>
        <dsp:cNvPr id="0" name=""/>
        <dsp:cNvSpPr/>
      </dsp:nvSpPr>
      <dsp:spPr>
        <a:xfrm>
          <a:off x="631199" y="49414"/>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D3BC9-7658-4F8E-B44F-487AFB0082D2}">
      <dsp:nvSpPr>
        <dsp:cNvPr id="0" name=""/>
        <dsp:cNvSpPr/>
      </dsp:nvSpPr>
      <dsp:spPr>
        <a:xfrm>
          <a:off x="865200" y="28341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D04A64-0C83-4A00-BFD5-715D539D8D5B}">
      <dsp:nvSpPr>
        <dsp:cNvPr id="0" name=""/>
        <dsp:cNvSpPr/>
      </dsp:nvSpPr>
      <dsp:spPr>
        <a:xfrm>
          <a:off x="280199"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Resource Depletion</a:t>
          </a:r>
          <a:r>
            <a:rPr lang="en-US" sz="1100" b="0" i="0" kern="1200" dirty="0"/>
            <a:t>: Large carbon footprints, whether on a country-wide scale due to activities like deforestation or on an individual level through increased use of resources like air conditioning, can deplete natural resources. Deforestation, for example, leads to the loss of vital ecosystems and biodiversity, while increased use of air conditioning contributes to higher energy consumption.</a:t>
          </a:r>
          <a:endParaRPr lang="en-US" sz="1100" kern="1200" dirty="0"/>
        </a:p>
      </dsp:txBody>
      <dsp:txXfrm>
        <a:off x="280199" y="1489415"/>
        <a:ext cx="1800000" cy="2790000"/>
      </dsp:txXfrm>
    </dsp:sp>
    <dsp:sp modelId="{3BA6190A-BD49-4D98-815C-A6F14CFE5EE7}">
      <dsp:nvSpPr>
        <dsp:cNvPr id="0" name=""/>
        <dsp:cNvSpPr/>
      </dsp:nvSpPr>
      <dsp:spPr>
        <a:xfrm>
          <a:off x="2746200" y="49414"/>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345BE-5534-468F-9FFB-31FC4AFCF666}">
      <dsp:nvSpPr>
        <dsp:cNvPr id="0" name=""/>
        <dsp:cNvSpPr/>
      </dsp:nvSpPr>
      <dsp:spPr>
        <a:xfrm>
          <a:off x="2980200" y="28341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32B21-4739-40BD-A9CE-45053DAB599D}">
      <dsp:nvSpPr>
        <dsp:cNvPr id="0" name=""/>
        <dsp:cNvSpPr/>
      </dsp:nvSpPr>
      <dsp:spPr>
        <a:xfrm>
          <a:off x="2395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dirty="0"/>
            <a:t>Greenhouse Gas Emissions</a:t>
          </a:r>
          <a:r>
            <a:rPr lang="en-US" sz="1100" b="0" i="0" kern="1200" dirty="0"/>
            <a:t>: The release of greenhouse gases, such as carbon dioxide (CO2), methane (CH4), and nitrous oxide (N2O), is a direct consequence of human activities. These emissions result from burning fossil fuels, deforestation, industrial processes, and other human-driven actions.</a:t>
          </a:r>
          <a:endParaRPr lang="en-US" sz="1100" kern="1200" dirty="0"/>
        </a:p>
      </dsp:txBody>
      <dsp:txXfrm>
        <a:off x="2395200" y="1489415"/>
        <a:ext cx="1800000" cy="2790000"/>
      </dsp:txXfrm>
    </dsp:sp>
    <dsp:sp modelId="{F79EB611-2BD4-46F3-8AA0-D99D2FD90E06}">
      <dsp:nvSpPr>
        <dsp:cNvPr id="0" name=""/>
        <dsp:cNvSpPr/>
      </dsp:nvSpPr>
      <dsp:spPr>
        <a:xfrm>
          <a:off x="4861200" y="49414"/>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83AB2-6B3C-46E1-8FD0-C36AF39289ED}">
      <dsp:nvSpPr>
        <dsp:cNvPr id="0" name=""/>
        <dsp:cNvSpPr/>
      </dsp:nvSpPr>
      <dsp:spPr>
        <a:xfrm>
          <a:off x="5095200" y="28341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8F716-8FE1-4D93-B4DD-FD31756BEA30}">
      <dsp:nvSpPr>
        <dsp:cNvPr id="0" name=""/>
        <dsp:cNvSpPr/>
      </dsp:nvSpPr>
      <dsp:spPr>
        <a:xfrm>
          <a:off x="4510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Climate Change</a:t>
          </a:r>
          <a:r>
            <a:rPr lang="en-US" sz="1100" b="0" i="0" kern="1200"/>
            <a:t>: Increased greenhouse gas emissions contribute to climate change by trapping heat in the Earth's atmosphere. This leads to global warming, shifts in weather patterns, more frequent and severe weather events, and disruptions to ecosystems and biodiversity. Climate change poses serious challenges for human societies, the environment, and the economy.</a:t>
          </a:r>
          <a:endParaRPr lang="en-US" sz="1100" kern="1200"/>
        </a:p>
      </dsp:txBody>
      <dsp:txXfrm>
        <a:off x="4510200" y="1489415"/>
        <a:ext cx="1800000" cy="2790000"/>
      </dsp:txXfrm>
    </dsp:sp>
    <dsp:sp modelId="{E8C7D39D-07A4-4788-90B2-51E97305DDD2}">
      <dsp:nvSpPr>
        <dsp:cNvPr id="0" name=""/>
        <dsp:cNvSpPr/>
      </dsp:nvSpPr>
      <dsp:spPr>
        <a:xfrm>
          <a:off x="6976200" y="49414"/>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4F823-B197-4989-B111-4C5E84079FEF}">
      <dsp:nvSpPr>
        <dsp:cNvPr id="0" name=""/>
        <dsp:cNvSpPr/>
      </dsp:nvSpPr>
      <dsp:spPr>
        <a:xfrm>
          <a:off x="7210200" y="28341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C63C6-6A89-4A4C-99A8-9F5250DCB754}">
      <dsp:nvSpPr>
        <dsp:cNvPr id="0" name=""/>
        <dsp:cNvSpPr/>
      </dsp:nvSpPr>
      <dsp:spPr>
        <a:xfrm>
          <a:off x="6625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Carbon Footprint</a:t>
          </a:r>
          <a:r>
            <a:rPr lang="en-US" sz="1100" b="0" i="0" kern="1200"/>
            <a:t>: A person's carbon footprint measures the amount of greenhouse gases they are responsible for producing through their daily activities, including energy consumption, transportation, and lifestyle choices. Reducing one's carbon footprint is essential in mitigating the impacts of climate change.</a:t>
          </a:r>
          <a:endParaRPr lang="en-US" sz="1100" kern="1200"/>
        </a:p>
      </dsp:txBody>
      <dsp:txXfrm>
        <a:off x="6625200" y="1489415"/>
        <a:ext cx="1800000" cy="2790000"/>
      </dsp:txXfrm>
    </dsp:sp>
    <dsp:sp modelId="{F084166C-9175-428F-A8FB-7C2874181268}">
      <dsp:nvSpPr>
        <dsp:cNvPr id="0" name=""/>
        <dsp:cNvSpPr/>
      </dsp:nvSpPr>
      <dsp:spPr>
        <a:xfrm>
          <a:off x="9091200" y="49414"/>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4635-1660-425E-B77B-068458D1B12E}">
      <dsp:nvSpPr>
        <dsp:cNvPr id="0" name=""/>
        <dsp:cNvSpPr/>
      </dsp:nvSpPr>
      <dsp:spPr>
        <a:xfrm>
          <a:off x="9325199" y="28341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85609-88F8-4CD9-BA62-F0AFE5C711E9}">
      <dsp:nvSpPr>
        <dsp:cNvPr id="0" name=""/>
        <dsp:cNvSpPr/>
      </dsp:nvSpPr>
      <dsp:spPr>
        <a:xfrm>
          <a:off x="8740200" y="1489415"/>
          <a:ext cx="1800000" cy="27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a:t>Human Contribution to Greenhouse Gas Emissions</a:t>
          </a:r>
          <a:r>
            <a:rPr lang="en-US" sz="1100" b="0" i="0" kern="1200"/>
            <a:t>: While greenhouse gases do occur naturally, human activities significantly increase their presence in the atmosphere. The burning of fossil fuels for energy and transportation, deforestation, industrial processes, and agricultural practices all contribute to these emissions.</a:t>
          </a:r>
          <a:endParaRPr lang="en-US" sz="1100" kern="1200"/>
        </a:p>
      </dsp:txBody>
      <dsp:txXfrm>
        <a:off x="8740200" y="1489415"/>
        <a:ext cx="1800000" cy="279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92A6E-D5B2-8345-89DD-8F5D77B892C2}"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FA457-F402-A344-89BC-FD2AAEC94063}" type="slidenum">
              <a:rPr lang="en-US" smtClean="0"/>
              <a:t>‹#›</a:t>
            </a:fld>
            <a:endParaRPr lang="en-US"/>
          </a:p>
        </p:txBody>
      </p:sp>
    </p:spTree>
    <p:extLst>
      <p:ext uri="{BB962C8B-B14F-4D97-AF65-F5344CB8AC3E}">
        <p14:creationId xmlns:p14="http://schemas.microsoft.com/office/powerpoint/2010/main" val="420997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a:t>
            </a:fld>
            <a:endParaRPr lang="en-US"/>
          </a:p>
        </p:txBody>
      </p:sp>
    </p:spTree>
    <p:extLst>
      <p:ext uri="{BB962C8B-B14F-4D97-AF65-F5344CB8AC3E}">
        <p14:creationId xmlns:p14="http://schemas.microsoft.com/office/powerpoint/2010/main" val="394626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How do the emissions vary across regions /states in US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1000"/>
              </a:spcBef>
              <a:spcAft>
                <a:spcPts val="0"/>
              </a:spcAf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A bar chart was created to display the average CO2 Emissions for each state. This visualization allowed for a comparison of emission levels across different states. We took the average for each state for the period(2010-2021)</a:t>
            </a:r>
          </a:p>
          <a:p>
            <a:pPr marL="742950" marR="0" lvl="1" indent="-285750">
              <a:lnSpc>
                <a:spcPct val="115000"/>
              </a:lnSpc>
              <a:spcBef>
                <a:spcPts val="0"/>
              </a:spcBef>
              <a:spcAft>
                <a:spcPts val="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and California, two of the largest states in the US, are the two highest producers of Co2 Emissions, followed by Florida, Pennsylvania, Illinois, and Ohio. </a:t>
            </a:r>
            <a:r>
              <a:rPr lang="en-US" sz="10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This could be because they are both rank in the top 2 states for population and economic size.</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000" dirty="0">
                <a:effectLst/>
                <a:latin typeface="Calibri" panose="020F0502020204030204" pitchFamily="34" charset="0"/>
                <a:ea typeface="Times New Roman" panose="02020603050405020304" pitchFamily="18" charset="0"/>
                <a:cs typeface="Times New Roman" panose="02020603050405020304" pitchFamily="18" charset="0"/>
              </a:rPr>
              <a:t>Texas’ emissions are </a:t>
            </a:r>
            <a:r>
              <a:rPr lang="en-US" sz="1000" b="1" dirty="0">
                <a:effectLst/>
                <a:latin typeface="Calibri" panose="020F0502020204030204" pitchFamily="34" charset="0"/>
                <a:ea typeface="Times New Roman" panose="02020603050405020304" pitchFamily="18" charset="0"/>
                <a:cs typeface="Times New Roman" panose="02020603050405020304" pitchFamily="18" charset="0"/>
              </a:rPr>
              <a:t>significantly higher than any other state. Appx 650 million metric tons</a:t>
            </a:r>
          </a:p>
          <a:p>
            <a:pPr marL="742950" marR="0" lvl="1" indent="-285750">
              <a:lnSpc>
                <a:spcPct val="115000"/>
              </a:lnSpc>
              <a:spcBef>
                <a:spcPts val="0"/>
              </a:spcBef>
              <a:spcAft>
                <a:spcPts val="1000"/>
              </a:spcAft>
              <a:buFont typeface="Arial" panose="020B0604020202020204" pitchFamily="34" charset="0"/>
              <a:buChar char="•"/>
              <a:tabLst>
                <a:tab pos="914400" algn="l"/>
              </a:tabLst>
            </a:pPr>
            <a:r>
              <a:rPr lang="en-US" sz="1200" b="0" i="0" u="none" strike="noStrike" dirty="0">
                <a:solidFill>
                  <a:srgbClr val="374151"/>
                </a:solidFill>
                <a:effectLst/>
                <a:latin typeface="Söhne"/>
              </a:rPr>
              <a:t>States  with Significantly lower emissions- These states often exhibit a combination of lower population density, less energy-intensive industries, cleaner energy sources, and proactive environmental policies contributing to their reduced carbon footprint.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9</a:t>
            </a:fld>
            <a:endParaRPr lang="en-US"/>
          </a:p>
        </p:txBody>
      </p:sp>
    </p:spTree>
    <p:extLst>
      <p:ext uri="{BB962C8B-B14F-4D97-AF65-F5344CB8AC3E}">
        <p14:creationId xmlns:p14="http://schemas.microsoft.com/office/powerpoint/2010/main" val="149932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4. What are the major sectors or activities contributing to the emissions in US and how is it different regionally?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Trendline showing emissions across Sectors</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Sectoral emissions were explored through a trendline chart, illustration the variations in CO2 emissions across sectors- Transportation, Electric Power, Industrial and others over the specified period.</a:t>
            </a:r>
          </a:p>
          <a:p>
            <a:pPr marL="342900" marR="0" lvl="0" indent="-342900">
              <a:lnSpc>
                <a:spcPct val="115000"/>
              </a:lnSpc>
              <a:spcBef>
                <a:spcPts val="100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 power industry, transportation, and industry sectors have remained the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three highest producers of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recent years, </a:t>
            </a: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the top three producers have decreased emissions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be between 1500 to approximately 1800 mmt (million metric tons)</a:t>
            </a: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A significant gap has remained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between the top three producers and the bottom three</a:t>
            </a:r>
          </a:p>
          <a:p>
            <a:pPr marL="457200" marR="0">
              <a:lnSpc>
                <a:spcPct val="115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Sources say that this could be because of</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reliance on fossil fuels for operations especially in Transportation and Industrial, and Electrical </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Higher energy intensity demand for powering equipment’s and machinery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Electricity sector has seen a significant decrease possibly due to the use of renewable sources of energy</a:t>
            </a:r>
          </a:p>
          <a:p>
            <a:pPr marL="342900" marR="0" lvl="0" indent="-342900">
              <a:lnSpc>
                <a:spcPct val="115000"/>
              </a:lnSpc>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Agriculture produces more of methane and Nitrous Oxide and emissions are significantly less</a:t>
            </a:r>
          </a:p>
          <a:p>
            <a:pPr marL="342900" marR="0" lvl="0" indent="-342900">
              <a:lnSpc>
                <a:spcPct val="115000"/>
              </a:lnSpc>
              <a:spcBef>
                <a:spcPts val="0"/>
              </a:spcBef>
              <a:spcAft>
                <a:spcPts val="100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Residential and commercial contribute mainly through energy consumption for heating, electricity uses etc. there have been advancements in energy efficient technologies so this explains why it is lower compared to the top 3</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10</a:t>
            </a:fld>
            <a:endParaRPr lang="en-US"/>
          </a:p>
        </p:txBody>
      </p:sp>
    </p:spTree>
    <p:extLst>
      <p:ext uri="{BB962C8B-B14F-4D97-AF65-F5344CB8AC3E}">
        <p14:creationId xmlns:p14="http://schemas.microsoft.com/office/powerpoint/2010/main" val="365807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Top 5 States in Each Sector</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 analysis was conducted to identify the top 5 states with the highest emissions in each sector. This analysis provided insights into the regional variations and emphasized the significant contributors in each sector</a:t>
            </a: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12</a:t>
            </a:fld>
            <a:endParaRPr lang="en-US"/>
          </a:p>
        </p:txBody>
      </p:sp>
    </p:spTree>
    <p:extLst>
      <p:ext uri="{BB962C8B-B14F-4D97-AF65-F5344CB8AC3E}">
        <p14:creationId xmlns:p14="http://schemas.microsoft.com/office/powerpoint/2010/main" val="186256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15000"/>
              </a:lnSpc>
              <a:spcBef>
                <a:spcPts val="1000"/>
              </a:spcBef>
              <a:spcAft>
                <a:spcPts val="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According to the U.S Environmental Protection Agency (EPA), and the U.S Energy Information Administration (EIA), these states rank high due to factors such as traffic congestion, reliance on personal vehicles, limited public transportation alternatives and in the case of California significant port and trade activities.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These states continue to work on various initiatives to reduce transportation emissions such as promoting Electric Vehicles (EV), enhancing fuel efficiency standards, developing an infrastructure to support cleaner and sustainable transport options. However, the challenge is due to the scale of their populations and economic activities, reducing the emissions significantly remains a challenge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13</a:t>
            </a:fld>
            <a:endParaRPr lang="en-US"/>
          </a:p>
        </p:txBody>
      </p:sp>
    </p:spTree>
    <p:extLst>
      <p:ext uri="{BB962C8B-B14F-4D97-AF65-F5344CB8AC3E}">
        <p14:creationId xmlns:p14="http://schemas.microsoft.com/office/powerpoint/2010/main" val="341793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15000"/>
              </a:lnSpc>
              <a:spcBef>
                <a:spcPts val="1000"/>
              </a:spcBef>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Presence of Energy Intensive industries (Oil and Gas refining, chemical manufacturing, steel production), Fossil fuel extraction and processing(Texas,Lousiana,Pennsylvania) , Chemical and Petro chemical manufacturing(Texas and Louisiana), Steel and Metal production(Pennsylvania and Indiana), Large Power Plants, the inherent nature of these industries in these specific states contribute to the Co2 emissions</a:t>
            </a:r>
          </a:p>
          <a:p>
            <a:pPr marL="228600" marR="0">
              <a:lnSpc>
                <a:spcPct val="115000"/>
              </a:lnSpc>
              <a:spcBef>
                <a:spcPts val="1000"/>
              </a:spcBef>
              <a:spcAft>
                <a:spcPts val="1000"/>
              </a:spcAft>
            </a:pPr>
            <a:endPar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lnSpc>
                <a:spcPct val="115000"/>
              </a:lnSpc>
              <a:spcBef>
                <a:spcPts val="1000"/>
              </a:spcBef>
              <a:spcAft>
                <a:spcPts val="1000"/>
              </a:spcAft>
            </a:pPr>
            <a:r>
              <a:rPr lang="en-US" sz="2800" b="0" i="0" u="none" strike="noStrike" dirty="0">
                <a:solidFill>
                  <a:srgbClr val="374151"/>
                </a:solidFill>
                <a:effectLst/>
                <a:latin typeface="Söhne"/>
              </a:rPr>
              <a:t>Between 2010 and 2011, Texas experienced economic expansion, leading to higher industrial production, manufacturing, and overall economic activities.</a:t>
            </a:r>
          </a:p>
          <a:p>
            <a:pPr marL="228600" marR="0">
              <a:lnSpc>
                <a:spcPct val="115000"/>
              </a:lnSpc>
              <a:spcBef>
                <a:spcPts val="1000"/>
              </a:spcBef>
              <a:spcAft>
                <a:spcPts val="1000"/>
              </a:spcAft>
            </a:pPr>
            <a:r>
              <a:rPr lang="en-US" sz="2800" b="0" i="0" u="none" strike="noStrike" dirty="0">
                <a:solidFill>
                  <a:srgbClr val="374151"/>
                </a:solidFill>
                <a:effectLst/>
                <a:latin typeface="Söhne"/>
              </a:rPr>
              <a:t>Texas hosts a significant portion of the nation's petrochemical and refining industry.</a:t>
            </a:r>
          </a:p>
          <a:p>
            <a:pPr marL="228600" marR="0">
              <a:lnSpc>
                <a:spcPct val="115000"/>
              </a:lnSpc>
              <a:spcBef>
                <a:spcPts val="1000"/>
              </a:spcBef>
              <a:spcAft>
                <a:spcPts val="1000"/>
              </a:spcAft>
            </a:pPr>
            <a:r>
              <a:rPr lang="en-US" sz="2800" b="0" i="0" u="none" strike="noStrike" dirty="0">
                <a:solidFill>
                  <a:srgbClr val="374151"/>
                </a:solidFill>
                <a:effectLst/>
                <a:latin typeface="Söhne"/>
              </a:rPr>
              <a:t>Texas has a diverse manufacturing base, including machinery, electronics, food processing, and more. </a:t>
            </a:r>
          </a:p>
          <a:p>
            <a:pPr marL="228600" marR="0">
              <a:lnSpc>
                <a:spcPct val="115000"/>
              </a:lnSpc>
              <a:spcBef>
                <a:spcPts val="1000"/>
              </a:spcBef>
              <a:spcAft>
                <a:spcPts val="1000"/>
              </a:spcAft>
            </a:pPr>
            <a:endParaRPr lang="en-US" sz="2800" b="0" i="0" u="none" strike="noStrike" dirty="0">
              <a:solidFill>
                <a:srgbClr val="374151"/>
              </a:solidFill>
              <a:effectLst/>
              <a:latin typeface="Söhne"/>
              <a:ea typeface="Times New Roman" panose="02020603050405020304" pitchFamily="18" charset="0"/>
              <a:cs typeface="Times New Roman" panose="02020603050405020304" pitchFamily="18" charset="0"/>
            </a:endParaRPr>
          </a:p>
          <a:p>
            <a:pPr marL="228600" marR="0">
              <a:lnSpc>
                <a:spcPct val="115000"/>
              </a:lnSpc>
              <a:spcBef>
                <a:spcPts val="1000"/>
              </a:spcBef>
              <a:spcAft>
                <a:spcPts val="1000"/>
              </a:spcAft>
            </a:pPr>
            <a:r>
              <a:rPr lang="en-US" sz="2800" b="0" i="0" u="none" strike="noStrike" dirty="0">
                <a:solidFill>
                  <a:srgbClr val="374151"/>
                </a:solidFill>
                <a:effectLst/>
                <a:latin typeface="Söhne"/>
              </a:rPr>
              <a:t>California's industrial sector is diverse and includes technology, aerospace, manufacturing, and biotech, all of which have high energy demands and contribute to CO2 emissions. </a:t>
            </a:r>
            <a:r>
              <a:rPr lang="en-US" sz="2800" b="0" i="0" u="none" strike="noStrike">
                <a:solidFill>
                  <a:srgbClr val="374151"/>
                </a:solidFill>
                <a:effectLst/>
                <a:latin typeface="Söhne"/>
              </a:rPr>
              <a:t>The state has oil refineries and industrial centers concentrated in areas like Los Angeles and the San Francisco Bay Area, contributing to higher industrial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84FA457-F402-A344-89BC-FD2AAEC94063}" type="slidenum">
              <a:rPr lang="en-US" smtClean="0"/>
              <a:t>14</a:t>
            </a:fld>
            <a:endParaRPr lang="en-US"/>
          </a:p>
        </p:txBody>
      </p:sp>
    </p:spTree>
    <p:extLst>
      <p:ext uri="{BB962C8B-B14F-4D97-AF65-F5344CB8AC3E}">
        <p14:creationId xmlns:p14="http://schemas.microsoft.com/office/powerpoint/2010/main" val="52647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1000"/>
              </a:spcBef>
              <a:spcAft>
                <a:spcPts val="100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How do total CO2 emissions for the Top 5 states compare against the National Average of the total CO2 Emissions?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100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Bar Chart Comparison for the Top 5 States Vs National Average</a:t>
            </a:r>
          </a:p>
          <a:p>
            <a:pPr marL="457200" marR="0">
              <a:lnSpc>
                <a:spcPct val="115000"/>
              </a:lnSpc>
              <a:spcBef>
                <a:spcPts val="0"/>
              </a:spcBef>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 bar chart was presented to compare the average CO2 emissions for the top 5 states with the national average. This comparison shed light on the states that surpassed or the national average in CO2 emissions </a:t>
            </a:r>
          </a:p>
          <a:p>
            <a:pPr marL="457200" marR="0">
              <a:lnSpc>
                <a:spcPct val="115000"/>
              </a:lnSpc>
              <a:spcBef>
                <a:spcPts val="0"/>
              </a:spcBef>
              <a:spcAft>
                <a:spcPts val="1000"/>
              </a:spcAft>
            </a:pPr>
            <a:r>
              <a:rPr lang="en-US" sz="1800" dirty="0">
                <a:solidFill>
                  <a:srgbClr val="70AD47"/>
                </a:solidFill>
                <a:effectLst/>
                <a:latin typeface="Calibri" panose="020F0502020204030204" pitchFamily="34" charset="0"/>
                <a:ea typeface="Times New Roman" panose="02020603050405020304" pitchFamily="18" charset="0"/>
                <a:cs typeface="Times New Roman" panose="02020603050405020304" pitchFamily="18" charset="0"/>
              </a:rPr>
              <a:t>The higher presence of industries, population and economic factors (some of the populous states in the country have high levels of economic activity compared to the Smaller states), Energy production and consumption, transportation and infrastructure, Electricity generation mix, Climate and Geographical factors, Industrial composition all contribute to the varied difference with the State Average.</a:t>
            </a:r>
            <a:r>
              <a:rPr lang="en-US" sz="2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374151"/>
                </a:solidFill>
                <a:effectLst/>
                <a:latin typeface="Söhne"/>
              </a:rPr>
              <a:t>Texas has a large energy sector, including oil, natural gas, and coal production, which contributes to higher CO2 emissions. Similarly, Pennsylvania has a substantial coal mining history and still relies on coal for a significant portion of its electricity generation.</a:t>
            </a:r>
          </a:p>
          <a:p>
            <a:r>
              <a:rPr lang="en-US" b="0" i="0" u="none" strike="noStrike" dirty="0">
                <a:solidFill>
                  <a:srgbClr val="374151"/>
                </a:solidFill>
                <a:effectLst/>
                <a:latin typeface="Söhne"/>
              </a:rPr>
              <a:t>Electricity Generation: some of these states, like California, have made significant strides in renewable energy and energy efficiency, they also have significant energy demands due to their large populations and economic activities. In states with diverse energy sources, the reliance on fossil fuels may still be considerable, contributing to higher emissions.</a:t>
            </a:r>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16</a:t>
            </a:fld>
            <a:endParaRPr lang="en-US"/>
          </a:p>
        </p:txBody>
      </p:sp>
    </p:spTree>
    <p:extLst>
      <p:ext uri="{BB962C8B-B14F-4D97-AF65-F5344CB8AC3E}">
        <p14:creationId xmlns:p14="http://schemas.microsoft.com/office/powerpoint/2010/main" val="155081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4FA457-F402-A344-89BC-FD2AAEC94063}" type="slidenum">
              <a:rPr lang="en-US" smtClean="0"/>
              <a:t>26</a:t>
            </a:fld>
            <a:endParaRPr lang="en-US"/>
          </a:p>
        </p:txBody>
      </p:sp>
    </p:spTree>
    <p:extLst>
      <p:ext uri="{BB962C8B-B14F-4D97-AF65-F5344CB8AC3E}">
        <p14:creationId xmlns:p14="http://schemas.microsoft.com/office/powerpoint/2010/main" val="95988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8521-FE37-AE89-05FA-D6E6C972D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64CEAA-62CF-1D6E-B1F3-511D28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789AE-75E0-E9EB-03CB-A7CC4B71573E}"/>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C1117E0-0217-1B54-5A93-29A5DAADF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58A7A-C87E-9202-9874-7C98F3F7850C}"/>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232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E3B4-0CDE-2813-7EB7-3BCFB807FA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B66EB4-42B0-ABB0-F6B9-E6BD5858E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F302B3-F9BF-5222-7633-9FCBBED384AF}"/>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6ECD481C-AA44-9298-62AF-D18ACA264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18EC4-0EB0-99EE-27BC-CC4954B85A1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71544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F2664B-535C-37BC-68F8-9F3D2C4086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C6993C-67AC-39A6-AF77-78EF92ECDB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DF154-18C1-1C2B-4FCD-0127BD5004A1}"/>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0BAE1644-384E-CACB-1B86-8E7897260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6C107-65F8-C946-742F-810648E13C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46179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D34F-1E77-C7F4-6869-341BBE013F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BE596-4199-9937-8079-3397497BF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1BF7F-DB0C-79D7-3DBB-91F6640CBB60}"/>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B4EB68C2-4C44-9C84-8B71-A7BC56812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7DF41-FD4A-5BB6-2441-9C7B7D01D747}"/>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93189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4D5-47D2-855D-A962-63E9FCCD1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3C5297-559D-AA19-7886-47C6A0A7A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D829D-05CA-0E62-A19E-C3D4B64FB11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EB18DB90-6682-B085-57B5-752406866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98362-DFF7-7EF7-C0B4-B5312AD97CBF}"/>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73668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E228-911B-D2B7-22C2-CE084B2FAC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A0C041-035B-20AE-A384-E692B4EEA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A7A5F-D840-CF1B-F5F1-FBC363556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505EB-5DE0-D99F-CED9-C8E16C4200E9}"/>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E132051A-96DB-B206-70D2-613D79C2E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36BEE-A33E-ABAF-49E3-6BE2E74DB193}"/>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10539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87-0194-8FFD-90AE-B3701456E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2463A9-3596-FA91-CC34-2DB99AA70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5E46A-FA3F-4BED-3DBC-BCEC21D37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CA7BF-EA49-AB98-7CC6-6379AA0E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84609-8B19-A6EE-ED11-60F556A1B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8E2BE2-4EE8-16E7-9466-2B03DE5D429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8" name="Footer Placeholder 7">
            <a:extLst>
              <a:ext uri="{FF2B5EF4-FFF2-40B4-BE49-F238E27FC236}">
                <a16:creationId xmlns:a16="http://schemas.microsoft.com/office/drawing/2014/main" id="{2F772E36-FA93-344F-303B-C88A780C3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52CB-4D8C-A2EF-B300-04F79E26353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59758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F3CE-FD5A-28CE-BA6C-73116E684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AD2551-0483-EF8E-97F1-8BF6CCEBDA5C}"/>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4" name="Footer Placeholder 3">
            <a:extLst>
              <a:ext uri="{FF2B5EF4-FFF2-40B4-BE49-F238E27FC236}">
                <a16:creationId xmlns:a16="http://schemas.microsoft.com/office/drawing/2014/main" id="{4B589F08-4560-AD39-D920-901BD013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382504-FDF9-4D9D-4797-E7A0FFD748A4}"/>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277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14DE-8915-9A2C-6E01-2B2A2E0BB865}"/>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3" name="Footer Placeholder 2">
            <a:extLst>
              <a:ext uri="{FF2B5EF4-FFF2-40B4-BE49-F238E27FC236}">
                <a16:creationId xmlns:a16="http://schemas.microsoft.com/office/drawing/2014/main" id="{E7723BAD-7FCE-0987-235D-F57783D468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838CF-5241-4502-D81B-AFC03EC15048}"/>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18006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FAD1-8167-C9DD-CF1B-6CD565478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118F0-B965-E30E-39E9-818B910BF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C5B1-0D1B-C092-0D5D-9649649F3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2BB08-600D-D91E-17E8-4E187D6CCD8D}"/>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D0EA7DB7-2BA0-E039-2B64-996A30886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1F0B6-9E0B-D826-EF36-546EE1B815CE}"/>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20983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6389-EB41-1646-F6B1-01925232A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FFED3-A43D-E9B5-636D-6D812C0B9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2007C-3ECD-D2EC-790F-4B223B937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38FFF-780F-B3EA-8908-A250EF4FBBE2}"/>
              </a:ext>
            </a:extLst>
          </p:cNvPr>
          <p:cNvSpPr>
            <a:spLocks noGrp="1"/>
          </p:cNvSpPr>
          <p:nvPr>
            <p:ph type="dt" sz="half" idx="10"/>
          </p:nvPr>
        </p:nvSpPr>
        <p:spPr/>
        <p:txBody>
          <a:bodyPr/>
          <a:lstStyle/>
          <a:p>
            <a:fld id="{778FA0B1-87B2-4487-B1AE-59A73EE4DA63}" type="datetimeFigureOut">
              <a:rPr lang="en-US" smtClean="0"/>
              <a:t>11/6/23</a:t>
            </a:fld>
            <a:endParaRPr lang="en-US"/>
          </a:p>
        </p:txBody>
      </p:sp>
      <p:sp>
        <p:nvSpPr>
          <p:cNvPr id="6" name="Footer Placeholder 5">
            <a:extLst>
              <a:ext uri="{FF2B5EF4-FFF2-40B4-BE49-F238E27FC236}">
                <a16:creationId xmlns:a16="http://schemas.microsoft.com/office/drawing/2014/main" id="{C75A0002-F838-9CFA-D737-EFF99C28D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5837B-F5C8-1E2F-5350-294E16C4E72A}"/>
              </a:ext>
            </a:extLst>
          </p:cNvPr>
          <p:cNvSpPr>
            <a:spLocks noGrp="1"/>
          </p:cNvSpPr>
          <p:nvPr>
            <p:ph type="sldNum" sz="quarter" idx="12"/>
          </p:nvPr>
        </p:nvSpPr>
        <p:spPr/>
        <p:txBody>
          <a:bodyPr/>
          <a:lstStyle/>
          <a:p>
            <a:fld id="{4EB87379-64AE-445A-B619-801EE3C403BC}" type="slidenum">
              <a:rPr lang="en-US" smtClean="0"/>
              <a:t>‹#›</a:t>
            </a:fld>
            <a:endParaRPr lang="en-US"/>
          </a:p>
        </p:txBody>
      </p:sp>
    </p:spTree>
    <p:extLst>
      <p:ext uri="{BB962C8B-B14F-4D97-AF65-F5344CB8AC3E}">
        <p14:creationId xmlns:p14="http://schemas.microsoft.com/office/powerpoint/2010/main" val="3856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E7FC1B-E63F-9598-7DB7-4212397FA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29C8B-D20C-B020-CC6B-D4236015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4D7F-1D3E-5940-403C-77C23F519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FA0B1-87B2-4487-B1AE-59A73EE4DA63}" type="datetimeFigureOut">
              <a:rPr lang="en-US" smtClean="0"/>
              <a:t>11/6/23</a:t>
            </a:fld>
            <a:endParaRPr lang="en-US"/>
          </a:p>
        </p:txBody>
      </p:sp>
      <p:sp>
        <p:nvSpPr>
          <p:cNvPr id="5" name="Footer Placeholder 4">
            <a:extLst>
              <a:ext uri="{FF2B5EF4-FFF2-40B4-BE49-F238E27FC236}">
                <a16:creationId xmlns:a16="http://schemas.microsoft.com/office/drawing/2014/main" id="{700DC76A-2C8C-B70F-6E8F-95131CE25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1AF65-4E08-0045-FD91-5FA3DB829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87379-64AE-445A-B619-801EE3C403BC}" type="slidenum">
              <a:rPr lang="en-US" smtClean="0"/>
              <a:t>‹#›</a:t>
            </a:fld>
            <a:endParaRPr lang="en-US"/>
          </a:p>
        </p:txBody>
      </p:sp>
    </p:spTree>
    <p:extLst>
      <p:ext uri="{BB962C8B-B14F-4D97-AF65-F5344CB8AC3E}">
        <p14:creationId xmlns:p14="http://schemas.microsoft.com/office/powerpoint/2010/main" val="3757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2" name="Rectangle 174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084CA-BDDD-F164-13B0-9E2EB3D05A2C}"/>
              </a:ext>
            </a:extLst>
          </p:cNvPr>
          <p:cNvSpPr>
            <a:spLocks noGrp="1"/>
          </p:cNvSpPr>
          <p:nvPr>
            <p:ph type="ctrTitle"/>
          </p:nvPr>
        </p:nvSpPr>
        <p:spPr>
          <a:xfrm>
            <a:off x="8885507" y="2023110"/>
            <a:ext cx="3214635" cy="3063240"/>
          </a:xfrm>
        </p:spPr>
        <p:txBody>
          <a:bodyPr anchor="ctr">
            <a:normAutofit/>
          </a:bodyPr>
          <a:lstStyle/>
          <a:p>
            <a:r>
              <a:rPr lang="en-US" sz="3200" dirty="0"/>
              <a:t>Carbon Emissions Across the United States</a:t>
            </a:r>
            <a:br>
              <a:rPr lang="en-US" sz="3200" dirty="0"/>
            </a:br>
            <a:r>
              <a:rPr lang="en-US" sz="3200" dirty="0"/>
              <a:t> </a:t>
            </a:r>
            <a:r>
              <a:rPr lang="en-US" sz="1800" b="1" dirty="0">
                <a:latin typeface="+mn-lt"/>
              </a:rPr>
              <a:t>Unveiling Regional Disparities and Key Contributors</a:t>
            </a:r>
            <a:r>
              <a:rPr lang="en-US" sz="1800" dirty="0">
                <a:latin typeface="+mn-lt"/>
              </a:rPr>
              <a:t> </a:t>
            </a:r>
          </a:p>
        </p:txBody>
      </p:sp>
      <p:sp>
        <p:nvSpPr>
          <p:cNvPr id="3" name="Subtitle 2">
            <a:extLst>
              <a:ext uri="{FF2B5EF4-FFF2-40B4-BE49-F238E27FC236}">
                <a16:creationId xmlns:a16="http://schemas.microsoft.com/office/drawing/2014/main" id="{A6AE399A-532B-FC4E-8FCA-418DA3DE69E9}"/>
              </a:ext>
            </a:extLst>
          </p:cNvPr>
          <p:cNvSpPr>
            <a:spLocks noGrp="1"/>
          </p:cNvSpPr>
          <p:nvPr>
            <p:ph type="subTitle" idx="1"/>
          </p:nvPr>
        </p:nvSpPr>
        <p:spPr>
          <a:xfrm>
            <a:off x="9267908" y="5086350"/>
            <a:ext cx="2446465" cy="1178298"/>
          </a:xfrm>
        </p:spPr>
        <p:txBody>
          <a:bodyPr>
            <a:normAutofit fontScale="92500" lnSpcReduction="20000"/>
          </a:bodyPr>
          <a:lstStyle/>
          <a:p>
            <a:r>
              <a:rPr lang="en-US" sz="1600" dirty="0">
                <a:solidFill>
                  <a:schemeClr val="accent1"/>
                </a:solidFill>
              </a:rPr>
              <a:t>Team Members</a:t>
            </a:r>
          </a:p>
          <a:p>
            <a:r>
              <a:rPr lang="en-US" sz="1600" dirty="0"/>
              <a:t> </a:t>
            </a:r>
            <a:r>
              <a:rPr lang="en-US" sz="1600" b="0" i="0" dirty="0" err="1">
                <a:effectLst/>
              </a:rPr>
              <a:t>Supriya</a:t>
            </a:r>
            <a:r>
              <a:rPr lang="en-US" sz="1600" b="0" i="0" dirty="0">
                <a:effectLst/>
              </a:rPr>
              <a:t> </a:t>
            </a:r>
            <a:r>
              <a:rPr lang="en-US" sz="1600" b="0" i="0" dirty="0" err="1">
                <a:effectLst/>
              </a:rPr>
              <a:t>Vadakkeveetil</a:t>
            </a:r>
            <a:endParaRPr lang="en-US" sz="1600" b="0" i="0" dirty="0">
              <a:effectLst/>
            </a:endParaRPr>
          </a:p>
          <a:p>
            <a:r>
              <a:rPr lang="en-US" sz="1600" dirty="0"/>
              <a:t>Garrett </a:t>
            </a:r>
            <a:r>
              <a:rPr lang="en-US" sz="1600" dirty="0" err="1"/>
              <a:t>Stiehl</a:t>
            </a:r>
            <a:endParaRPr lang="en-US" sz="1600" dirty="0"/>
          </a:p>
          <a:p>
            <a:r>
              <a:rPr lang="en-US" sz="1600" dirty="0"/>
              <a:t> </a:t>
            </a:r>
            <a:r>
              <a:rPr lang="en-US" sz="1600" b="0" i="0" dirty="0" err="1">
                <a:effectLst/>
              </a:rPr>
              <a:t>Riptapan</a:t>
            </a:r>
            <a:r>
              <a:rPr lang="en-US" sz="1600" b="0" i="0" dirty="0">
                <a:effectLst/>
              </a:rPr>
              <a:t> Singh Johal</a:t>
            </a:r>
            <a:endParaRPr lang="en-US" sz="1600" dirty="0"/>
          </a:p>
        </p:txBody>
      </p:sp>
      <p:sp>
        <p:nvSpPr>
          <p:cNvPr id="17423" name="Rectangle 174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24" name="Rectangle 174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Carbon Emissions by Country: Top 15">
            <a:extLst>
              <a:ext uri="{FF2B5EF4-FFF2-40B4-BE49-F238E27FC236}">
                <a16:creationId xmlns:a16="http://schemas.microsoft.com/office/drawing/2014/main" id="{63940E31-0783-ED5F-B43C-8624D33E6E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56"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21" name="Rectangle 174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80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Emissions By Sector</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descr="A graph with different colored lines&#10;&#10;Description automatically generated">
            <a:extLst>
              <a:ext uri="{FF2B5EF4-FFF2-40B4-BE49-F238E27FC236}">
                <a16:creationId xmlns:a16="http://schemas.microsoft.com/office/drawing/2014/main" id="{4FBAA714-1DF0-0518-861D-0F25964010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1077" y="1218140"/>
            <a:ext cx="8769290" cy="5261574"/>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2125436"/>
            <a:ext cx="3455097" cy="3959352"/>
          </a:xfrm>
        </p:spPr>
        <p:txBody>
          <a:bodyPr anchor="ctr">
            <a:normAutofit fontScale="85000" lnSpcReduction="20000"/>
          </a:bodyPr>
          <a:lstStyle/>
          <a:p>
            <a:r>
              <a:rPr lang="en-US" sz="1800" dirty="0"/>
              <a:t>Electric power industry, transportation, and industry sectors have remained the </a:t>
            </a:r>
            <a:r>
              <a:rPr lang="en-US" sz="1800" b="1" dirty="0"/>
              <a:t>three highest producers of Co2 emissions</a:t>
            </a:r>
          </a:p>
          <a:p>
            <a:r>
              <a:rPr lang="en-US" sz="1800" dirty="0"/>
              <a:t>In recent years, </a:t>
            </a:r>
            <a:r>
              <a:rPr lang="en-US" sz="1800" b="1" dirty="0"/>
              <a:t>the top three producers have decreased emissions</a:t>
            </a:r>
            <a:r>
              <a:rPr lang="en-US" sz="1800" dirty="0"/>
              <a:t> to be between 1500 to approximately 1800 mmt</a:t>
            </a:r>
          </a:p>
          <a:p>
            <a:r>
              <a:rPr lang="en-US" sz="1800" b="1" dirty="0"/>
              <a:t>A significant gap has remained </a:t>
            </a:r>
            <a:r>
              <a:rPr lang="en-US" sz="1800" dirty="0"/>
              <a:t>between the top three sectors and the bottom three</a:t>
            </a:r>
          </a:p>
          <a:p>
            <a:r>
              <a:rPr lang="en-US" sz="1800" dirty="0"/>
              <a:t>This is because of the heavy reliance on fossil fuels for operations, high energy intensity demand for the top sectors</a:t>
            </a:r>
          </a:p>
          <a:p>
            <a:r>
              <a:rPr lang="en-US" sz="1800" dirty="0"/>
              <a:t>Electricity sector significant decrease is probably due to use of Renewable sources </a:t>
            </a:r>
          </a:p>
          <a:p>
            <a:r>
              <a:rPr lang="en-US" sz="1800" dirty="0"/>
              <a:t>Agriculture emissions are mainly Methane and Nitrous Oxide</a:t>
            </a:r>
          </a:p>
          <a:p>
            <a:pPr marL="0" indent="0">
              <a:buNone/>
            </a:pPr>
            <a:endParaRPr lang="en-US" sz="1800" dirty="0"/>
          </a:p>
        </p:txBody>
      </p:sp>
    </p:spTree>
    <p:extLst>
      <p:ext uri="{BB962C8B-B14F-4D97-AF65-F5344CB8AC3E}">
        <p14:creationId xmlns:p14="http://schemas.microsoft.com/office/powerpoint/2010/main" val="227967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7" name="Rectangle 204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153F8-02DF-73AF-8C35-5797E4B77A7C}"/>
              </a:ext>
            </a:extLst>
          </p:cNvPr>
          <p:cNvSpPr>
            <a:spLocks noGrp="1"/>
          </p:cNvSpPr>
          <p:nvPr>
            <p:ph type="title"/>
          </p:nvPr>
        </p:nvSpPr>
        <p:spPr>
          <a:xfrm>
            <a:off x="645064" y="525982"/>
            <a:ext cx="4282983" cy="1200361"/>
          </a:xfrm>
        </p:spPr>
        <p:txBody>
          <a:bodyPr anchor="b">
            <a:normAutofit/>
          </a:bodyPr>
          <a:lstStyle/>
          <a:p>
            <a:r>
              <a:rPr lang="en-US" sz="3600"/>
              <a:t>United States Sectors</a:t>
            </a:r>
          </a:p>
        </p:txBody>
      </p:sp>
      <p:sp>
        <p:nvSpPr>
          <p:cNvPr id="20489" name="Rectangle 204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8A145D-1460-DB9F-2CED-3376B60A3B9C}"/>
              </a:ext>
            </a:extLst>
          </p:cNvPr>
          <p:cNvSpPr>
            <a:spLocks noGrp="1"/>
          </p:cNvSpPr>
          <p:nvPr>
            <p:ph idx="1"/>
          </p:nvPr>
        </p:nvSpPr>
        <p:spPr>
          <a:xfrm>
            <a:off x="645066" y="2031101"/>
            <a:ext cx="4282984" cy="3511943"/>
          </a:xfrm>
        </p:spPr>
        <p:txBody>
          <a:bodyPr anchor="ctr">
            <a:normAutofit/>
          </a:bodyPr>
          <a:lstStyle/>
          <a:p>
            <a:r>
              <a:rPr lang="en-US" sz="1700" dirty="0"/>
              <a:t>The top sectors in America for CO2 emissions include </a:t>
            </a:r>
          </a:p>
          <a:p>
            <a:pPr marL="457200" lvl="1" indent="0">
              <a:buNone/>
            </a:pPr>
            <a:r>
              <a:rPr lang="en-US" sz="1700" dirty="0"/>
              <a:t>- Transportation</a:t>
            </a:r>
          </a:p>
          <a:p>
            <a:pPr lvl="1">
              <a:buFontTx/>
              <a:buChar char="-"/>
            </a:pPr>
            <a:r>
              <a:rPr lang="en-US" sz="1700" dirty="0"/>
              <a:t>Electrical Power Industry </a:t>
            </a:r>
          </a:p>
          <a:p>
            <a:pPr lvl="1">
              <a:buFontTx/>
              <a:buChar char="-"/>
            </a:pPr>
            <a:r>
              <a:rPr lang="en-US" sz="1700" dirty="0"/>
              <a:t>Industry </a:t>
            </a:r>
          </a:p>
          <a:p>
            <a:r>
              <a:rPr lang="en-US" sz="1700" dirty="0"/>
              <a:t>These sectors all rely on various forms of fossil fuels (carbon emissions) to produce goods and services.  </a:t>
            </a:r>
          </a:p>
          <a:p>
            <a:endParaRPr lang="en-US" sz="1700" dirty="0"/>
          </a:p>
        </p:txBody>
      </p:sp>
      <p:sp>
        <p:nvSpPr>
          <p:cNvPr id="20491" name="Rectangle 204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3" name="Rectangle 204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5" name="Rectangle 204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Sources of Greenhouse Gas Emissions | US EPA">
            <a:extLst>
              <a:ext uri="{FF2B5EF4-FFF2-40B4-BE49-F238E27FC236}">
                <a16:creationId xmlns:a16="http://schemas.microsoft.com/office/drawing/2014/main" id="{8258DB89-C599-6146-2B7B-B9BDFA2307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39676" y="650494"/>
            <a:ext cx="5324142" cy="5324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2D0A4C-6C70-E094-936C-B2AB2FBC2295}"/>
              </a:ext>
            </a:extLst>
          </p:cNvPr>
          <p:cNvSpPr txBox="1"/>
          <p:nvPr/>
        </p:nvSpPr>
        <p:spPr>
          <a:xfrm>
            <a:off x="430283" y="5847802"/>
            <a:ext cx="4395859" cy="646331"/>
          </a:xfrm>
          <a:prstGeom prst="rect">
            <a:avLst/>
          </a:prstGeom>
          <a:noFill/>
        </p:spPr>
        <p:txBody>
          <a:bodyPr wrap="square" rtlCol="0">
            <a:spAutoFit/>
          </a:bodyPr>
          <a:lstStyle/>
          <a:p>
            <a:r>
              <a:rPr lang="en-US"/>
              <a:t>https://www.epa.gov/ghgemissions/sources-greenhouse-gas-emissions</a:t>
            </a:r>
            <a:endParaRPr lang="en-US" dirty="0"/>
          </a:p>
        </p:txBody>
      </p:sp>
    </p:spTree>
    <p:extLst>
      <p:ext uri="{BB962C8B-B14F-4D97-AF65-F5344CB8AC3E}">
        <p14:creationId xmlns:p14="http://schemas.microsoft.com/office/powerpoint/2010/main" val="413461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B7F97-53D1-6B72-A959-AA04BF51ED1F}"/>
              </a:ext>
            </a:extLst>
          </p:cNvPr>
          <p:cNvSpPr>
            <a:spLocks noGrp="1"/>
          </p:cNvSpPr>
          <p:nvPr>
            <p:ph type="title"/>
          </p:nvPr>
        </p:nvSpPr>
        <p:spPr>
          <a:xfrm>
            <a:off x="429768" y="411480"/>
            <a:ext cx="11201400" cy="1106424"/>
          </a:xfrm>
        </p:spPr>
        <p:txBody>
          <a:bodyPr>
            <a:normAutofit/>
          </a:bodyPr>
          <a:lstStyle/>
          <a:p>
            <a:r>
              <a:rPr lang="en-US" sz="3600" dirty="0"/>
              <a:t>Electric CO2 Emissions</a:t>
            </a:r>
          </a:p>
        </p:txBody>
      </p:sp>
      <p:sp>
        <p:nvSpPr>
          <p:cNvPr id="5131" name="Rectangle 513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133" name="Rectangle 513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6" name="Content Placeholder 5125">
            <a:extLst>
              <a:ext uri="{FF2B5EF4-FFF2-40B4-BE49-F238E27FC236}">
                <a16:creationId xmlns:a16="http://schemas.microsoft.com/office/drawing/2014/main" id="{E43D2D44-48F1-5AEC-7378-6D3425307F07}"/>
              </a:ext>
            </a:extLst>
          </p:cNvPr>
          <p:cNvSpPr>
            <a:spLocks noGrp="1"/>
          </p:cNvSpPr>
          <p:nvPr>
            <p:ph idx="1"/>
          </p:nvPr>
        </p:nvSpPr>
        <p:spPr>
          <a:xfrm>
            <a:off x="7925468" y="1929384"/>
            <a:ext cx="3455097" cy="3959352"/>
          </a:xfrm>
        </p:spPr>
        <p:txBody>
          <a:bodyPr anchor="ctr">
            <a:normAutofit fontScale="77500" lnSpcReduction="20000"/>
          </a:bodyPr>
          <a:lstStyle/>
          <a:p>
            <a:r>
              <a:rPr lang="en-US" sz="1800" dirty="0"/>
              <a:t>Texas’ electric industry Co2 emissions is around 100 mmt </a:t>
            </a:r>
            <a:r>
              <a:rPr lang="en-US" sz="1800" b="1" dirty="0"/>
              <a:t>more </a:t>
            </a:r>
            <a:r>
              <a:rPr lang="en-US" sz="1800" dirty="0"/>
              <a:t>than four out of the top five Co2 producing states</a:t>
            </a:r>
          </a:p>
          <a:p>
            <a:r>
              <a:rPr lang="en-US" sz="1800" dirty="0"/>
              <a:t>There has been a gradual </a:t>
            </a:r>
            <a:r>
              <a:rPr lang="en-US" sz="1800" b="1" dirty="0"/>
              <a:t>downward trend</a:t>
            </a:r>
            <a:r>
              <a:rPr lang="en-US" sz="1800" dirty="0"/>
              <a:t> in all five of the top five Co2 producing states in the last 10 years </a:t>
            </a:r>
          </a:p>
          <a:p>
            <a:r>
              <a:rPr lang="en-US" sz="1800" dirty="0">
                <a:effectLst/>
                <a:ea typeface="Times New Roman" panose="02020603050405020304" pitchFamily="18" charset="0"/>
                <a:cs typeface="Times New Roman" panose="02020603050405020304" pitchFamily="18" charset="0"/>
              </a:rPr>
              <a:t>These states rank high due to their heavy reliance on Coal and Natural gas plants producing electricity which contribute to the high CO2 emissions</a:t>
            </a:r>
            <a:r>
              <a:rPr lang="en-US" sz="1200" dirty="0">
                <a:effectLst/>
              </a:rPr>
              <a:t> </a:t>
            </a:r>
          </a:p>
          <a:p>
            <a:r>
              <a:rPr lang="en-US" sz="1800" dirty="0">
                <a:effectLst/>
                <a:ea typeface="Times New Roman" panose="02020603050405020304" pitchFamily="18" charset="0"/>
                <a:cs typeface="Times New Roman" panose="02020603050405020304" pitchFamily="18" charset="0"/>
              </a:rPr>
              <a:t>Indiana has seen a downward trend possibly due to Environmental Regulations, transitions away from coal, increased renewable energy integration</a:t>
            </a:r>
            <a:r>
              <a:rPr lang="en-US" sz="1200" dirty="0">
                <a:effectLst/>
              </a:rPr>
              <a:t> </a:t>
            </a:r>
          </a:p>
          <a:p>
            <a:r>
              <a:rPr lang="en-US" sz="1800" dirty="0"/>
              <a:t>Texas has seen a decrease due to reasons like closure oof Coal plants , Transition to Natural Gas, and Renewable sources of energy, and other policies and regulations (Air Quality)</a:t>
            </a:r>
          </a:p>
        </p:txBody>
      </p:sp>
      <p:pic>
        <p:nvPicPr>
          <p:cNvPr id="3" name="Picture 2" descr="A graph with different colored lines&#10;&#10;Description automatically generated">
            <a:extLst>
              <a:ext uri="{FF2B5EF4-FFF2-40B4-BE49-F238E27FC236}">
                <a16:creationId xmlns:a16="http://schemas.microsoft.com/office/drawing/2014/main" id="{953B68C5-2361-A92C-B18C-499DECF4C7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7539" y="1138329"/>
            <a:ext cx="8193007" cy="530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6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C197D-8501-B4D4-A590-7189FB5E452D}"/>
              </a:ext>
            </a:extLst>
          </p:cNvPr>
          <p:cNvSpPr>
            <a:spLocks noGrp="1"/>
          </p:cNvSpPr>
          <p:nvPr>
            <p:ph type="title"/>
          </p:nvPr>
        </p:nvSpPr>
        <p:spPr>
          <a:xfrm>
            <a:off x="429768" y="411480"/>
            <a:ext cx="11201400" cy="1106424"/>
          </a:xfrm>
        </p:spPr>
        <p:txBody>
          <a:bodyPr>
            <a:normAutofit/>
          </a:bodyPr>
          <a:lstStyle/>
          <a:p>
            <a:r>
              <a:rPr lang="en-US" sz="3600" dirty="0"/>
              <a:t>Transportation CO2</a:t>
            </a:r>
          </a:p>
        </p:txBody>
      </p:sp>
      <p:sp>
        <p:nvSpPr>
          <p:cNvPr id="4107" name="Rectangle 410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098" name="Picture 2">
            <a:extLst>
              <a:ext uri="{FF2B5EF4-FFF2-40B4-BE49-F238E27FC236}">
                <a16:creationId xmlns:a16="http://schemas.microsoft.com/office/drawing/2014/main" id="{C4D6C718-786F-4DB4-C511-0C1F6B12B0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37" y="1465999"/>
            <a:ext cx="7638838" cy="5098924"/>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9" name="Rectangle 410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10BB4909-6C66-D541-7C18-1C4E3821723A}"/>
              </a:ext>
            </a:extLst>
          </p:cNvPr>
          <p:cNvSpPr>
            <a:spLocks noGrp="1"/>
          </p:cNvSpPr>
          <p:nvPr>
            <p:ph idx="1"/>
          </p:nvPr>
        </p:nvSpPr>
        <p:spPr>
          <a:xfrm>
            <a:off x="7938752" y="2020824"/>
            <a:ext cx="3455097" cy="3959352"/>
          </a:xfrm>
        </p:spPr>
        <p:txBody>
          <a:bodyPr anchor="ctr">
            <a:normAutofit fontScale="85000" lnSpcReduction="10000"/>
          </a:bodyPr>
          <a:lstStyle/>
          <a:p>
            <a:r>
              <a:rPr lang="en-US" sz="1800" dirty="0"/>
              <a:t>The top five CO2 producers change for the transportation sector, with </a:t>
            </a:r>
            <a:r>
              <a:rPr lang="en-US" sz="1800" b="1" dirty="0"/>
              <a:t>Texas and Florida remain</a:t>
            </a:r>
          </a:p>
          <a:p>
            <a:r>
              <a:rPr lang="en-US" sz="1800" b="1" dirty="0"/>
              <a:t>Texas and California </a:t>
            </a:r>
            <a:r>
              <a:rPr lang="en-US" sz="1800" dirty="0"/>
              <a:t>are the highest Co2 contributors in the transportation sector and both follow similar trends over the past 10 years</a:t>
            </a:r>
          </a:p>
          <a:p>
            <a:r>
              <a:rPr lang="en-US" sz="1800" b="1" dirty="0"/>
              <a:t>All five states experiences a sharp rise in emissions after 2020 (Post Covid)</a:t>
            </a:r>
          </a:p>
          <a:p>
            <a:r>
              <a:rPr lang="en-US" sz="1800" b="1" dirty="0"/>
              <a:t>Reasons: </a:t>
            </a:r>
            <a:r>
              <a:rPr lang="en-US" sz="1800" dirty="0"/>
              <a:t>High in Texas and California  due to factors like Traffic congestion, heavy reliance on personal vehicles and limited public transport.</a:t>
            </a:r>
          </a:p>
          <a:p>
            <a:r>
              <a:rPr lang="en-US" sz="1800" dirty="0"/>
              <a:t>Sharp decline is possibly due to Covid</a:t>
            </a:r>
          </a:p>
        </p:txBody>
      </p:sp>
    </p:spTree>
    <p:extLst>
      <p:ext uri="{BB962C8B-B14F-4D97-AF65-F5344CB8AC3E}">
        <p14:creationId xmlns:p14="http://schemas.microsoft.com/office/powerpoint/2010/main" val="300111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2DA45-B931-5AA4-BECA-0D0E327111CC}"/>
              </a:ext>
            </a:extLst>
          </p:cNvPr>
          <p:cNvSpPr>
            <a:spLocks noGrp="1"/>
          </p:cNvSpPr>
          <p:nvPr>
            <p:ph type="title"/>
          </p:nvPr>
        </p:nvSpPr>
        <p:spPr>
          <a:xfrm>
            <a:off x="429768" y="411480"/>
            <a:ext cx="11201400" cy="1106424"/>
          </a:xfrm>
        </p:spPr>
        <p:txBody>
          <a:bodyPr>
            <a:normAutofit/>
          </a:bodyPr>
          <a:lstStyle/>
          <a:p>
            <a:r>
              <a:rPr lang="en-US" sz="3600" dirty="0"/>
              <a:t>Industrial CO2 </a:t>
            </a:r>
          </a:p>
        </p:txBody>
      </p:sp>
      <p:sp>
        <p:nvSpPr>
          <p:cNvPr id="3083"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a:extLst>
              <a:ext uri="{FF2B5EF4-FFF2-40B4-BE49-F238E27FC236}">
                <a16:creationId xmlns:a16="http://schemas.microsoft.com/office/drawing/2014/main" id="{A7197A1B-0844-0BFC-511B-62FEFD1599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768" y="1740663"/>
            <a:ext cx="6702552" cy="4473953"/>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5"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C1525D0C-81CA-8602-C0CB-07EE5FA228FD}"/>
              </a:ext>
            </a:extLst>
          </p:cNvPr>
          <p:cNvSpPr>
            <a:spLocks noGrp="1"/>
          </p:cNvSpPr>
          <p:nvPr>
            <p:ph idx="1"/>
          </p:nvPr>
        </p:nvSpPr>
        <p:spPr>
          <a:xfrm>
            <a:off x="7938752" y="2020824"/>
            <a:ext cx="3455097" cy="3959352"/>
          </a:xfrm>
        </p:spPr>
        <p:txBody>
          <a:bodyPr anchor="ctr">
            <a:normAutofit fontScale="92500" lnSpcReduction="10000"/>
          </a:bodyPr>
          <a:lstStyle/>
          <a:p>
            <a:r>
              <a:rPr lang="en-US" sz="1800" dirty="0"/>
              <a:t>Texas’ industrial sector is also the highest contributor among the top five states</a:t>
            </a:r>
          </a:p>
          <a:p>
            <a:r>
              <a:rPr lang="en-US" sz="1800" dirty="0"/>
              <a:t>Texas also displays a </a:t>
            </a:r>
            <a:r>
              <a:rPr lang="en-US" sz="1800" b="1" dirty="0"/>
              <a:t>gradual upward trend </a:t>
            </a:r>
            <a:r>
              <a:rPr lang="en-US" sz="1800" dirty="0"/>
              <a:t>in industrial Co2 emissions, whereas other states remain steady </a:t>
            </a:r>
          </a:p>
          <a:p>
            <a:r>
              <a:rPr lang="en-US" sz="1800" b="1" dirty="0"/>
              <a:t>Texas currently sits above 225 mmt</a:t>
            </a:r>
            <a:r>
              <a:rPr lang="en-US" sz="1800" dirty="0"/>
              <a:t>, whereas the other four states are all </a:t>
            </a:r>
            <a:r>
              <a:rPr lang="en-US" sz="1800" b="1" dirty="0"/>
              <a:t>below 125 mmt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Heavy industrial presence is related to the higher emissions in these states that encompass oil and gas plants, chemical manufacturing, and other production activities.</a:t>
            </a:r>
          </a:p>
          <a:p>
            <a:endParaRPr lang="en-US" sz="1800" b="1" dirty="0"/>
          </a:p>
        </p:txBody>
      </p:sp>
    </p:spTree>
    <p:extLst>
      <p:ext uri="{BB962C8B-B14F-4D97-AF65-F5344CB8AC3E}">
        <p14:creationId xmlns:p14="http://schemas.microsoft.com/office/powerpoint/2010/main" val="122788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22" name="Rectangle 2152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2F96-1123-666B-7C83-83EF43409379}"/>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Let’s Look at the Top State Contributors </a:t>
            </a:r>
          </a:p>
        </p:txBody>
      </p:sp>
      <p:sp>
        <p:nvSpPr>
          <p:cNvPr id="21524" name="Rectangle 215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26" name="Rectangle 215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8" name="Picture 4" descr="Us State Map Vector Art, Icons, and Graphics for Free Download">
            <a:extLst>
              <a:ext uri="{FF2B5EF4-FFF2-40B4-BE49-F238E27FC236}">
                <a16:creationId xmlns:a16="http://schemas.microsoft.com/office/drawing/2014/main" id="{A1A917A3-ED46-02D6-676F-EA8B2570482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9340"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1528" name="Rectangle 215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9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FABF-C37A-B505-A941-BAC5EF8856E4}"/>
              </a:ext>
            </a:extLst>
          </p:cNvPr>
          <p:cNvSpPr>
            <a:spLocks noGrp="1"/>
          </p:cNvSpPr>
          <p:nvPr>
            <p:ph type="title"/>
          </p:nvPr>
        </p:nvSpPr>
        <p:spPr>
          <a:xfrm>
            <a:off x="838200" y="153192"/>
            <a:ext cx="10515600" cy="1325563"/>
          </a:xfrm>
        </p:spPr>
        <p:txBody>
          <a:bodyPr/>
          <a:lstStyle/>
          <a:p>
            <a:r>
              <a:rPr lang="en-US" dirty="0"/>
              <a:t>National </a:t>
            </a:r>
            <a:r>
              <a:rPr lang="en-US" sz="3000" dirty="0"/>
              <a:t>VS</a:t>
            </a:r>
            <a:r>
              <a:rPr lang="en-US" dirty="0"/>
              <a:t> State</a:t>
            </a:r>
          </a:p>
        </p:txBody>
      </p:sp>
      <p:pic>
        <p:nvPicPr>
          <p:cNvPr id="13314" name="Picture 2">
            <a:extLst>
              <a:ext uri="{FF2B5EF4-FFF2-40B4-BE49-F238E27FC236}">
                <a16:creationId xmlns:a16="http://schemas.microsoft.com/office/drawing/2014/main" id="{6D6CA959-A8C9-CDAA-E951-3ED9A2D47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2016" y="1690688"/>
            <a:ext cx="6528367" cy="4351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316" name="TextBox 4">
            <a:extLst>
              <a:ext uri="{FF2B5EF4-FFF2-40B4-BE49-F238E27FC236}">
                <a16:creationId xmlns:a16="http://schemas.microsoft.com/office/drawing/2014/main" id="{FB285E49-3EEF-5799-0799-FA386F4AE80A}"/>
              </a:ext>
            </a:extLst>
          </p:cNvPr>
          <p:cNvGraphicFramePr/>
          <p:nvPr>
            <p:extLst>
              <p:ext uri="{D42A27DB-BD31-4B8C-83A1-F6EECF244321}">
                <p14:modId xmlns:p14="http://schemas.microsoft.com/office/powerpoint/2010/main" val="2991240987"/>
              </p:ext>
            </p:extLst>
          </p:nvPr>
        </p:nvGraphicFramePr>
        <p:xfrm>
          <a:off x="333763" y="1188700"/>
          <a:ext cx="5076093" cy="56692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5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5" name="Rectangle 1127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0D8ED5-3C76-71AA-7DF6-97A65747AE2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Comparison of CO2 Emissions for Top 5 Electric Sector States</a:t>
            </a:r>
          </a:p>
        </p:txBody>
      </p:sp>
      <p:sp>
        <p:nvSpPr>
          <p:cNvPr id="11277" name="Rectangle 1127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279" name="Rectangle 1127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5131E2D-9FA5-0D44-BD55-1E3E328E65F8}"/>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dirty="0"/>
          </a:p>
        </p:txBody>
      </p:sp>
      <p:sp>
        <p:nvSpPr>
          <p:cNvPr id="4" name="Content Placeholder 4101">
            <a:extLst>
              <a:ext uri="{FF2B5EF4-FFF2-40B4-BE49-F238E27FC236}">
                <a16:creationId xmlns:a16="http://schemas.microsoft.com/office/drawing/2014/main" id="{BDA91E0E-86F5-CA8D-593D-24BCECB7A0A5}"/>
              </a:ext>
            </a:extLst>
          </p:cNvPr>
          <p:cNvSpPr txBox="1">
            <a:spLocks/>
          </p:cNvSpPr>
          <p:nvPr/>
        </p:nvSpPr>
        <p:spPr>
          <a:xfrm>
            <a:off x="7938752" y="20208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5" name="Content Placeholder 4101">
            <a:extLst>
              <a:ext uri="{FF2B5EF4-FFF2-40B4-BE49-F238E27FC236}">
                <a16:creationId xmlns:a16="http://schemas.microsoft.com/office/drawing/2014/main" id="{1AD8E97E-1A01-8AE4-2E01-03C568BF34D7}"/>
              </a:ext>
            </a:extLst>
          </p:cNvPr>
          <p:cNvSpPr txBox="1">
            <a:spLocks/>
          </p:cNvSpPr>
          <p:nvPr/>
        </p:nvSpPr>
        <p:spPr>
          <a:xfrm>
            <a:off x="8091152" y="2173224"/>
            <a:ext cx="3455097" cy="395935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dirty="0"/>
          </a:p>
        </p:txBody>
      </p:sp>
      <p:sp>
        <p:nvSpPr>
          <p:cNvPr id="9" name="TextBox 8">
            <a:extLst>
              <a:ext uri="{FF2B5EF4-FFF2-40B4-BE49-F238E27FC236}">
                <a16:creationId xmlns:a16="http://schemas.microsoft.com/office/drawing/2014/main" id="{C78D1159-F2EF-DBF2-93DC-5C647EF0B9F1}"/>
              </a:ext>
            </a:extLst>
          </p:cNvPr>
          <p:cNvSpPr txBox="1"/>
          <p:nvPr/>
        </p:nvSpPr>
        <p:spPr>
          <a:xfrm>
            <a:off x="5349166" y="650006"/>
            <a:ext cx="538089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CO2 emissions produced by electric have a minimal contribution to each states average CO2 emission total.</a:t>
            </a:r>
          </a:p>
          <a:p>
            <a:pPr marL="285750" indent="-285750">
              <a:buFont typeface="Arial" panose="020B0604020202020204" pitchFamily="34" charset="0"/>
              <a:buChar char="•"/>
            </a:pPr>
            <a:r>
              <a:rPr lang="en-US" sz="1600" dirty="0"/>
              <a:t>Electric produces the least amount of emissions. This is due to the fact that electric requires very little fossil fuels to produce great amounts of electrical energy compared to other forms of energy.</a:t>
            </a:r>
          </a:p>
        </p:txBody>
      </p:sp>
      <p:pic>
        <p:nvPicPr>
          <p:cNvPr id="6" name="Picture 5" descr="A graph with different colored lines&#10;&#10;Description automatically generated">
            <a:extLst>
              <a:ext uri="{FF2B5EF4-FFF2-40B4-BE49-F238E27FC236}">
                <a16:creationId xmlns:a16="http://schemas.microsoft.com/office/drawing/2014/main" id="{65691618-C59B-134B-CD31-EECABA29C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77" y="2616800"/>
            <a:ext cx="7772400" cy="3573517"/>
          </a:xfrm>
          <a:prstGeom prst="rect">
            <a:avLst/>
          </a:prstGeom>
        </p:spPr>
      </p:pic>
    </p:spTree>
    <p:extLst>
      <p:ext uri="{BB962C8B-B14F-4D97-AF65-F5344CB8AC3E}">
        <p14:creationId xmlns:p14="http://schemas.microsoft.com/office/powerpoint/2010/main" val="96300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1" name="Rectangle 1537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0037-55B8-215F-33C2-E4C5C5FB7363}"/>
              </a:ext>
            </a:extLst>
          </p:cNvPr>
          <p:cNvSpPr>
            <a:spLocks noGrp="1"/>
          </p:cNvSpPr>
          <p:nvPr>
            <p:ph type="title"/>
          </p:nvPr>
        </p:nvSpPr>
        <p:spPr>
          <a:xfrm>
            <a:off x="517889" y="4883544"/>
            <a:ext cx="3876086" cy="1556907"/>
          </a:xfrm>
        </p:spPr>
        <p:txBody>
          <a:bodyPr anchor="ctr">
            <a:normAutofit/>
          </a:bodyPr>
          <a:lstStyle/>
          <a:p>
            <a:r>
              <a:rPr lang="en-US" sz="3200"/>
              <a:t>Top 5 Transportation CO2 States</a:t>
            </a:r>
          </a:p>
        </p:txBody>
      </p:sp>
      <p:sp>
        <p:nvSpPr>
          <p:cNvPr id="15373" name="Rectangle 1537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5" name="Rectangle 1537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7" name="Rectangle 1537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8" name="Content Placeholder 15367">
            <a:extLst>
              <a:ext uri="{FF2B5EF4-FFF2-40B4-BE49-F238E27FC236}">
                <a16:creationId xmlns:a16="http://schemas.microsoft.com/office/drawing/2014/main" id="{8EAF1E16-B034-9CFC-0DF3-860F508FFE0C}"/>
              </a:ext>
            </a:extLst>
          </p:cNvPr>
          <p:cNvSpPr>
            <a:spLocks noGrp="1"/>
          </p:cNvSpPr>
          <p:nvPr>
            <p:ph idx="1"/>
          </p:nvPr>
        </p:nvSpPr>
        <p:spPr>
          <a:xfrm>
            <a:off x="5162719" y="4883544"/>
            <a:ext cx="6586915" cy="1556907"/>
          </a:xfrm>
        </p:spPr>
        <p:txBody>
          <a:bodyPr anchor="ctr">
            <a:normAutofit/>
          </a:bodyPr>
          <a:lstStyle/>
          <a:p>
            <a:r>
              <a:rPr lang="en-US" sz="1800" dirty="0"/>
              <a:t>Texas and California are still the leaders in the CO2 emission production but, even still, electrical transportation produces less CO2 emissions. </a:t>
            </a:r>
          </a:p>
        </p:txBody>
      </p:sp>
      <p:pic>
        <p:nvPicPr>
          <p:cNvPr id="3" name="Picture 2" descr="A graph with different colored lines&#10;&#10;Description automatically generated">
            <a:extLst>
              <a:ext uri="{FF2B5EF4-FFF2-40B4-BE49-F238E27FC236}">
                <a16:creationId xmlns:a16="http://schemas.microsoft.com/office/drawing/2014/main" id="{1297071C-F43A-03DC-A058-C753DB08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6" y="503591"/>
            <a:ext cx="7772400" cy="3581001"/>
          </a:xfrm>
          <a:prstGeom prst="rect">
            <a:avLst/>
          </a:prstGeom>
        </p:spPr>
      </p:pic>
    </p:spTree>
    <p:extLst>
      <p:ext uri="{BB962C8B-B14F-4D97-AF65-F5344CB8AC3E}">
        <p14:creationId xmlns:p14="http://schemas.microsoft.com/office/powerpoint/2010/main" val="2088660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5" name="Rectangle 1639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DE10C-6196-62E6-9585-DA3F3C10D3A5}"/>
              </a:ext>
            </a:extLst>
          </p:cNvPr>
          <p:cNvSpPr>
            <a:spLocks noGrp="1"/>
          </p:cNvSpPr>
          <p:nvPr>
            <p:ph type="title"/>
          </p:nvPr>
        </p:nvSpPr>
        <p:spPr>
          <a:xfrm>
            <a:off x="630936" y="502920"/>
            <a:ext cx="3419856" cy="1463040"/>
          </a:xfrm>
        </p:spPr>
        <p:txBody>
          <a:bodyPr anchor="ctr">
            <a:normAutofit/>
          </a:bodyPr>
          <a:lstStyle/>
          <a:p>
            <a:r>
              <a:rPr lang="en-US" sz="4100"/>
              <a:t>Top 5 Industrial CO2 States</a:t>
            </a:r>
          </a:p>
        </p:txBody>
      </p:sp>
      <p:sp>
        <p:nvSpPr>
          <p:cNvPr id="1639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Content Placeholder 16391">
            <a:extLst>
              <a:ext uri="{FF2B5EF4-FFF2-40B4-BE49-F238E27FC236}">
                <a16:creationId xmlns:a16="http://schemas.microsoft.com/office/drawing/2014/main" id="{E5580F24-905B-617C-5835-A8147598F26A}"/>
              </a:ext>
            </a:extLst>
          </p:cNvPr>
          <p:cNvSpPr>
            <a:spLocks noGrp="1"/>
          </p:cNvSpPr>
          <p:nvPr>
            <p:ph idx="1"/>
          </p:nvPr>
        </p:nvSpPr>
        <p:spPr>
          <a:xfrm>
            <a:off x="4654295" y="502920"/>
            <a:ext cx="6894576" cy="1463040"/>
          </a:xfrm>
        </p:spPr>
        <p:txBody>
          <a:bodyPr anchor="ctr">
            <a:normAutofit fontScale="77500" lnSpcReduction="20000"/>
          </a:bodyPr>
          <a:lstStyle/>
          <a:p>
            <a:r>
              <a:rPr lang="en-US" sz="2200" dirty="0"/>
              <a:t>Texas is the leading state in Industrial CO2 emissions.</a:t>
            </a:r>
          </a:p>
          <a:p>
            <a:r>
              <a:rPr lang="en-US" sz="2200" dirty="0"/>
              <a:t>While California’s average CO2 emissions is ranked 2</a:t>
            </a:r>
            <a:r>
              <a:rPr lang="en-US" sz="2200" baseline="30000" dirty="0"/>
              <a:t>nd</a:t>
            </a:r>
            <a:r>
              <a:rPr lang="en-US" sz="2200" b="1" dirty="0"/>
              <a:t>, the same is not true</a:t>
            </a:r>
            <a:r>
              <a:rPr lang="en-US" sz="2200" dirty="0"/>
              <a:t> for their Industrial emissions.</a:t>
            </a:r>
          </a:p>
          <a:p>
            <a:r>
              <a:rPr lang="en-US" sz="2200" dirty="0"/>
              <a:t>This is related to California’s goal to go electric over the years. </a:t>
            </a:r>
            <a:r>
              <a:rPr lang="en-US" sz="2200" b="1" dirty="0"/>
              <a:t>Industrial tasks that usually require gas and oil California is working to make it electric. </a:t>
            </a:r>
          </a:p>
        </p:txBody>
      </p:sp>
      <p:pic>
        <p:nvPicPr>
          <p:cNvPr id="16388" name="Picture 4">
            <a:extLst>
              <a:ext uri="{FF2B5EF4-FFF2-40B4-BE49-F238E27FC236}">
                <a16:creationId xmlns:a16="http://schemas.microsoft.com/office/drawing/2014/main" id="{D090CAB6-9381-93F9-B115-1D78732818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38968" y="2290936"/>
            <a:ext cx="8701871"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3">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E627AD0E-2579-C69D-BC01-2F7BD80C1598}"/>
              </a:ext>
            </a:extLst>
          </p:cNvPr>
          <p:cNvPicPr>
            <a:picLocks noChangeAspect="1"/>
          </p:cNvPicPr>
          <p:nvPr/>
        </p:nvPicPr>
        <p:blipFill rotWithShape="1">
          <a:blip r:embed="rId2"/>
          <a:srcRect r="2885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9" name="Freeform: Shape 1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1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A34FC-2AD3-53BA-B245-8999263660C4}"/>
              </a:ext>
            </a:extLst>
          </p:cNvPr>
          <p:cNvSpPr>
            <a:spLocks noGrp="1"/>
          </p:cNvSpPr>
          <p:nvPr>
            <p:ph type="title"/>
          </p:nvPr>
        </p:nvSpPr>
        <p:spPr>
          <a:xfrm>
            <a:off x="374904" y="856488"/>
            <a:ext cx="4992624" cy="1243584"/>
          </a:xfrm>
        </p:spPr>
        <p:txBody>
          <a:bodyPr anchor="ctr">
            <a:normAutofit/>
          </a:bodyPr>
          <a:lstStyle/>
          <a:p>
            <a:r>
              <a:rPr lang="en-US" sz="3400"/>
              <a:t>Project Introduction</a:t>
            </a:r>
          </a:p>
        </p:txBody>
      </p:sp>
      <p:sp>
        <p:nvSpPr>
          <p:cNvPr id="41" name="Rectangle 19">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2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2">
            <a:extLst>
              <a:ext uri="{FF2B5EF4-FFF2-40B4-BE49-F238E27FC236}">
                <a16:creationId xmlns:a16="http://schemas.microsoft.com/office/drawing/2014/main" id="{44DA56D3-01A3-5CB2-9F08-83F89CDEDC47}"/>
              </a:ext>
            </a:extLst>
          </p:cNvPr>
          <p:cNvGraphicFramePr>
            <a:graphicFrameLocks noGrp="1"/>
          </p:cNvGraphicFramePr>
          <p:nvPr>
            <p:ph idx="1"/>
            <p:extLst>
              <p:ext uri="{D42A27DB-BD31-4B8C-83A1-F6EECF244321}">
                <p14:modId xmlns:p14="http://schemas.microsoft.com/office/powerpoint/2010/main" val="1440039021"/>
              </p:ext>
            </p:extLst>
          </p:nvPr>
        </p:nvGraphicFramePr>
        <p:xfrm>
          <a:off x="374904" y="2522949"/>
          <a:ext cx="5065776" cy="340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138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7A06E-6ABC-6EB2-9DFD-95B6A488547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Deeper Dive Into Texas</a:t>
            </a:r>
          </a:p>
        </p:txBody>
      </p:sp>
      <p:sp>
        <p:nvSpPr>
          <p:cNvPr id="14345" name="Rectangle 1434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FA431B-92F5-DE52-83A4-BF79CF99D667}"/>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Although Texas seems to be a powerhouse in CO2 emissions they did experience a decline in emissions.</a:t>
            </a:r>
          </a:p>
          <a:p>
            <a:pPr marL="285750" indent="-228600">
              <a:lnSpc>
                <a:spcPct val="90000"/>
              </a:lnSpc>
              <a:spcAft>
                <a:spcPts val="600"/>
              </a:spcAft>
              <a:buFont typeface="Arial" panose="020B0604020202020204" pitchFamily="34" charset="0"/>
              <a:buChar char="•"/>
            </a:pPr>
            <a:r>
              <a:rPr lang="en-US" sz="2000" dirty="0"/>
              <a:t>From 2019 to 2020 Texas experienced a sudden decrease in all sectors CO2 emissions.</a:t>
            </a:r>
          </a:p>
          <a:p>
            <a:pPr marL="285750" indent="-228600">
              <a:lnSpc>
                <a:spcPct val="90000"/>
              </a:lnSpc>
              <a:spcAft>
                <a:spcPts val="600"/>
              </a:spcAft>
              <a:buFont typeface="Arial" panose="020B0604020202020204" pitchFamily="34" charset="0"/>
              <a:buChar char="•"/>
            </a:pPr>
            <a:r>
              <a:rPr lang="en-US" sz="2000" dirty="0"/>
              <a:t>But why?</a:t>
            </a:r>
          </a:p>
        </p:txBody>
      </p:sp>
      <p:pic>
        <p:nvPicPr>
          <p:cNvPr id="14338" name="Picture 2">
            <a:extLst>
              <a:ext uri="{FF2B5EF4-FFF2-40B4-BE49-F238E27FC236}">
                <a16:creationId xmlns:a16="http://schemas.microsoft.com/office/drawing/2014/main" id="{9E0ABC15-FFFE-C70F-9220-4266B4C2F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57384" y="2091175"/>
            <a:ext cx="7001528" cy="4078388"/>
          </a:xfrm>
          <a:prstGeom prst="rect">
            <a:avLst/>
          </a:prstGeom>
          <a:noFill/>
          <a:extLst>
            <a:ext uri="{909E8E84-426E-40DD-AFC4-6F175D3DCCD1}">
              <a14:hiddenFill xmlns:a14="http://schemas.microsoft.com/office/drawing/2010/main">
                <a:solidFill>
                  <a:srgbClr val="FFFFFF"/>
                </a:solidFill>
              </a14:hiddenFill>
            </a:ext>
          </a:extLst>
        </p:spPr>
      </p:pic>
      <p:sp>
        <p:nvSpPr>
          <p:cNvPr id="14349" name="Rectangle 1434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9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4AE5-ABAE-A605-DABE-ADEB048DC061}"/>
              </a:ext>
            </a:extLst>
          </p:cNvPr>
          <p:cNvSpPr>
            <a:spLocks noGrp="1"/>
          </p:cNvSpPr>
          <p:nvPr>
            <p:ph type="title"/>
          </p:nvPr>
        </p:nvSpPr>
        <p:spPr>
          <a:xfrm>
            <a:off x="838200" y="939966"/>
            <a:ext cx="10515600" cy="1325563"/>
          </a:xfrm>
        </p:spPr>
        <p:txBody>
          <a:bodyPr>
            <a:normAutofit fontScale="90000"/>
          </a:bodyPr>
          <a:lstStyle/>
          <a:p>
            <a:pPr algn="ctr"/>
            <a:r>
              <a:rPr lang="en-US" dirty="0"/>
              <a:t>BUT WHY?</a:t>
            </a:r>
            <a:br>
              <a:rPr lang="en-US" dirty="0"/>
            </a:br>
            <a:br>
              <a:rPr lang="en-US" dirty="0"/>
            </a:br>
            <a:r>
              <a:rPr lang="en-US" sz="1800" b="0" i="0" u="none" strike="noStrike" dirty="0">
                <a:solidFill>
                  <a:srgbClr val="374151"/>
                </a:solidFill>
                <a:effectLst/>
              </a:rPr>
              <a:t>The period from 2019 to 2020 saw some fluctuations in carbon emissions, including in Texas. While it's essential to consult the latest and most comprehensive data from authoritative sources, such as the U.S. Environmental Protection Agency (EPA) or the U.S. Energy Information Administration (EIA), to get precise information, I can provide a general overview of the factors that might have contributed to changes in carbon emissions during this time:</a:t>
            </a:r>
            <a:br>
              <a:rPr lang="en-US" sz="4400" b="0" i="0" u="none" strike="noStrike" dirty="0">
                <a:solidFill>
                  <a:srgbClr val="374151"/>
                </a:solidFill>
                <a:effectLst/>
              </a:rPr>
            </a:br>
            <a:endParaRPr lang="en-US" dirty="0"/>
          </a:p>
        </p:txBody>
      </p:sp>
      <p:graphicFrame>
        <p:nvGraphicFramePr>
          <p:cNvPr id="6" name="Content Placeholder 2">
            <a:extLst>
              <a:ext uri="{FF2B5EF4-FFF2-40B4-BE49-F238E27FC236}">
                <a16:creationId xmlns:a16="http://schemas.microsoft.com/office/drawing/2014/main" id="{62E1D855-531C-0965-CBE0-2094B7B12B42}"/>
              </a:ext>
            </a:extLst>
          </p:cNvPr>
          <p:cNvGraphicFramePr>
            <a:graphicFrameLocks noGrp="1"/>
          </p:cNvGraphicFramePr>
          <p:nvPr>
            <p:ph idx="1"/>
          </p:nvPr>
        </p:nvGraphicFramePr>
        <p:xfrm>
          <a:off x="122830" y="2019869"/>
          <a:ext cx="11969085" cy="472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0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402B-EDE4-B67C-E007-9BA870E1157C}"/>
              </a:ext>
            </a:extLst>
          </p:cNvPr>
          <p:cNvSpPr>
            <a:spLocks noGrp="1"/>
          </p:cNvSpPr>
          <p:nvPr>
            <p:ph type="title"/>
          </p:nvPr>
        </p:nvSpPr>
        <p:spPr>
          <a:xfrm>
            <a:off x="793662" y="386930"/>
            <a:ext cx="10066122" cy="1298448"/>
          </a:xfrm>
        </p:spPr>
        <p:txBody>
          <a:bodyPr anchor="b">
            <a:normAutofit/>
          </a:bodyPr>
          <a:lstStyle/>
          <a:p>
            <a:r>
              <a:rPr lang="en-US" sz="4800"/>
              <a:t>Impacts Analysis </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D0D80F-196A-EA17-36BA-02769744E30E}"/>
              </a:ext>
            </a:extLst>
          </p:cNvPr>
          <p:cNvSpPr>
            <a:spLocks noGrp="1"/>
          </p:cNvSpPr>
          <p:nvPr>
            <p:ph idx="1"/>
          </p:nvPr>
        </p:nvSpPr>
        <p:spPr>
          <a:xfrm>
            <a:off x="793661" y="2599509"/>
            <a:ext cx="4530898" cy="3639450"/>
          </a:xfrm>
        </p:spPr>
        <p:txBody>
          <a:bodyPr anchor="ctr">
            <a:normAutofit/>
          </a:bodyPr>
          <a:lstStyle/>
          <a:p>
            <a:pPr marL="0" indent="0">
              <a:buNone/>
            </a:pPr>
            <a:r>
              <a:rPr lang="en-US" sz="1700" b="0" i="0" u="none" strike="noStrike">
                <a:effectLst/>
              </a:rPr>
              <a:t>Without carbon dioxide, Earth's natural greenhouse effect would be too weak to keep the average global surface temperature above freezing. </a:t>
            </a:r>
          </a:p>
          <a:p>
            <a:r>
              <a:rPr lang="en-US" sz="1700" b="0" i="0" u="none" strike="noStrike">
                <a:effectLst/>
              </a:rPr>
              <a:t>By adding more carbon dioxide to the atmosphere, people are supercharging the natural greenhouse effect, causing global temperature to rise.</a:t>
            </a:r>
          </a:p>
          <a:p>
            <a:r>
              <a:rPr lang="en-US" sz="1700" b="0" i="0" u="none" strike="noStrike">
                <a:effectLst/>
              </a:rPr>
              <a:t>Analyzing the impact of carbon dioxide (CO2) emissions in the United States involves considering various aspects, including their environmental, economic, and social consequences.</a:t>
            </a:r>
            <a:endParaRPr lang="en-US" sz="1700"/>
          </a:p>
        </p:txBody>
      </p:sp>
      <p:pic>
        <p:nvPicPr>
          <p:cNvPr id="7" name="Picture 6" descr="A factory with smoke coming out of it&#10;&#10;Description automatically generated">
            <a:extLst>
              <a:ext uri="{FF2B5EF4-FFF2-40B4-BE49-F238E27FC236}">
                <a16:creationId xmlns:a16="http://schemas.microsoft.com/office/drawing/2014/main" id="{64949FAD-6803-E967-740B-0A2901E09045}"/>
              </a:ext>
            </a:extLst>
          </p:cNvPr>
          <p:cNvPicPr>
            <a:picLocks noChangeAspect="1"/>
          </p:cNvPicPr>
          <p:nvPr/>
        </p:nvPicPr>
        <p:blipFill rotWithShape="1">
          <a:blip r:embed="rId2">
            <a:extLst>
              <a:ext uri="{28A0092B-C50C-407E-A947-70E740481C1C}">
                <a14:useLocalDpi xmlns:a14="http://schemas.microsoft.com/office/drawing/2010/main" val="0"/>
              </a:ext>
            </a:extLst>
          </a:blip>
          <a:srcRect r="1845"/>
          <a:stretch/>
        </p:blipFill>
        <p:spPr>
          <a:xfrm>
            <a:off x="5911532" y="2484255"/>
            <a:ext cx="5150277" cy="3714244"/>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61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3E654-7DFD-4990-A6DA-28913E7C2186}"/>
              </a:ext>
            </a:extLst>
          </p:cNvPr>
          <p:cNvSpPr>
            <a:spLocks noGrp="1"/>
          </p:cNvSpPr>
          <p:nvPr>
            <p:ph type="title"/>
          </p:nvPr>
        </p:nvSpPr>
        <p:spPr>
          <a:xfrm>
            <a:off x="1057025" y="922644"/>
            <a:ext cx="5040285" cy="1169585"/>
          </a:xfrm>
        </p:spPr>
        <p:txBody>
          <a:bodyPr anchor="b">
            <a:normAutofit fontScale="90000"/>
          </a:bodyPr>
          <a:lstStyle/>
          <a:p>
            <a:pPr marL="0" indent="0"/>
            <a:br>
              <a:rPr lang="en-US" sz="1000" b="0" i="0" u="none" strike="noStrike">
                <a:effectLst/>
                <a:latin typeface="+mn-lt"/>
              </a:rPr>
            </a:br>
            <a:br>
              <a:rPr lang="en-US" sz="1000" b="0" i="0" u="none" strike="noStrike">
                <a:effectLst/>
                <a:latin typeface="+mn-lt"/>
              </a:rPr>
            </a:br>
            <a:r>
              <a:rPr lang="en-US" sz="1000" b="0" i="0" u="none" strike="noStrike">
                <a:effectLst/>
                <a:latin typeface="+mn-lt"/>
              </a:rPr>
              <a:t>1.Economic Impact:</a:t>
            </a:r>
            <a:br>
              <a:rPr lang="en-US" sz="1000" b="0" i="0" u="none" strike="noStrike">
                <a:effectLst/>
                <a:latin typeface="+mn-lt"/>
              </a:rPr>
            </a:br>
            <a:r>
              <a:rPr lang="en-US" sz="1000" b="0" i="0" u="none" strike="noStrike">
                <a:effectLst/>
                <a:latin typeface="+mn-lt"/>
              </a:rPr>
              <a:t>Infrastructure Damage: Severe weather events and rising sea levels resulting from climate change can damage infrastructure, such as roads, bridges, and coastal properties. Repairing and adapting infrastructure can be costly.</a:t>
            </a:r>
            <a:br>
              <a:rPr lang="en-US" sz="1000" b="0" i="0" u="none" strike="noStrike">
                <a:effectLst/>
                <a:latin typeface="+mn-lt"/>
              </a:rPr>
            </a:br>
            <a:r>
              <a:rPr lang="en-US" sz="1000" b="0" i="0" u="none" strike="noStrike">
                <a:effectLst/>
                <a:latin typeface="+mn-lt"/>
              </a:rPr>
              <a:t>Health Care Costs: Poor air quality caused by CO2 emissions can increase healthcare costs due to more cases of respiratory diseases and other health issues.</a:t>
            </a:r>
            <a:br>
              <a:rPr lang="en-US" sz="1000" b="0" i="0" u="none" strike="noStrike">
                <a:effectLst/>
                <a:latin typeface="+mn-lt"/>
              </a:rPr>
            </a:br>
            <a:endParaRPr lang="en-US" sz="1000">
              <a:latin typeface="+mn-lt"/>
            </a:endParaRP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18C5F8-7EBC-41A4-791A-DA9D3786CC0B}"/>
              </a:ext>
            </a:extLst>
          </p:cNvPr>
          <p:cNvSpPr>
            <a:spLocks noGrp="1"/>
          </p:cNvSpPr>
          <p:nvPr>
            <p:ph idx="1"/>
          </p:nvPr>
        </p:nvSpPr>
        <p:spPr>
          <a:xfrm>
            <a:off x="1055715" y="2508105"/>
            <a:ext cx="5040285" cy="3632493"/>
          </a:xfrm>
        </p:spPr>
        <p:txBody>
          <a:bodyPr anchor="ctr">
            <a:normAutofit/>
          </a:bodyPr>
          <a:lstStyle/>
          <a:p>
            <a:pPr marL="0" indent="0">
              <a:buNone/>
            </a:pPr>
            <a:r>
              <a:rPr lang="en-US" sz="1900" b="0" i="0" u="none" strike="noStrike">
                <a:effectLst/>
                <a:latin typeface="Söhne"/>
              </a:rPr>
              <a:t>2.Environmental Impact:</a:t>
            </a:r>
          </a:p>
          <a:p>
            <a:pPr lvl="1"/>
            <a:r>
              <a:rPr lang="en-US" sz="1900" b="0" i="0" u="none" strike="noStrike">
                <a:effectLst/>
              </a:rPr>
              <a:t>Climate Change: Excess CO2 emissions contribute to global climate change by trapping heat in the Earth's atmosphere. This leads to rising temperatures, more frequent and severe weather events, and disruptions in ecosystems and biodiversity.</a:t>
            </a:r>
          </a:p>
          <a:p>
            <a:pPr lvl="1"/>
            <a:r>
              <a:rPr lang="en-US" sz="1900" b="0" i="0" u="none" strike="noStrike">
                <a:effectLst/>
              </a:rPr>
              <a:t>Air Quality: CO2 emissions often accompany other pollutants, leading to poor air quality, which can harm human health and the environment. This includes respiratory problems, smog formation, and acid rain.</a:t>
            </a:r>
          </a:p>
          <a:p>
            <a:pPr marL="0" indent="0">
              <a:buNone/>
            </a:pPr>
            <a:endParaRPr lang="en-US" sz="1900"/>
          </a:p>
        </p:txBody>
      </p:sp>
      <p:pic>
        <p:nvPicPr>
          <p:cNvPr id="9" name="Picture 8" descr="A diagram of a city with buildings and buildings&#10;&#10;Description automatically generated with medium confidence">
            <a:extLst>
              <a:ext uri="{FF2B5EF4-FFF2-40B4-BE49-F238E27FC236}">
                <a16:creationId xmlns:a16="http://schemas.microsoft.com/office/drawing/2014/main" id="{86F67180-1818-08AB-192F-608B70F080D2}"/>
              </a:ext>
            </a:extLst>
          </p:cNvPr>
          <p:cNvPicPr>
            <a:picLocks noChangeAspect="1"/>
          </p:cNvPicPr>
          <p:nvPr/>
        </p:nvPicPr>
        <p:blipFill rotWithShape="1">
          <a:blip r:embed="rId2">
            <a:extLst>
              <a:ext uri="{28A0092B-C50C-407E-A947-70E740481C1C}">
                <a14:useLocalDpi xmlns:a14="http://schemas.microsoft.com/office/drawing/2010/main" val="0"/>
              </a:ext>
            </a:extLst>
          </a:blip>
          <a:srcRect t="7412" r="2" b="4487"/>
          <a:stretch/>
        </p:blipFill>
        <p:spPr>
          <a:xfrm>
            <a:off x="6946667" y="774285"/>
            <a:ext cx="4389120" cy="2581173"/>
          </a:xfrm>
          <a:prstGeom prst="rect">
            <a:avLst/>
          </a:prstGeom>
        </p:spPr>
      </p:pic>
      <p:pic>
        <p:nvPicPr>
          <p:cNvPr id="5" name="Picture 4" descr="A planet with a factory and oil rigs&#10;&#10;Description automatically generated">
            <a:extLst>
              <a:ext uri="{FF2B5EF4-FFF2-40B4-BE49-F238E27FC236}">
                <a16:creationId xmlns:a16="http://schemas.microsoft.com/office/drawing/2014/main" id="{3245CC90-446B-1E5E-EB5E-C1E44E1E3611}"/>
              </a:ext>
            </a:extLst>
          </p:cNvPr>
          <p:cNvPicPr>
            <a:picLocks noChangeAspect="1"/>
          </p:cNvPicPr>
          <p:nvPr/>
        </p:nvPicPr>
        <p:blipFill rotWithShape="1">
          <a:blip r:embed="rId3">
            <a:extLst>
              <a:ext uri="{28A0092B-C50C-407E-A947-70E740481C1C}">
                <a14:useLocalDpi xmlns:a14="http://schemas.microsoft.com/office/drawing/2010/main" val="0"/>
              </a:ext>
            </a:extLst>
          </a:blip>
          <a:srcRect t="11566" r="2" b="2"/>
          <a:stretch/>
        </p:blipFill>
        <p:spPr>
          <a:xfrm>
            <a:off x="6946667" y="3575074"/>
            <a:ext cx="4389120" cy="2581173"/>
          </a:xfrm>
          <a:prstGeom prst="rect">
            <a:avLst/>
          </a:prstGeom>
        </p:spPr>
      </p:pic>
    </p:spTree>
    <p:extLst>
      <p:ext uri="{BB962C8B-B14F-4D97-AF65-F5344CB8AC3E}">
        <p14:creationId xmlns:p14="http://schemas.microsoft.com/office/powerpoint/2010/main" val="138714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the earth&#10;&#10;Description automatically generated">
            <a:extLst>
              <a:ext uri="{FF2B5EF4-FFF2-40B4-BE49-F238E27FC236}">
                <a16:creationId xmlns:a16="http://schemas.microsoft.com/office/drawing/2014/main" id="{AD583EB2-DD9C-C00E-0F98-E3A131490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74" y="650494"/>
            <a:ext cx="5084558" cy="5324142"/>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6D54AF-F252-899F-F1B0-EB8B057117FC}"/>
              </a:ext>
            </a:extLst>
          </p:cNvPr>
          <p:cNvSpPr>
            <a:spLocks noGrp="1"/>
          </p:cNvSpPr>
          <p:nvPr>
            <p:ph idx="1"/>
          </p:nvPr>
        </p:nvSpPr>
        <p:spPr>
          <a:xfrm>
            <a:off x="7239012" y="2031101"/>
            <a:ext cx="4282984" cy="3511943"/>
          </a:xfrm>
        </p:spPr>
        <p:txBody>
          <a:bodyPr anchor="ctr">
            <a:normAutofit/>
          </a:bodyPr>
          <a:lstStyle/>
          <a:p>
            <a:pPr marL="0" indent="0">
              <a:buNone/>
            </a:pPr>
            <a:r>
              <a:rPr lang="en-US" sz="1000" b="0" i="0" u="none" strike="noStrike">
                <a:effectLst/>
              </a:rPr>
              <a:t>3.   Social Impact:</a:t>
            </a:r>
          </a:p>
          <a:p>
            <a:pPr marL="742950" lvl="1" indent="-285750">
              <a:buFont typeface="+mj-lt"/>
              <a:buAutoNum type="arabicPeriod"/>
            </a:pPr>
            <a:r>
              <a:rPr lang="en-US" sz="1000" b="0" i="0" u="none" strike="noStrike">
                <a:effectLst/>
              </a:rPr>
              <a:t>Health: Poor air quality resulting from CO2 emissions can lead to respiratory problems, cardiovascular diseases, and heat-related illnesses, disproportionately affecting vulnerable populations.</a:t>
            </a:r>
          </a:p>
          <a:p>
            <a:pPr marL="742950" lvl="1" indent="-285750">
              <a:buFont typeface="+mj-lt"/>
              <a:buAutoNum type="arabicPeriod"/>
            </a:pPr>
            <a:r>
              <a:rPr lang="en-US" sz="1000" b="0" i="0" u="none" strike="noStrike">
                <a:effectLst/>
              </a:rPr>
              <a:t>Displacement: Climate change impacts, such as sea-level rise and extreme weather events, can displace communities and create climate refugees.</a:t>
            </a:r>
          </a:p>
          <a:p>
            <a:pPr marL="742950" lvl="1" indent="-285750">
              <a:buFont typeface="+mj-lt"/>
              <a:buAutoNum type="arabicPeriod"/>
            </a:pPr>
            <a:r>
              <a:rPr lang="en-US" sz="1000" b="0" i="0" u="none" strike="noStrike">
                <a:effectLst/>
              </a:rPr>
              <a:t>Environmental Justice: Low-income communities and communities of color often bear a disproportionate burden of environmental impacts, including CO2 emissions, due to the location of polluting industries and limited access to resources.</a:t>
            </a:r>
          </a:p>
          <a:p>
            <a:pPr marL="0" indent="0">
              <a:buNone/>
            </a:pPr>
            <a:r>
              <a:rPr lang="en-US" sz="1000" b="0" i="0" u="none" strike="noStrike">
                <a:effectLst/>
              </a:rPr>
              <a:t>4.   National Security:</a:t>
            </a:r>
          </a:p>
          <a:p>
            <a:pPr marL="742950" lvl="1" indent="-285750">
              <a:buFont typeface="+mj-lt"/>
              <a:buAutoNum type="arabicPeriod"/>
            </a:pPr>
            <a:r>
              <a:rPr lang="en-US" sz="1000" b="0" i="0" u="none" strike="noStrike">
                <a:effectLst/>
              </a:rPr>
              <a:t>Climate change can exacerbate existing conflicts and create new ones, as resource scarcity and environmental stress can lead to instability and displacement, affecting global security.</a:t>
            </a:r>
          </a:p>
          <a:p>
            <a:pPr marL="0" indent="0">
              <a:buNone/>
            </a:pPr>
            <a:br>
              <a:rPr lang="en-US" sz="1000"/>
            </a:br>
            <a:endParaRPr lang="en-US" sz="10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A80A0-2F72-71D6-07C1-B5AD5121582C}"/>
              </a:ext>
            </a:extLst>
          </p:cNvPr>
          <p:cNvSpPr>
            <a:spLocks noGrp="1"/>
          </p:cNvSpPr>
          <p:nvPr>
            <p:ph type="title"/>
          </p:nvPr>
        </p:nvSpPr>
        <p:spPr>
          <a:xfrm rot="16200000" flipH="1">
            <a:off x="12425374" y="-1234212"/>
            <a:ext cx="1050313" cy="734591"/>
          </a:xfrm>
        </p:spPr>
        <p:txBody>
          <a:bodyPr>
            <a:normAutofit/>
          </a:bodyPr>
          <a:lstStyle/>
          <a:p>
            <a:endParaRPr lang="en-US" dirty="0"/>
          </a:p>
        </p:txBody>
      </p:sp>
    </p:spTree>
    <p:extLst>
      <p:ext uri="{BB962C8B-B14F-4D97-AF65-F5344CB8AC3E}">
        <p14:creationId xmlns:p14="http://schemas.microsoft.com/office/powerpoint/2010/main" val="4259809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a:xfrm>
            <a:off x="1143000" y="990599"/>
            <a:ext cx="9906000" cy="685800"/>
          </a:xfrm>
        </p:spPr>
        <p:txBody>
          <a:bodyPr anchor="t">
            <a:normAutofit/>
          </a:bodyPr>
          <a:lstStyle/>
          <a:p>
            <a:r>
              <a:rPr lang="en-US" sz="4000"/>
              <a:t>Conclusions </a:t>
            </a:r>
          </a:p>
        </p:txBody>
      </p:sp>
      <p:graphicFrame>
        <p:nvGraphicFramePr>
          <p:cNvPr id="32" name="Content Placeholder 2">
            <a:extLst>
              <a:ext uri="{FF2B5EF4-FFF2-40B4-BE49-F238E27FC236}">
                <a16:creationId xmlns:a16="http://schemas.microsoft.com/office/drawing/2014/main" id="{0FEB8377-674F-ED0E-D62E-A1542A4B182F}"/>
              </a:ext>
            </a:extLst>
          </p:cNvPr>
          <p:cNvGraphicFramePr>
            <a:graphicFrameLocks noGrp="1"/>
          </p:cNvGraphicFramePr>
          <p:nvPr>
            <p:ph idx="1"/>
          </p:nvPr>
        </p:nvGraphicFramePr>
        <p:xfrm>
          <a:off x="685798" y="1878519"/>
          <a:ext cx="10820400" cy="4328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946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22">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E7917-BCEB-D2B7-4121-B5F5F0DF246D}"/>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Thank you </a:t>
            </a:r>
          </a:p>
        </p:txBody>
      </p:sp>
    </p:spTree>
    <p:extLst>
      <p:ext uri="{BB962C8B-B14F-4D97-AF65-F5344CB8AC3E}">
        <p14:creationId xmlns:p14="http://schemas.microsoft.com/office/powerpoint/2010/main" val="25833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589560" y="856180"/>
            <a:ext cx="4560584" cy="1128068"/>
          </a:xfrm>
        </p:spPr>
        <p:txBody>
          <a:bodyPr anchor="ctr">
            <a:normAutofit/>
          </a:bodyPr>
          <a:lstStyle/>
          <a:p>
            <a:r>
              <a:rPr lang="en-US" sz="3700"/>
              <a:t>What Are Carbon Emissions?</a:t>
            </a:r>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2330505"/>
            <a:ext cx="4559425" cy="3979585"/>
          </a:xfrm>
        </p:spPr>
        <p:txBody>
          <a:bodyPr anchor="ctr">
            <a:normAutofit/>
          </a:bodyPr>
          <a:lstStyle/>
          <a:p>
            <a:pPr algn="just"/>
            <a:r>
              <a:rPr lang="en-US" sz="1400" dirty="0"/>
              <a:t>Carbon emissions are by products of numerous actions humans have done to advance. These actions include the burning of fossil fuels for energy and manufacturing material, machines, and buildings. </a:t>
            </a:r>
          </a:p>
          <a:p>
            <a:pPr algn="just"/>
            <a:r>
              <a:rPr lang="en-US" sz="1400" dirty="0"/>
              <a:t>Fossil fuels including gas, oil, and coal are the leading sources for producing usable energy that power our world.</a:t>
            </a:r>
          </a:p>
          <a:p>
            <a:pPr algn="just"/>
            <a:r>
              <a:rPr lang="en-US" sz="1400" dirty="0"/>
              <a:t>These fuels are responsible for nearly 90 percent of all carbon emissions worldwide. </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800" dirty="0"/>
              <a:t>Source: https://</a:t>
            </a:r>
            <a:r>
              <a:rPr lang="en-US" sz="800" dirty="0" err="1"/>
              <a:t>www.un.org</a:t>
            </a:r>
            <a:r>
              <a:rPr lang="en-US" sz="800" dirty="0"/>
              <a:t>/</a:t>
            </a:r>
            <a:r>
              <a:rPr lang="en-US" sz="800" dirty="0" err="1"/>
              <a:t>en</a:t>
            </a:r>
            <a:r>
              <a:rPr lang="en-US" sz="800" dirty="0"/>
              <a:t>/</a:t>
            </a:r>
            <a:r>
              <a:rPr lang="en-US" sz="800" dirty="0" err="1"/>
              <a:t>climatechange</a:t>
            </a:r>
            <a:r>
              <a:rPr lang="en-US" sz="800" dirty="0"/>
              <a:t>/science/causes-effects-climate-change#:~:text=Fossil%20fuels%20–%20coal%2C%20oil%20and,of%20all%20carbon%20dioxide%20emissions.</a:t>
            </a:r>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How to Rapidly Reduce Fossil Fuel Use - FPIF">
            <a:extLst>
              <a:ext uri="{FF2B5EF4-FFF2-40B4-BE49-F238E27FC236}">
                <a16:creationId xmlns:a16="http://schemas.microsoft.com/office/drawing/2014/main" id="{FF4E594B-A805-CC14-2D53-5F3D356E7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17" r="13691"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5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58" name="Rectangle 22557">
            <a:extLst>
              <a:ext uri="{FF2B5EF4-FFF2-40B4-BE49-F238E27FC236}">
                <a16:creationId xmlns:a16="http://schemas.microsoft.com/office/drawing/2014/main" id="{59F81F08-B3D2-4FCD-AA95-9A7D77BA25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0" name="Rectangle 22559">
            <a:extLst>
              <a:ext uri="{FF2B5EF4-FFF2-40B4-BE49-F238E27FC236}">
                <a16:creationId xmlns:a16="http://schemas.microsoft.com/office/drawing/2014/main" id="{66537C28-7D02-447F-9F0C-36DE2D1BF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518"/>
            <a:ext cx="128016" cy="53218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530" name="Picture 2">
            <a:extLst>
              <a:ext uri="{FF2B5EF4-FFF2-40B4-BE49-F238E27FC236}">
                <a16:creationId xmlns:a16="http://schemas.microsoft.com/office/drawing/2014/main" id="{3DE98006-11B9-0201-71C7-F239D25742B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80" r="1" b="6404"/>
          <a:stretch/>
        </p:blipFill>
        <p:spPr bwMode="auto">
          <a:xfrm>
            <a:off x="217191" y="519230"/>
            <a:ext cx="10927080" cy="5318896"/>
          </a:xfrm>
          <a:prstGeom prst="rect">
            <a:avLst/>
          </a:prstGeom>
          <a:noFill/>
          <a:extLst>
            <a:ext uri="{909E8E84-426E-40DD-AFC4-6F175D3DCCD1}">
              <a14:hiddenFill xmlns:a14="http://schemas.microsoft.com/office/drawing/2010/main">
                <a:solidFill>
                  <a:srgbClr val="FFFFFF"/>
                </a:solidFill>
              </a14:hiddenFill>
            </a:ext>
          </a:extLst>
        </p:spPr>
      </p:pic>
      <p:sp>
        <p:nvSpPr>
          <p:cNvPr id="22562" name="Rectangle 22561">
            <a:extLst>
              <a:ext uri="{FF2B5EF4-FFF2-40B4-BE49-F238E27FC236}">
                <a16:creationId xmlns:a16="http://schemas.microsoft.com/office/drawing/2014/main" id="{4EA3CC4C-B1A0-4F1A-9CF7-5A51A4EDE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6197504"/>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9FB9BED-4202-B642-39B8-A9E346782C10}"/>
              </a:ext>
            </a:extLst>
          </p:cNvPr>
          <p:cNvSpPr txBox="1"/>
          <p:nvPr/>
        </p:nvSpPr>
        <p:spPr>
          <a:xfrm>
            <a:off x="8616462" y="3048000"/>
            <a:ext cx="2527809" cy="2031325"/>
          </a:xfrm>
          <a:prstGeom prst="rect">
            <a:avLst/>
          </a:prstGeom>
          <a:noFill/>
        </p:spPr>
        <p:txBody>
          <a:bodyPr wrap="square" rtlCol="0">
            <a:spAutoFit/>
          </a:bodyPr>
          <a:lstStyle/>
          <a:p>
            <a:pPr algn="ctr"/>
            <a:r>
              <a:rPr lang="en-US" dirty="0"/>
              <a:t>Burning fossil fuels is what releases these various gases into our atmosphere, causing an increase atmospheric temperature and pollution. </a:t>
            </a:r>
          </a:p>
        </p:txBody>
      </p:sp>
    </p:spTree>
    <p:extLst>
      <p:ext uri="{BB962C8B-B14F-4D97-AF65-F5344CB8AC3E}">
        <p14:creationId xmlns:p14="http://schemas.microsoft.com/office/powerpoint/2010/main" val="378180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F6421-37E7-807B-DA3E-42ADF1400937}"/>
              </a:ext>
            </a:extLst>
          </p:cNvPr>
          <p:cNvSpPr>
            <a:spLocks noGrp="1"/>
          </p:cNvSpPr>
          <p:nvPr>
            <p:ph type="title"/>
          </p:nvPr>
        </p:nvSpPr>
        <p:spPr>
          <a:xfrm>
            <a:off x="795528" y="386930"/>
            <a:ext cx="10141799" cy="1300554"/>
          </a:xfrm>
        </p:spPr>
        <p:txBody>
          <a:bodyPr anchor="b">
            <a:normAutofit/>
          </a:bodyPr>
          <a:lstStyle/>
          <a:p>
            <a:r>
              <a:rPr lang="en-US" sz="4800"/>
              <a:t>Research Questions</a:t>
            </a:r>
          </a:p>
        </p:txBody>
      </p:sp>
      <p:sp>
        <p:nvSpPr>
          <p:cNvPr id="19465" name="Rectangle 19464">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7" name="Rectangle 1946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How to Ask Questions that Will Result in Good, Useful Data">
            <a:extLst>
              <a:ext uri="{FF2B5EF4-FFF2-40B4-BE49-F238E27FC236}">
                <a16:creationId xmlns:a16="http://schemas.microsoft.com/office/drawing/2014/main" id="{7F458742-BF12-5123-ABB2-A5CFF6FD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506" r="11163"/>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131747-4A02-6C49-208D-B6499F2F56FD}"/>
              </a:ext>
            </a:extLst>
          </p:cNvPr>
          <p:cNvSpPr>
            <a:spLocks noGrp="1"/>
          </p:cNvSpPr>
          <p:nvPr>
            <p:ph idx="1"/>
          </p:nvPr>
        </p:nvSpPr>
        <p:spPr>
          <a:xfrm>
            <a:off x="6406429" y="2599509"/>
            <a:ext cx="4530898" cy="3639450"/>
          </a:xfrm>
        </p:spPr>
        <p:txBody>
          <a:bodyPr anchor="ctr">
            <a:normAutofit/>
          </a:bodyPr>
          <a:lstStyle/>
          <a:p>
            <a:pPr algn="just"/>
            <a:r>
              <a:rPr lang="en-US" sz="2000" dirty="0"/>
              <a:t>What are the overall trends in CO2 emissions across the United States over the past decade?</a:t>
            </a:r>
          </a:p>
          <a:p>
            <a:pPr algn="just"/>
            <a:r>
              <a:rPr lang="en-US" sz="2000" dirty="0"/>
              <a:t>What part of the overall Greenhouse gasses Gas emissions are CO2?</a:t>
            </a:r>
          </a:p>
          <a:p>
            <a:pPr algn="just"/>
            <a:r>
              <a:rPr lang="en-US" sz="2000" dirty="0"/>
              <a:t>How do these emissions vary across the country? </a:t>
            </a:r>
          </a:p>
          <a:p>
            <a:pPr algn="just"/>
            <a:r>
              <a:rPr lang="en-US" sz="2000" dirty="0"/>
              <a:t>What are the factors contributing to these disparities?</a:t>
            </a:r>
          </a:p>
          <a:p>
            <a:pPr algn="just"/>
            <a:r>
              <a:rPr lang="en-US" sz="2000" dirty="0"/>
              <a:t>What are the major sectors or activities contributing to these emissions?</a:t>
            </a:r>
          </a:p>
          <a:p>
            <a:endParaRPr lang="en-US" sz="2000" dirty="0"/>
          </a:p>
        </p:txBody>
      </p:sp>
      <p:sp>
        <p:nvSpPr>
          <p:cNvPr id="19469" name="Rectangle 19468">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87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2EDBD-17FF-8AF5-BC48-FACC233A8799}"/>
              </a:ext>
            </a:extLst>
          </p:cNvPr>
          <p:cNvSpPr>
            <a:spLocks noGrp="1"/>
          </p:cNvSpPr>
          <p:nvPr>
            <p:ph type="title"/>
          </p:nvPr>
        </p:nvSpPr>
        <p:spPr>
          <a:xfrm>
            <a:off x="686834" y="1153572"/>
            <a:ext cx="3200400" cy="4461163"/>
          </a:xfrm>
        </p:spPr>
        <p:txBody>
          <a:bodyPr>
            <a:normAutofit/>
          </a:bodyPr>
          <a:lstStyle/>
          <a:p>
            <a:r>
              <a:rPr lang="en-US">
                <a:solidFill>
                  <a:srgbClr val="FFFFFF"/>
                </a:solidFill>
              </a:rPr>
              <a:t>Research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A2560A-71E2-1534-4CBB-6C25DAD0E579}"/>
              </a:ext>
            </a:extLst>
          </p:cNvPr>
          <p:cNvSpPr>
            <a:spLocks noGrp="1"/>
          </p:cNvSpPr>
          <p:nvPr>
            <p:ph idx="1"/>
          </p:nvPr>
        </p:nvSpPr>
        <p:spPr>
          <a:xfrm>
            <a:off x="4447308" y="591344"/>
            <a:ext cx="6906491" cy="5585619"/>
          </a:xfrm>
        </p:spPr>
        <p:txBody>
          <a:bodyPr anchor="ctr">
            <a:normAutofit/>
          </a:bodyPr>
          <a:lstStyle/>
          <a:p>
            <a:r>
              <a:rPr lang="en-US" dirty="0"/>
              <a:t>We have taken data through a variety of valuable resources including</a:t>
            </a:r>
          </a:p>
          <a:p>
            <a:pPr lvl="1"/>
            <a:r>
              <a:rPr lang="en-US" b="0" i="0" dirty="0">
                <a:effectLst/>
              </a:rPr>
              <a:t>US EPA (Environmental Protection Agency) – Data (Historical) on the </a:t>
            </a:r>
            <a:br>
              <a:rPr lang="en-US" dirty="0"/>
            </a:br>
            <a:r>
              <a:rPr lang="en-US" b="0" i="0" dirty="0">
                <a:effectLst/>
              </a:rPr>
              <a:t>Greenhouse gas emissions in the United States</a:t>
            </a:r>
          </a:p>
          <a:p>
            <a:pPr lvl="1"/>
            <a:r>
              <a:rPr lang="en-US" b="0" i="0" dirty="0">
                <a:effectLst/>
              </a:rPr>
              <a:t>US EIA (Energy Information Administration) – Data on State level emissions, </a:t>
            </a:r>
            <a:br>
              <a:rPr lang="en-US" dirty="0"/>
            </a:br>
            <a:r>
              <a:rPr lang="en-US" b="0" i="0" dirty="0">
                <a:effectLst/>
              </a:rPr>
              <a:t>Energy production and Electricity Generation Source. </a:t>
            </a:r>
          </a:p>
        </p:txBody>
      </p:sp>
    </p:spTree>
    <p:extLst>
      <p:ext uri="{BB962C8B-B14F-4D97-AF65-F5344CB8AC3E}">
        <p14:creationId xmlns:p14="http://schemas.microsoft.com/office/powerpoint/2010/main" val="3934840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E508E-D2B0-8282-B420-7723D4FCB16A}"/>
              </a:ext>
            </a:extLst>
          </p:cNvPr>
          <p:cNvSpPr>
            <a:spLocks noGrp="1"/>
          </p:cNvSpPr>
          <p:nvPr>
            <p:ph type="title"/>
          </p:nvPr>
        </p:nvSpPr>
        <p:spPr>
          <a:xfrm>
            <a:off x="5297762" y="329184"/>
            <a:ext cx="6251110" cy="1783080"/>
          </a:xfrm>
        </p:spPr>
        <p:txBody>
          <a:bodyPr anchor="b">
            <a:normAutofit/>
          </a:bodyPr>
          <a:lstStyle/>
          <a:p>
            <a:r>
              <a:rPr lang="en-US" sz="4200"/>
              <a:t>Data Exploration, Cleanup, and Visualization</a:t>
            </a:r>
          </a:p>
        </p:txBody>
      </p:sp>
      <p:pic>
        <p:nvPicPr>
          <p:cNvPr id="5" name="Picture 4" descr="Graph on document with pen">
            <a:extLst>
              <a:ext uri="{FF2B5EF4-FFF2-40B4-BE49-F238E27FC236}">
                <a16:creationId xmlns:a16="http://schemas.microsoft.com/office/drawing/2014/main" id="{8819FB7E-2867-1A8C-58C6-015562A9B31E}"/>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20254-4503-DACD-9181-8206900CC734}"/>
              </a:ext>
            </a:extLst>
          </p:cNvPr>
          <p:cNvSpPr>
            <a:spLocks noGrp="1"/>
          </p:cNvSpPr>
          <p:nvPr>
            <p:ph idx="1"/>
          </p:nvPr>
        </p:nvSpPr>
        <p:spPr>
          <a:xfrm>
            <a:off x="5297762" y="2706624"/>
            <a:ext cx="6251110" cy="3483864"/>
          </a:xfrm>
        </p:spPr>
        <p:txBody>
          <a:bodyPr>
            <a:normAutofit/>
          </a:bodyPr>
          <a:lstStyle/>
          <a:p>
            <a:r>
              <a:rPr lang="en-US" sz="2000"/>
              <a:t>Import Libraries (Pandas, Matplotlib etc.)</a:t>
            </a:r>
          </a:p>
          <a:p>
            <a:r>
              <a:rPr lang="en-US" sz="2000"/>
              <a:t>Load Data into the Data Frame</a:t>
            </a:r>
          </a:p>
          <a:p>
            <a:r>
              <a:rPr lang="en-US" sz="2000"/>
              <a:t>Preliminary Data Examination</a:t>
            </a:r>
          </a:p>
          <a:p>
            <a:r>
              <a:rPr lang="en-US" sz="2000"/>
              <a:t>Data Cleaning </a:t>
            </a:r>
          </a:p>
          <a:p>
            <a:pPr lvl="1"/>
            <a:r>
              <a:rPr lang="en-US" sz="2000"/>
              <a:t>Handling missing values</a:t>
            </a:r>
          </a:p>
          <a:p>
            <a:pPr lvl="1"/>
            <a:r>
              <a:rPr lang="en-US" sz="2000"/>
              <a:t>Checking for duplicates</a:t>
            </a:r>
          </a:p>
          <a:p>
            <a:pPr lvl="1"/>
            <a:r>
              <a:rPr lang="en-US" sz="2000"/>
              <a:t>Removal on unnecessary data</a:t>
            </a:r>
          </a:p>
          <a:p>
            <a:pPr lvl="1"/>
            <a:r>
              <a:rPr lang="en-US" sz="2000"/>
              <a:t>Quality check on data</a:t>
            </a:r>
          </a:p>
          <a:p>
            <a:r>
              <a:rPr lang="en-US" sz="2000"/>
              <a:t>Data Visualization </a:t>
            </a:r>
          </a:p>
          <a:p>
            <a:pPr marL="457200" lvl="1" indent="0">
              <a:buNone/>
            </a:pPr>
            <a:endParaRPr lang="en-US" sz="2000"/>
          </a:p>
          <a:p>
            <a:pPr marL="457200" lvl="1" indent="0">
              <a:buNone/>
            </a:pPr>
            <a:endParaRPr lang="en-US" sz="2000"/>
          </a:p>
        </p:txBody>
      </p:sp>
    </p:spTree>
    <p:extLst>
      <p:ext uri="{BB962C8B-B14F-4D97-AF65-F5344CB8AC3E}">
        <p14:creationId xmlns:p14="http://schemas.microsoft.com/office/powerpoint/2010/main" val="103617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44D4B-BCE5-3B87-462E-3AE476E39C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Emission Types </a:t>
            </a:r>
          </a:p>
        </p:txBody>
      </p:sp>
      <p:pic>
        <p:nvPicPr>
          <p:cNvPr id="2050" name="Picture 2" descr="A graph with different colored lines&#10;&#10;Description automatically generated">
            <a:extLst>
              <a:ext uri="{FF2B5EF4-FFF2-40B4-BE49-F238E27FC236}">
                <a16:creationId xmlns:a16="http://schemas.microsoft.com/office/drawing/2014/main" id="{82136275-683E-93FA-913E-35C0F9A03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68878" y="844516"/>
            <a:ext cx="8614947" cy="51689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7E2D4-391F-3CCA-A1B6-6791616A3CB3}"/>
              </a:ext>
            </a:extLst>
          </p:cNvPr>
          <p:cNvSpPr txBox="1"/>
          <p:nvPr/>
        </p:nvSpPr>
        <p:spPr>
          <a:xfrm>
            <a:off x="717422" y="6222065"/>
            <a:ext cx="10127581" cy="369332"/>
          </a:xfrm>
          <a:prstGeom prst="rect">
            <a:avLst/>
          </a:prstGeom>
          <a:noFill/>
        </p:spPr>
        <p:txBody>
          <a:bodyPr wrap="none" rtlCol="0">
            <a:spAutoFit/>
          </a:bodyPr>
          <a:lstStyle/>
          <a:p>
            <a:r>
              <a:rPr lang="en-US" dirty="0"/>
              <a:t>Carbon dioxide consistently sits nearly </a:t>
            </a:r>
            <a:r>
              <a:rPr lang="en-US" b="1" dirty="0"/>
              <a:t>five times higher </a:t>
            </a:r>
            <a:r>
              <a:rPr lang="en-US" dirty="0"/>
              <a:t>than methane, nitrous oxide, or fluorinated gases. </a:t>
            </a:r>
          </a:p>
        </p:txBody>
      </p:sp>
    </p:spTree>
    <p:extLst>
      <p:ext uri="{BB962C8B-B14F-4D97-AF65-F5344CB8AC3E}">
        <p14:creationId xmlns:p14="http://schemas.microsoft.com/office/powerpoint/2010/main" val="27156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41" name="Group 1844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442" name="Rectangle 184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5" name="Rectangle 1844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7" name="Rectangle 1844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9" name="Rectangle 184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250CE-3903-01A7-CCB0-9922E3E41122}"/>
              </a:ext>
            </a:extLst>
          </p:cNvPr>
          <p:cNvSpPr>
            <a:spLocks noGrp="1"/>
          </p:cNvSpPr>
          <p:nvPr>
            <p:ph type="title"/>
          </p:nvPr>
        </p:nvSpPr>
        <p:spPr>
          <a:xfrm>
            <a:off x="623029" y="351005"/>
            <a:ext cx="9881216" cy="1128068"/>
          </a:xfrm>
        </p:spPr>
        <p:txBody>
          <a:bodyPr anchor="ctr">
            <a:normAutofit/>
          </a:bodyPr>
          <a:lstStyle/>
          <a:p>
            <a:r>
              <a:rPr lang="en-US" sz="4000" dirty="0"/>
              <a:t>Co2 Emissions for States in the US</a:t>
            </a:r>
            <a:endParaRPr lang="en-US" sz="3700" dirty="0"/>
          </a:p>
        </p:txBody>
      </p:sp>
      <p:sp>
        <p:nvSpPr>
          <p:cNvPr id="3" name="Content Placeholder 2">
            <a:extLst>
              <a:ext uri="{FF2B5EF4-FFF2-40B4-BE49-F238E27FC236}">
                <a16:creationId xmlns:a16="http://schemas.microsoft.com/office/drawing/2014/main" id="{D6AEED79-CF13-76E1-1AFA-55DC8D961345}"/>
              </a:ext>
            </a:extLst>
          </p:cNvPr>
          <p:cNvSpPr>
            <a:spLocks noGrp="1"/>
          </p:cNvSpPr>
          <p:nvPr>
            <p:ph idx="1"/>
          </p:nvPr>
        </p:nvSpPr>
        <p:spPr>
          <a:xfrm>
            <a:off x="590719" y="5730362"/>
            <a:ext cx="10507587" cy="1019254"/>
          </a:xfrm>
        </p:spPr>
        <p:txBody>
          <a:bodyPr anchor="ctr">
            <a:normAutofit/>
          </a:bodyPr>
          <a:lstStyle/>
          <a:p>
            <a:pPr marL="285750" indent="-285750">
              <a:buFont typeface="Arial" panose="020B0604020202020204" pitchFamily="34" charset="0"/>
              <a:buChar char="•"/>
            </a:pPr>
            <a:r>
              <a:rPr lang="en-US" sz="1600" dirty="0"/>
              <a:t>Texas and California, two of the largest states in the US, are the two highest producers of Co2 Emissions, followed by Florida, Pennsylvania, Illinois, and Ohio</a:t>
            </a:r>
          </a:p>
          <a:p>
            <a:pPr marL="285750" indent="-285750">
              <a:buFont typeface="Arial" panose="020B0604020202020204" pitchFamily="34" charset="0"/>
              <a:buChar char="•"/>
            </a:pPr>
            <a:r>
              <a:rPr lang="en-US" sz="1600" dirty="0"/>
              <a:t>Texas’ emissions are </a:t>
            </a:r>
            <a:r>
              <a:rPr lang="en-US" sz="1600" b="1" dirty="0"/>
              <a:t>significantly higher than any other state</a:t>
            </a:r>
          </a:p>
        </p:txBody>
      </p:sp>
      <p:pic>
        <p:nvPicPr>
          <p:cNvPr id="8" name="Picture 7" descr="A screen shot of a screen&#10;&#10;Description automatically generated">
            <a:extLst>
              <a:ext uri="{FF2B5EF4-FFF2-40B4-BE49-F238E27FC236}">
                <a16:creationId xmlns:a16="http://schemas.microsoft.com/office/drawing/2014/main" id="{4B69179A-FE66-81C1-9CED-338565F71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6" y="1372566"/>
            <a:ext cx="11449840" cy="4250047"/>
          </a:xfrm>
          <a:prstGeom prst="rect">
            <a:avLst/>
          </a:prstGeom>
        </p:spPr>
      </p:pic>
    </p:spTree>
    <p:extLst>
      <p:ext uri="{BB962C8B-B14F-4D97-AF65-F5344CB8AC3E}">
        <p14:creationId xmlns:p14="http://schemas.microsoft.com/office/powerpoint/2010/main" val="3029716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TotalTime>
  <Words>3120</Words>
  <Application>Microsoft Macintosh PowerPoint</Application>
  <PresentationFormat>Widescreen</PresentationFormat>
  <Paragraphs>163</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Söhne</vt:lpstr>
      <vt:lpstr>Symbol</vt:lpstr>
      <vt:lpstr>Office Theme</vt:lpstr>
      <vt:lpstr>Carbon Emissions Across the United States  Unveiling Regional Disparities and Key Contributors </vt:lpstr>
      <vt:lpstr>Project Introduction</vt:lpstr>
      <vt:lpstr>What Are Carbon Emissions?</vt:lpstr>
      <vt:lpstr>PowerPoint Presentation</vt:lpstr>
      <vt:lpstr>Research Questions</vt:lpstr>
      <vt:lpstr>Research Data</vt:lpstr>
      <vt:lpstr>Data Exploration, Cleanup, and Visualization</vt:lpstr>
      <vt:lpstr>Emission Types </vt:lpstr>
      <vt:lpstr>Co2 Emissions for States in the US</vt:lpstr>
      <vt:lpstr>Emissions By Sector</vt:lpstr>
      <vt:lpstr>United States Sectors</vt:lpstr>
      <vt:lpstr>Electric CO2 Emissions</vt:lpstr>
      <vt:lpstr>Transportation CO2</vt:lpstr>
      <vt:lpstr>Industrial CO2 </vt:lpstr>
      <vt:lpstr>Let’s Look at the Top State Contributors </vt:lpstr>
      <vt:lpstr>National VS State</vt:lpstr>
      <vt:lpstr>Comparison of CO2 Emissions for Top 5 Electric Sector States</vt:lpstr>
      <vt:lpstr>Top 5 Transportation CO2 States</vt:lpstr>
      <vt:lpstr>Top 5 Industrial CO2 States</vt:lpstr>
      <vt:lpstr>Deeper Dive Into Texas</vt:lpstr>
      <vt:lpstr>BUT WHY?  The period from 2019 to 2020 saw some fluctuations in carbon emissions, including in Texas. While it's essential to consult the latest and most comprehensive data from authoritative sources, such as the U.S. Environmental Protection Agency (EPA) or the U.S. Energy Information Administration (EIA), to get precise information, I can provide a general overview of the factors that might have contributed to changes in carbon emissions during this time: </vt:lpstr>
      <vt:lpstr>Impacts Analysis </vt:lpstr>
      <vt:lpstr>  1.Economic Impact: Infrastructure Damage: Severe weather events and rising sea levels resulting from climate change can damage infrastructure, such as roads, bridges, and coastal properties. Repairing and adapting infrastructure can be costly. Health Care Costs: Poor air quality caused by CO2 emissions can increase healthcare costs due to more cases of respiratory diseases and other health issues. </vt:lpstr>
      <vt:lpstr>PowerPoint Presentation</vt:lpstr>
      <vt:lpstr>Conclusions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Emissions Across the United States</dc:title>
  <dc:creator>G. Stiehl</dc:creator>
  <cp:lastModifiedBy>Abhilash Padvannil</cp:lastModifiedBy>
  <cp:revision>80</cp:revision>
  <dcterms:created xsi:type="dcterms:W3CDTF">2023-11-03T02:08:48Z</dcterms:created>
  <dcterms:modified xsi:type="dcterms:W3CDTF">2023-11-07T02:02:28Z</dcterms:modified>
</cp:coreProperties>
</file>