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4" r:id="rId4"/>
    <p:sldId id="266" r:id="rId5"/>
    <p:sldId id="257" r:id="rId6"/>
    <p:sldId id="258" r:id="rId7"/>
    <p:sldId id="259" r:id="rId8"/>
    <p:sldId id="262" r:id="rId9"/>
    <p:sldId id="274" r:id="rId10"/>
    <p:sldId id="282" r:id="rId11"/>
    <p:sldId id="269" r:id="rId12"/>
    <p:sldId id="261" r:id="rId13"/>
    <p:sldId id="267" r:id="rId14"/>
    <p:sldId id="268" r:id="rId15"/>
    <p:sldId id="283" r:id="rId16"/>
    <p:sldId id="277" r:id="rId17"/>
    <p:sldId id="279" r:id="rId18"/>
    <p:sldId id="275" r:id="rId19"/>
    <p:sldId id="280" r:id="rId20"/>
    <p:sldId id="276"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65" d="100"/>
          <a:sy n="65" d="100"/>
        </p:scale>
        <p:origin x="135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8521-FE37-AE89-05FA-D6E6C972D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64CEAA-62CF-1D6E-B1F3-511D28044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789AE-75E0-E9EB-03CB-A7CC4B71573E}"/>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5" name="Footer Placeholder 4">
            <a:extLst>
              <a:ext uri="{FF2B5EF4-FFF2-40B4-BE49-F238E27FC236}">
                <a16:creationId xmlns:a16="http://schemas.microsoft.com/office/drawing/2014/main" id="{0C1117E0-0217-1B54-5A93-29A5DAADF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58A7A-C87E-9202-9874-7C98F3F7850C}"/>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9232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E3B4-0CDE-2813-7EB7-3BCFB807FA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B66EB4-42B0-ABB0-F6B9-E6BD5858E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302B3-F9BF-5222-7633-9FCBBED384AF}"/>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5" name="Footer Placeholder 4">
            <a:extLst>
              <a:ext uri="{FF2B5EF4-FFF2-40B4-BE49-F238E27FC236}">
                <a16:creationId xmlns:a16="http://schemas.microsoft.com/office/drawing/2014/main" id="{6ECD481C-AA44-9298-62AF-D18ACA264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18EC4-0EB0-99EE-27BC-CC4954B85A1E}"/>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71544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F2664B-535C-37BC-68F8-9F3D2C4086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C6993C-67AC-39A6-AF77-78EF92ECDB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DF154-18C1-1C2B-4FCD-0127BD5004A1}"/>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5" name="Footer Placeholder 4">
            <a:extLst>
              <a:ext uri="{FF2B5EF4-FFF2-40B4-BE49-F238E27FC236}">
                <a16:creationId xmlns:a16="http://schemas.microsoft.com/office/drawing/2014/main" id="{0BAE1644-384E-CACB-1B86-8E7897260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6C107-65F8-C946-742F-810648E13C2A}"/>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46179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D34F-1E77-C7F4-6869-341BBE013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BE596-4199-9937-8079-3397497BF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1BF7F-DB0C-79D7-3DBB-91F6640CBB60}"/>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5" name="Footer Placeholder 4">
            <a:extLst>
              <a:ext uri="{FF2B5EF4-FFF2-40B4-BE49-F238E27FC236}">
                <a16:creationId xmlns:a16="http://schemas.microsoft.com/office/drawing/2014/main" id="{B4EB68C2-4C44-9C84-8B71-A7BC56812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DF41-FD4A-5BB6-2441-9C7B7D01D747}"/>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93189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24D5-47D2-855D-A962-63E9FCCD14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3C5297-559D-AA19-7886-47C6A0A7A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AD829D-05CA-0E62-A19E-C3D4B64FB115}"/>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5" name="Footer Placeholder 4">
            <a:extLst>
              <a:ext uri="{FF2B5EF4-FFF2-40B4-BE49-F238E27FC236}">
                <a16:creationId xmlns:a16="http://schemas.microsoft.com/office/drawing/2014/main" id="{EB18DB90-6682-B085-57B5-752406866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98362-DFF7-7EF7-C0B4-B5312AD97CBF}"/>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73668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7E228-911B-D2B7-22C2-CE084B2FA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A0C041-035B-20AE-A384-E692B4EEA7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A7A5F-D840-CF1B-F5F1-FBC363556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6505EB-5DE0-D99F-CED9-C8E16C4200E9}"/>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6" name="Footer Placeholder 5">
            <a:extLst>
              <a:ext uri="{FF2B5EF4-FFF2-40B4-BE49-F238E27FC236}">
                <a16:creationId xmlns:a16="http://schemas.microsoft.com/office/drawing/2014/main" id="{E132051A-96DB-B206-70D2-613D79C2E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36BEE-A33E-ABAF-49E3-6BE2E74DB193}"/>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105391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F487-0194-8FFD-90AE-B3701456E5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2463A9-3596-FA91-CC34-2DB99AA70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5E46A-FA3F-4BED-3DBC-BCEC21D37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CA7BF-EA49-AB98-7CC6-6379AA0E8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84609-8B19-A6EE-ED11-60F556A1BC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8E2BE2-4EE8-16E7-9466-2B03DE5D4292}"/>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8" name="Footer Placeholder 7">
            <a:extLst>
              <a:ext uri="{FF2B5EF4-FFF2-40B4-BE49-F238E27FC236}">
                <a16:creationId xmlns:a16="http://schemas.microsoft.com/office/drawing/2014/main" id="{2F772E36-FA93-344F-303B-C88A780C3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DD52CB-4D8C-A2EF-B300-04F79E263538}"/>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59758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F3CE-FD5A-28CE-BA6C-73116E684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D2551-0483-EF8E-97F1-8BF6CCEBDA5C}"/>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4" name="Footer Placeholder 3">
            <a:extLst>
              <a:ext uri="{FF2B5EF4-FFF2-40B4-BE49-F238E27FC236}">
                <a16:creationId xmlns:a16="http://schemas.microsoft.com/office/drawing/2014/main" id="{4B589F08-4560-AD39-D920-901BD013CB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382504-FDF9-4D9D-4797-E7A0FFD748A4}"/>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827711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214DE-8915-9A2C-6E01-2B2A2E0BB865}"/>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3" name="Footer Placeholder 2">
            <a:extLst>
              <a:ext uri="{FF2B5EF4-FFF2-40B4-BE49-F238E27FC236}">
                <a16:creationId xmlns:a16="http://schemas.microsoft.com/office/drawing/2014/main" id="{E7723BAD-7FCE-0987-235D-F57783D468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1838CF-5241-4502-D81B-AFC03EC15048}"/>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218006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FAD1-8167-C9DD-CF1B-6CD565478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118F0-B965-E30E-39E9-818B910BF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3C5B1-0D1B-C092-0D5D-9649649F3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2BB08-600D-D91E-17E8-4E187D6CCD8D}"/>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6" name="Footer Placeholder 5">
            <a:extLst>
              <a:ext uri="{FF2B5EF4-FFF2-40B4-BE49-F238E27FC236}">
                <a16:creationId xmlns:a16="http://schemas.microsoft.com/office/drawing/2014/main" id="{D0EA7DB7-2BA0-E039-2B64-996A30886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1F0B6-9E0B-D826-EF36-546EE1B815CE}"/>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209836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6389-EB41-1646-F6B1-01925232A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FFED3-A43D-E9B5-636D-6D812C0B9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C2007C-3ECD-D2EC-790F-4B223B937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38FFF-780F-B3EA-8908-A250EF4FBBE2}"/>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6" name="Footer Placeholder 5">
            <a:extLst>
              <a:ext uri="{FF2B5EF4-FFF2-40B4-BE49-F238E27FC236}">
                <a16:creationId xmlns:a16="http://schemas.microsoft.com/office/drawing/2014/main" id="{C75A0002-F838-9CFA-D737-EFF99C28D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5837B-F5C8-1E2F-5350-294E16C4E72A}"/>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85681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7FC1B-E63F-9598-7DB7-4212397FA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29C8B-D20C-B020-CC6B-D4236015C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84D7F-1D3E-5940-403C-77C23F519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FA0B1-87B2-4487-B1AE-59A73EE4DA63}" type="datetimeFigureOut">
              <a:rPr lang="en-US" smtClean="0"/>
              <a:t>11/3/2023</a:t>
            </a:fld>
            <a:endParaRPr lang="en-US"/>
          </a:p>
        </p:txBody>
      </p:sp>
      <p:sp>
        <p:nvSpPr>
          <p:cNvPr id="5" name="Footer Placeholder 4">
            <a:extLst>
              <a:ext uri="{FF2B5EF4-FFF2-40B4-BE49-F238E27FC236}">
                <a16:creationId xmlns:a16="http://schemas.microsoft.com/office/drawing/2014/main" id="{700DC76A-2C8C-B70F-6E8F-95131CE25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1AF65-4E08-0045-FD91-5FA3DB829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87379-64AE-445A-B619-801EE3C403BC}" type="slidenum">
              <a:rPr lang="en-US" smtClean="0"/>
              <a:t>‹#›</a:t>
            </a:fld>
            <a:endParaRPr lang="en-US"/>
          </a:p>
        </p:txBody>
      </p:sp>
    </p:spTree>
    <p:extLst>
      <p:ext uri="{BB962C8B-B14F-4D97-AF65-F5344CB8AC3E}">
        <p14:creationId xmlns:p14="http://schemas.microsoft.com/office/powerpoint/2010/main" val="375726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22" name="Rectangle 174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084CA-BDDD-F164-13B0-9E2EB3D05A2C}"/>
              </a:ext>
            </a:extLst>
          </p:cNvPr>
          <p:cNvSpPr>
            <a:spLocks noGrp="1"/>
          </p:cNvSpPr>
          <p:nvPr>
            <p:ph type="ctrTitle"/>
          </p:nvPr>
        </p:nvSpPr>
        <p:spPr>
          <a:xfrm>
            <a:off x="9267909" y="2023110"/>
            <a:ext cx="2469624" cy="2846070"/>
          </a:xfrm>
        </p:spPr>
        <p:txBody>
          <a:bodyPr anchor="ctr">
            <a:normAutofit/>
          </a:bodyPr>
          <a:lstStyle/>
          <a:p>
            <a:pPr algn="l"/>
            <a:r>
              <a:rPr lang="en-US" sz="3700"/>
              <a:t>Carbon Emissions Across the United States</a:t>
            </a:r>
          </a:p>
        </p:txBody>
      </p:sp>
      <p:sp>
        <p:nvSpPr>
          <p:cNvPr id="3" name="Subtitle 2">
            <a:extLst>
              <a:ext uri="{FF2B5EF4-FFF2-40B4-BE49-F238E27FC236}">
                <a16:creationId xmlns:a16="http://schemas.microsoft.com/office/drawing/2014/main" id="{A6AE399A-532B-FC4E-8FCA-418DA3DE69E9}"/>
              </a:ext>
            </a:extLst>
          </p:cNvPr>
          <p:cNvSpPr>
            <a:spLocks noGrp="1"/>
          </p:cNvSpPr>
          <p:nvPr>
            <p:ph type="subTitle" idx="1"/>
          </p:nvPr>
        </p:nvSpPr>
        <p:spPr>
          <a:xfrm>
            <a:off x="9267908" y="5086350"/>
            <a:ext cx="2446465" cy="1178298"/>
          </a:xfrm>
        </p:spPr>
        <p:txBody>
          <a:bodyPr>
            <a:normAutofit/>
          </a:bodyPr>
          <a:lstStyle/>
          <a:p>
            <a:pPr algn="l"/>
            <a:r>
              <a:rPr lang="en-US" sz="1600"/>
              <a:t>Team Members: </a:t>
            </a:r>
            <a:r>
              <a:rPr lang="en-US" sz="1600" b="0" i="0">
                <a:effectLst/>
              </a:rPr>
              <a:t>Supriya Vadakkeveetil, Riptapan Singh Johal, and Garrett Stiehl</a:t>
            </a:r>
            <a:endParaRPr lang="en-US" sz="1600"/>
          </a:p>
        </p:txBody>
      </p:sp>
      <p:sp>
        <p:nvSpPr>
          <p:cNvPr id="17423" name="Rectangle 174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24" name="Rectangle 174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Carbon Emissions by Country: Top 15">
            <a:extLst>
              <a:ext uri="{FF2B5EF4-FFF2-40B4-BE49-F238E27FC236}">
                <a16:creationId xmlns:a16="http://schemas.microsoft.com/office/drawing/2014/main" id="{63940E31-0783-ED5F-B43C-8624D33E6E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56"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17421" name="Rectangle 1742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80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153F8-02DF-73AF-8C35-5797E4B77A7C}"/>
              </a:ext>
            </a:extLst>
          </p:cNvPr>
          <p:cNvSpPr>
            <a:spLocks noGrp="1"/>
          </p:cNvSpPr>
          <p:nvPr>
            <p:ph type="title"/>
          </p:nvPr>
        </p:nvSpPr>
        <p:spPr>
          <a:xfrm>
            <a:off x="645064" y="525982"/>
            <a:ext cx="4282983" cy="1200361"/>
          </a:xfrm>
        </p:spPr>
        <p:txBody>
          <a:bodyPr anchor="b">
            <a:normAutofit/>
          </a:bodyPr>
          <a:lstStyle/>
          <a:p>
            <a:r>
              <a:rPr lang="en-US" sz="3600"/>
              <a:t>United States Sectors</a:t>
            </a:r>
          </a:p>
        </p:txBody>
      </p:sp>
      <p:sp>
        <p:nvSpPr>
          <p:cNvPr id="20489" name="Rectangle 2048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8A145D-1460-DB9F-2CED-3376B60A3B9C}"/>
              </a:ext>
            </a:extLst>
          </p:cNvPr>
          <p:cNvSpPr>
            <a:spLocks noGrp="1"/>
          </p:cNvSpPr>
          <p:nvPr>
            <p:ph idx="1"/>
          </p:nvPr>
        </p:nvSpPr>
        <p:spPr>
          <a:xfrm>
            <a:off x="645066" y="2031101"/>
            <a:ext cx="4282984" cy="3511943"/>
          </a:xfrm>
        </p:spPr>
        <p:txBody>
          <a:bodyPr anchor="ctr">
            <a:normAutofit/>
          </a:bodyPr>
          <a:lstStyle/>
          <a:p>
            <a:r>
              <a:rPr lang="en-US" sz="1700"/>
              <a:t>Sectors are areas of the economy in which business share the same or a related product or service.</a:t>
            </a:r>
          </a:p>
          <a:p>
            <a:r>
              <a:rPr lang="en-US" sz="1700"/>
              <a:t>The top energy sectors in America include </a:t>
            </a:r>
          </a:p>
          <a:p>
            <a:pPr marL="457200" lvl="1" indent="0">
              <a:buNone/>
            </a:pPr>
            <a:r>
              <a:rPr lang="en-US" sz="1700"/>
              <a:t>- Transportation</a:t>
            </a:r>
          </a:p>
          <a:p>
            <a:pPr marL="457200" lvl="1" indent="0">
              <a:buNone/>
            </a:pPr>
            <a:r>
              <a:rPr lang="en-US" sz="1700"/>
              <a:t>- Electrical Power Industry </a:t>
            </a:r>
          </a:p>
          <a:p>
            <a:pPr marL="457200" lvl="1" indent="0">
              <a:buNone/>
            </a:pPr>
            <a:r>
              <a:rPr lang="en-US" sz="1700"/>
              <a:t>- Industry </a:t>
            </a:r>
          </a:p>
          <a:p>
            <a:pPr marL="457200" lvl="1" indent="0">
              <a:buNone/>
            </a:pPr>
            <a:r>
              <a:rPr lang="en-US" sz="1700"/>
              <a:t>- Agricultural and more</a:t>
            </a:r>
          </a:p>
          <a:p>
            <a:pPr marL="457200" lvl="1" indent="0">
              <a:buNone/>
            </a:pPr>
            <a:endParaRPr lang="en-US" sz="1700"/>
          </a:p>
          <a:p>
            <a:pPr lvl="1"/>
            <a:r>
              <a:rPr lang="en-US" sz="1700"/>
              <a:t>These sectors all rely on various forms of fossil fuels (carbon emissions) to produce goods and services.  </a:t>
            </a:r>
          </a:p>
        </p:txBody>
      </p:sp>
      <p:sp>
        <p:nvSpPr>
          <p:cNvPr id="20491" name="Rectangle 2049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3" name="Rectangle 2049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5" name="Rectangle 2049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Sources of Greenhouse Gas Emissions | US EPA">
            <a:extLst>
              <a:ext uri="{FF2B5EF4-FFF2-40B4-BE49-F238E27FC236}">
                <a16:creationId xmlns:a16="http://schemas.microsoft.com/office/drawing/2014/main" id="{8258DB89-C599-6146-2B7B-B9BDFA2307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39676" y="650494"/>
            <a:ext cx="5324142" cy="5324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2D0A4C-6C70-E094-936C-B2AB2FBC2295}"/>
              </a:ext>
            </a:extLst>
          </p:cNvPr>
          <p:cNvSpPr txBox="1"/>
          <p:nvPr/>
        </p:nvSpPr>
        <p:spPr>
          <a:xfrm>
            <a:off x="430283" y="5847802"/>
            <a:ext cx="4395859" cy="646331"/>
          </a:xfrm>
          <a:prstGeom prst="rect">
            <a:avLst/>
          </a:prstGeom>
          <a:noFill/>
        </p:spPr>
        <p:txBody>
          <a:bodyPr wrap="square" rtlCol="0">
            <a:spAutoFit/>
          </a:bodyPr>
          <a:lstStyle/>
          <a:p>
            <a:r>
              <a:rPr lang="en-US"/>
              <a:t>https://www.epa.gov/ghgemissions/sources-greenhouse-gas-emissions</a:t>
            </a:r>
            <a:endParaRPr lang="en-US" dirty="0"/>
          </a:p>
        </p:txBody>
      </p:sp>
    </p:spTree>
    <p:extLst>
      <p:ext uri="{BB962C8B-B14F-4D97-AF65-F5344CB8AC3E}">
        <p14:creationId xmlns:p14="http://schemas.microsoft.com/office/powerpoint/2010/main" val="413461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B7F97-53D1-6B72-A959-AA04BF51ED1F}"/>
              </a:ext>
            </a:extLst>
          </p:cNvPr>
          <p:cNvSpPr>
            <a:spLocks noGrp="1"/>
          </p:cNvSpPr>
          <p:nvPr>
            <p:ph type="title"/>
          </p:nvPr>
        </p:nvSpPr>
        <p:spPr>
          <a:xfrm>
            <a:off x="429768" y="411480"/>
            <a:ext cx="11201400" cy="1106424"/>
          </a:xfrm>
        </p:spPr>
        <p:txBody>
          <a:bodyPr>
            <a:normAutofit/>
          </a:bodyPr>
          <a:lstStyle/>
          <a:p>
            <a:r>
              <a:rPr lang="en-US" sz="3600" dirty="0"/>
              <a:t>Emissions By Sector</a:t>
            </a:r>
          </a:p>
        </p:txBody>
      </p:sp>
      <p:sp>
        <p:nvSpPr>
          <p:cNvPr id="5131" name="Rectangle 513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122" name="Picture 2" descr="A graph with different colored lines&#10;&#10;Description automatically generated">
            <a:extLst>
              <a:ext uri="{FF2B5EF4-FFF2-40B4-BE49-F238E27FC236}">
                <a16:creationId xmlns:a16="http://schemas.microsoft.com/office/drawing/2014/main" id="{4FBAA714-1DF0-0518-861D-0F25964010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2154" y="1184946"/>
            <a:ext cx="8769290" cy="5261574"/>
          </a:xfrm>
          <a:prstGeom prst="rect">
            <a:avLst/>
          </a:prstGeom>
          <a:noFill/>
          <a:extLst>
            <a:ext uri="{909E8E84-426E-40DD-AFC4-6F175D3DCCD1}">
              <a14:hiddenFill xmlns:a14="http://schemas.microsoft.com/office/drawing/2010/main">
                <a:solidFill>
                  <a:srgbClr val="FFFFFF"/>
                </a:solidFill>
              </a14:hiddenFill>
            </a:ext>
          </a:extLst>
        </p:spPr>
      </p:pic>
      <p:sp useBgFill="1">
        <p:nvSpPr>
          <p:cNvPr id="5133" name="Rectangle 513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6" name="Content Placeholder 5125">
            <a:extLst>
              <a:ext uri="{FF2B5EF4-FFF2-40B4-BE49-F238E27FC236}">
                <a16:creationId xmlns:a16="http://schemas.microsoft.com/office/drawing/2014/main" id="{E43D2D44-48F1-5AEC-7378-6D3425307F07}"/>
              </a:ext>
            </a:extLst>
          </p:cNvPr>
          <p:cNvSpPr>
            <a:spLocks noGrp="1"/>
          </p:cNvSpPr>
          <p:nvPr>
            <p:ph idx="1"/>
          </p:nvPr>
        </p:nvSpPr>
        <p:spPr>
          <a:xfrm>
            <a:off x="7925468" y="1929384"/>
            <a:ext cx="3455097" cy="3959352"/>
          </a:xfrm>
        </p:spPr>
        <p:txBody>
          <a:bodyPr anchor="ctr">
            <a:normAutofit/>
          </a:bodyPr>
          <a:lstStyle/>
          <a:p>
            <a:r>
              <a:rPr lang="en-US" sz="1800" dirty="0"/>
              <a:t>Electric power industry, transportation, and industry sectors have remained the </a:t>
            </a:r>
            <a:r>
              <a:rPr lang="en-US" sz="1800" b="1" dirty="0"/>
              <a:t>three highest producers of Co2 emissions</a:t>
            </a:r>
          </a:p>
          <a:p>
            <a:r>
              <a:rPr lang="en-US" sz="1800" dirty="0"/>
              <a:t>In recent years, </a:t>
            </a:r>
            <a:r>
              <a:rPr lang="en-US" sz="1800" b="1" dirty="0"/>
              <a:t>the top three producers have decreased emissions</a:t>
            </a:r>
            <a:r>
              <a:rPr lang="en-US" sz="1800" dirty="0"/>
              <a:t> to be between 1500 to approximately 1800 </a:t>
            </a:r>
            <a:r>
              <a:rPr lang="en-US" sz="1800" dirty="0" err="1"/>
              <a:t>mmt</a:t>
            </a:r>
            <a:endParaRPr lang="en-US" sz="1800" dirty="0"/>
          </a:p>
          <a:p>
            <a:r>
              <a:rPr lang="en-US" sz="1800" b="1" dirty="0"/>
              <a:t>A significant gap has remained </a:t>
            </a:r>
            <a:r>
              <a:rPr lang="en-US" sz="1800" dirty="0"/>
              <a:t>between the top three producers and the bottom three, with </a:t>
            </a:r>
            <a:r>
              <a:rPr lang="en-US" sz="1800" b="1" dirty="0"/>
              <a:t>nearly a 3500 </a:t>
            </a:r>
            <a:r>
              <a:rPr lang="en-US" sz="1800" b="1" dirty="0" err="1"/>
              <a:t>mmt</a:t>
            </a:r>
            <a:r>
              <a:rPr lang="en-US" sz="1800" b="1" dirty="0"/>
              <a:t> difference</a:t>
            </a:r>
          </a:p>
        </p:txBody>
      </p:sp>
    </p:spTree>
    <p:extLst>
      <p:ext uri="{BB962C8B-B14F-4D97-AF65-F5344CB8AC3E}">
        <p14:creationId xmlns:p14="http://schemas.microsoft.com/office/powerpoint/2010/main" val="227967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75B6-C3E6-7F5D-A0E5-A2FA0A6AD908}"/>
              </a:ext>
            </a:extLst>
          </p:cNvPr>
          <p:cNvSpPr>
            <a:spLocks noGrp="1"/>
          </p:cNvSpPr>
          <p:nvPr>
            <p:ph type="title"/>
          </p:nvPr>
        </p:nvSpPr>
        <p:spPr>
          <a:xfrm>
            <a:off x="876693" y="741391"/>
            <a:ext cx="3455821" cy="1616203"/>
          </a:xfrm>
        </p:spPr>
        <p:txBody>
          <a:bodyPr anchor="b">
            <a:normAutofit/>
          </a:bodyPr>
          <a:lstStyle/>
          <a:p>
            <a:r>
              <a:rPr lang="en-US" sz="3200" dirty="0"/>
              <a:t>Electric CO2 Emissions</a:t>
            </a:r>
          </a:p>
        </p:txBody>
      </p:sp>
      <p:sp>
        <p:nvSpPr>
          <p:cNvPr id="1030" name="Content Placeholder 1029">
            <a:extLst>
              <a:ext uri="{FF2B5EF4-FFF2-40B4-BE49-F238E27FC236}">
                <a16:creationId xmlns:a16="http://schemas.microsoft.com/office/drawing/2014/main" id="{DE4B65BE-EA6A-D444-9749-21A00B170E32}"/>
              </a:ext>
            </a:extLst>
          </p:cNvPr>
          <p:cNvSpPr>
            <a:spLocks noGrp="1"/>
          </p:cNvSpPr>
          <p:nvPr>
            <p:ph idx="1"/>
          </p:nvPr>
        </p:nvSpPr>
        <p:spPr>
          <a:xfrm>
            <a:off x="876693" y="2533476"/>
            <a:ext cx="3455821" cy="3447832"/>
          </a:xfrm>
        </p:spPr>
        <p:txBody>
          <a:bodyPr anchor="t">
            <a:normAutofit/>
          </a:bodyPr>
          <a:lstStyle/>
          <a:p>
            <a:r>
              <a:rPr lang="en-US" sz="2000" dirty="0"/>
              <a:t>Texas’ electric industry Co2 emissions is around 100 </a:t>
            </a:r>
            <a:r>
              <a:rPr lang="en-US" sz="2000" dirty="0" err="1"/>
              <a:t>mmt</a:t>
            </a:r>
            <a:r>
              <a:rPr lang="en-US" sz="2000" dirty="0"/>
              <a:t> </a:t>
            </a:r>
            <a:r>
              <a:rPr lang="en-US" sz="2000" b="1" dirty="0"/>
              <a:t>more </a:t>
            </a:r>
            <a:r>
              <a:rPr lang="en-US" sz="2000" dirty="0"/>
              <a:t>than four out of the top five Co2 producing states</a:t>
            </a:r>
          </a:p>
          <a:p>
            <a:r>
              <a:rPr lang="en-US" sz="2000" dirty="0"/>
              <a:t>There has been a gradual </a:t>
            </a:r>
            <a:r>
              <a:rPr lang="en-US" sz="2000" b="1" dirty="0"/>
              <a:t>downward trend</a:t>
            </a:r>
            <a:r>
              <a:rPr lang="en-US" sz="2000" dirty="0"/>
              <a:t> in all five of the top five Co2 producing states in the last 10 years </a:t>
            </a:r>
          </a:p>
          <a:p>
            <a:endParaRPr lang="en-US" sz="2000" dirty="0"/>
          </a:p>
        </p:txBody>
      </p:sp>
      <p:pic>
        <p:nvPicPr>
          <p:cNvPr id="1026" name="Picture 2" descr="A graph with different colored lines&#10;&#10;Description automatically generated">
            <a:extLst>
              <a:ext uri="{FF2B5EF4-FFF2-40B4-BE49-F238E27FC236}">
                <a16:creationId xmlns:a16="http://schemas.microsoft.com/office/drawing/2014/main" id="{FE8E8AD2-B106-67DF-9968-FFC4C87E56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32514" y="808418"/>
            <a:ext cx="7952347" cy="5308191"/>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34" name="Rectangle 103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3477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2DA45-B931-5AA4-BECA-0D0E327111CC}"/>
              </a:ext>
            </a:extLst>
          </p:cNvPr>
          <p:cNvSpPr>
            <a:spLocks noGrp="1"/>
          </p:cNvSpPr>
          <p:nvPr>
            <p:ph type="title"/>
          </p:nvPr>
        </p:nvSpPr>
        <p:spPr>
          <a:xfrm>
            <a:off x="429768" y="411480"/>
            <a:ext cx="11201400" cy="1106424"/>
          </a:xfrm>
        </p:spPr>
        <p:txBody>
          <a:bodyPr>
            <a:normAutofit/>
          </a:bodyPr>
          <a:lstStyle/>
          <a:p>
            <a:r>
              <a:rPr lang="en-US" sz="3600" dirty="0"/>
              <a:t>Industrial CO2 </a:t>
            </a:r>
          </a:p>
        </p:txBody>
      </p:sp>
      <p:sp>
        <p:nvSpPr>
          <p:cNvPr id="3083" name="Rectangle 308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a:extLst>
              <a:ext uri="{FF2B5EF4-FFF2-40B4-BE49-F238E27FC236}">
                <a16:creationId xmlns:a16="http://schemas.microsoft.com/office/drawing/2014/main" id="{A7197A1B-0844-0BFC-511B-62FEFD1599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768" y="1740663"/>
            <a:ext cx="6702552" cy="4473953"/>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85" name="Rectangle 308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8" name="Content Placeholder 3077">
            <a:extLst>
              <a:ext uri="{FF2B5EF4-FFF2-40B4-BE49-F238E27FC236}">
                <a16:creationId xmlns:a16="http://schemas.microsoft.com/office/drawing/2014/main" id="{C1525D0C-81CA-8602-C0CB-07EE5FA228FD}"/>
              </a:ext>
            </a:extLst>
          </p:cNvPr>
          <p:cNvSpPr>
            <a:spLocks noGrp="1"/>
          </p:cNvSpPr>
          <p:nvPr>
            <p:ph idx="1"/>
          </p:nvPr>
        </p:nvSpPr>
        <p:spPr>
          <a:xfrm>
            <a:off x="7938752" y="2020824"/>
            <a:ext cx="3455097" cy="3959352"/>
          </a:xfrm>
        </p:spPr>
        <p:txBody>
          <a:bodyPr anchor="ctr">
            <a:normAutofit/>
          </a:bodyPr>
          <a:lstStyle/>
          <a:p>
            <a:r>
              <a:rPr lang="en-US" sz="1800" dirty="0"/>
              <a:t>Texas’ industrial sector is also the highest contributor among the top five states</a:t>
            </a:r>
          </a:p>
          <a:p>
            <a:r>
              <a:rPr lang="en-US" sz="1800" dirty="0"/>
              <a:t>Texas also displays a </a:t>
            </a:r>
            <a:r>
              <a:rPr lang="en-US" sz="1800" b="1" dirty="0"/>
              <a:t>gradual upward trend </a:t>
            </a:r>
            <a:r>
              <a:rPr lang="en-US" sz="1800" dirty="0"/>
              <a:t>in industrial Co2 emissions, whereas other states remain steady </a:t>
            </a:r>
          </a:p>
          <a:p>
            <a:r>
              <a:rPr lang="en-US" sz="1800" b="1" dirty="0"/>
              <a:t>Texas currently sits above 225 </a:t>
            </a:r>
            <a:r>
              <a:rPr lang="en-US" sz="1800" b="1" dirty="0" err="1"/>
              <a:t>mmt</a:t>
            </a:r>
            <a:r>
              <a:rPr lang="en-US" sz="1800" dirty="0"/>
              <a:t>, whereas the other four states are all </a:t>
            </a:r>
            <a:r>
              <a:rPr lang="en-US" sz="1800" b="1" dirty="0"/>
              <a:t>below 125 </a:t>
            </a:r>
            <a:r>
              <a:rPr lang="en-US" sz="1800" b="1" dirty="0" err="1"/>
              <a:t>mmt</a:t>
            </a:r>
            <a:r>
              <a:rPr lang="en-US" sz="1800" b="1" dirty="0"/>
              <a:t> </a:t>
            </a:r>
          </a:p>
        </p:txBody>
      </p:sp>
    </p:spTree>
    <p:extLst>
      <p:ext uri="{BB962C8B-B14F-4D97-AF65-F5344CB8AC3E}">
        <p14:creationId xmlns:p14="http://schemas.microsoft.com/office/powerpoint/2010/main" val="122788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C197D-8501-B4D4-A590-7189FB5E452D}"/>
              </a:ext>
            </a:extLst>
          </p:cNvPr>
          <p:cNvSpPr>
            <a:spLocks noGrp="1"/>
          </p:cNvSpPr>
          <p:nvPr>
            <p:ph type="title"/>
          </p:nvPr>
        </p:nvSpPr>
        <p:spPr>
          <a:xfrm>
            <a:off x="429768" y="411480"/>
            <a:ext cx="11201400" cy="1106424"/>
          </a:xfrm>
        </p:spPr>
        <p:txBody>
          <a:bodyPr>
            <a:normAutofit/>
          </a:bodyPr>
          <a:lstStyle/>
          <a:p>
            <a:r>
              <a:rPr lang="en-US" sz="3600" dirty="0"/>
              <a:t>Transportation CO2</a:t>
            </a:r>
          </a:p>
        </p:txBody>
      </p:sp>
      <p:sp>
        <p:nvSpPr>
          <p:cNvPr id="4107" name="Rectangle 4106">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098" name="Picture 2">
            <a:extLst>
              <a:ext uri="{FF2B5EF4-FFF2-40B4-BE49-F238E27FC236}">
                <a16:creationId xmlns:a16="http://schemas.microsoft.com/office/drawing/2014/main" id="{C4D6C718-786F-4DB4-C511-0C1F6B12B0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037" y="1465999"/>
            <a:ext cx="7638838" cy="5098924"/>
          </a:xfrm>
          <a:prstGeom prst="rect">
            <a:avLst/>
          </a:prstGeom>
          <a:noFill/>
          <a:extLst>
            <a:ext uri="{909E8E84-426E-40DD-AFC4-6F175D3DCCD1}">
              <a14:hiddenFill xmlns:a14="http://schemas.microsoft.com/office/drawing/2010/main">
                <a:solidFill>
                  <a:srgbClr val="FFFFFF"/>
                </a:solidFill>
              </a14:hiddenFill>
            </a:ext>
          </a:extLst>
        </p:spPr>
      </p:pic>
      <p:sp useBgFill="1">
        <p:nvSpPr>
          <p:cNvPr id="4109" name="Rectangle 4108">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2" name="Content Placeholder 4101">
            <a:extLst>
              <a:ext uri="{FF2B5EF4-FFF2-40B4-BE49-F238E27FC236}">
                <a16:creationId xmlns:a16="http://schemas.microsoft.com/office/drawing/2014/main" id="{10BB4909-6C66-D541-7C18-1C4E3821723A}"/>
              </a:ext>
            </a:extLst>
          </p:cNvPr>
          <p:cNvSpPr>
            <a:spLocks noGrp="1"/>
          </p:cNvSpPr>
          <p:nvPr>
            <p:ph idx="1"/>
          </p:nvPr>
        </p:nvSpPr>
        <p:spPr>
          <a:xfrm>
            <a:off x="7938752" y="2020824"/>
            <a:ext cx="3455097" cy="3959352"/>
          </a:xfrm>
        </p:spPr>
        <p:txBody>
          <a:bodyPr anchor="ctr">
            <a:normAutofit/>
          </a:bodyPr>
          <a:lstStyle/>
          <a:p>
            <a:r>
              <a:rPr lang="en-US" sz="1800" dirty="0"/>
              <a:t>The top five Co2 producers change for the transportation sector, with </a:t>
            </a:r>
            <a:r>
              <a:rPr lang="en-US" sz="1800" b="1" dirty="0"/>
              <a:t>Texas being the only to remain</a:t>
            </a:r>
          </a:p>
          <a:p>
            <a:r>
              <a:rPr lang="en-US" sz="1800" b="1" dirty="0"/>
              <a:t>Texas and California </a:t>
            </a:r>
            <a:r>
              <a:rPr lang="en-US" sz="1800" dirty="0"/>
              <a:t>are the highest Co2 contributors in the transportation sector and both follow similar trends over the past 10 years</a:t>
            </a:r>
          </a:p>
          <a:p>
            <a:r>
              <a:rPr lang="en-US" sz="1800" b="1" dirty="0"/>
              <a:t>All five states experiences a sharp rise in emissions after 2020</a:t>
            </a:r>
          </a:p>
        </p:txBody>
      </p:sp>
    </p:spTree>
    <p:extLst>
      <p:ext uri="{BB962C8B-B14F-4D97-AF65-F5344CB8AC3E}">
        <p14:creationId xmlns:p14="http://schemas.microsoft.com/office/powerpoint/2010/main" val="3001116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22" name="Rectangle 215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42F96-1123-666B-7C83-83EF4340937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a:t>Lets Look at the Top State Contributors </a:t>
            </a:r>
          </a:p>
        </p:txBody>
      </p:sp>
      <p:sp>
        <p:nvSpPr>
          <p:cNvPr id="21524" name="Rectangle 215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26" name="Rectangle 215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8" name="Picture 4" descr="Us State Map Vector Art, Icons, and Graphics for Free Download">
            <a:extLst>
              <a:ext uri="{FF2B5EF4-FFF2-40B4-BE49-F238E27FC236}">
                <a16:creationId xmlns:a16="http://schemas.microsoft.com/office/drawing/2014/main" id="{A1A917A3-ED46-02D6-676F-EA8B2570482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9340"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21528" name="Rectangle 215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09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FABF-C37A-B505-A941-BAC5EF8856E4}"/>
              </a:ext>
            </a:extLst>
          </p:cNvPr>
          <p:cNvSpPr>
            <a:spLocks noGrp="1"/>
          </p:cNvSpPr>
          <p:nvPr>
            <p:ph type="title"/>
          </p:nvPr>
        </p:nvSpPr>
        <p:spPr/>
        <p:txBody>
          <a:bodyPr/>
          <a:lstStyle/>
          <a:p>
            <a:r>
              <a:rPr lang="en-US" dirty="0"/>
              <a:t>National VS State</a:t>
            </a:r>
          </a:p>
        </p:txBody>
      </p:sp>
      <p:pic>
        <p:nvPicPr>
          <p:cNvPr id="13314" name="Picture 2">
            <a:extLst>
              <a:ext uri="{FF2B5EF4-FFF2-40B4-BE49-F238E27FC236}">
                <a16:creationId xmlns:a16="http://schemas.microsoft.com/office/drawing/2014/main" id="{6D6CA959-A8C9-CDAA-E951-3ED9A2D47F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2017" y="1690688"/>
            <a:ext cx="5801783"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8A2058-49D6-3366-6C97-97BE95487C71}"/>
              </a:ext>
            </a:extLst>
          </p:cNvPr>
          <p:cNvSpPr txBox="1"/>
          <p:nvPr/>
        </p:nvSpPr>
        <p:spPr>
          <a:xfrm>
            <a:off x="351692" y="1711222"/>
            <a:ext cx="5076093" cy="2585323"/>
          </a:xfrm>
          <a:prstGeom prst="rect">
            <a:avLst/>
          </a:prstGeom>
          <a:noFill/>
        </p:spPr>
        <p:txBody>
          <a:bodyPr wrap="square">
            <a:spAutoFit/>
          </a:bodyPr>
          <a:lstStyle/>
          <a:p>
            <a:pPr marL="285750" indent="-285750">
              <a:buFont typeface="Arial" panose="020B0604020202020204" pitchFamily="34" charset="0"/>
              <a:buChar char="•"/>
            </a:pPr>
            <a:r>
              <a:rPr lang="en-US" dirty="0"/>
              <a:t>The </a:t>
            </a:r>
            <a:r>
              <a:rPr lang="en-US" b="1" dirty="0"/>
              <a:t>national average of CO2 emissions is minimal </a:t>
            </a:r>
            <a:r>
              <a:rPr lang="en-US" dirty="0"/>
              <a:t>compared to the top 5 producing states. </a:t>
            </a:r>
          </a:p>
          <a:p>
            <a:pPr marL="285750" indent="-285750">
              <a:buFont typeface="Arial" panose="020B0604020202020204" pitchFamily="34" charset="0"/>
              <a:buChar char="•"/>
            </a:pPr>
            <a:r>
              <a:rPr lang="en-US" dirty="0"/>
              <a:t>Texas, California, Florida, Pennsylvania and Illinois are the leading states in CO2 emissions. </a:t>
            </a:r>
          </a:p>
          <a:p>
            <a:pPr marL="285750" indent="-285750">
              <a:buFont typeface="Arial" panose="020B0604020202020204" pitchFamily="34" charset="0"/>
              <a:buChar char="•"/>
            </a:pPr>
            <a:r>
              <a:rPr lang="en-US" dirty="0"/>
              <a:t>The gap between the leading state, Texas, and California in </a:t>
            </a:r>
            <a:r>
              <a:rPr lang="en-US" b="1" dirty="0"/>
              <a:t>CO2 emissions accurately show the difference </a:t>
            </a:r>
            <a:r>
              <a:rPr lang="en-US" dirty="0"/>
              <a:t>between California's push to quadruple clean energy production while Texas so no current goals. </a:t>
            </a:r>
          </a:p>
        </p:txBody>
      </p:sp>
      <p:sp>
        <p:nvSpPr>
          <p:cNvPr id="6" name="TextBox 5">
            <a:extLst>
              <a:ext uri="{FF2B5EF4-FFF2-40B4-BE49-F238E27FC236}">
                <a16:creationId xmlns:a16="http://schemas.microsoft.com/office/drawing/2014/main" id="{D5D8B12F-13C3-969F-FF97-397F48E2E056}"/>
              </a:ext>
            </a:extLst>
          </p:cNvPr>
          <p:cNvSpPr txBox="1"/>
          <p:nvPr/>
        </p:nvSpPr>
        <p:spPr>
          <a:xfrm>
            <a:off x="468923" y="5946393"/>
            <a:ext cx="11547231" cy="646331"/>
          </a:xfrm>
          <a:prstGeom prst="rect">
            <a:avLst/>
          </a:prstGeom>
          <a:noFill/>
        </p:spPr>
        <p:txBody>
          <a:bodyPr wrap="square" rtlCol="0">
            <a:spAutoFit/>
          </a:bodyPr>
          <a:lstStyle/>
          <a:p>
            <a:r>
              <a:rPr lang="en-US" dirty="0"/>
              <a:t>Source: https://calmatters.org/environment/2023/01/california-electric-cars-grid/#:~:text=A%20new%20state%20mandate%20requires,to%20the%20California%20Energy%20Commission.</a:t>
            </a:r>
          </a:p>
        </p:txBody>
      </p:sp>
    </p:spTree>
    <p:extLst>
      <p:ext uri="{BB962C8B-B14F-4D97-AF65-F5344CB8AC3E}">
        <p14:creationId xmlns:p14="http://schemas.microsoft.com/office/powerpoint/2010/main" val="375749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75" name="Rectangle 1127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0D8ED5-3C76-71AA-7DF6-97A65747AE2A}"/>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Comparison of CO2 Emissions for Top 5 Electric Sector States</a:t>
            </a:r>
          </a:p>
        </p:txBody>
      </p:sp>
      <p:sp>
        <p:nvSpPr>
          <p:cNvPr id="11277" name="Rectangle 1127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1279" name="Rectangle 1127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5131E2D-9FA5-0D44-BD55-1E3E328E65F8}"/>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p:txBody>
      </p:sp>
      <p:pic>
        <p:nvPicPr>
          <p:cNvPr id="11268" name="Picture 4">
            <a:extLst>
              <a:ext uri="{FF2B5EF4-FFF2-40B4-BE49-F238E27FC236}">
                <a16:creationId xmlns:a16="http://schemas.microsoft.com/office/drawing/2014/main" id="{FFC7FED2-1129-860F-69AB-3F0FEBE24E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1035" y="2545448"/>
            <a:ext cx="9467665" cy="435512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101">
            <a:extLst>
              <a:ext uri="{FF2B5EF4-FFF2-40B4-BE49-F238E27FC236}">
                <a16:creationId xmlns:a16="http://schemas.microsoft.com/office/drawing/2014/main" id="{BDA91E0E-86F5-CA8D-593D-24BCECB7A0A5}"/>
              </a:ext>
            </a:extLst>
          </p:cNvPr>
          <p:cNvSpPr txBox="1">
            <a:spLocks/>
          </p:cNvSpPr>
          <p:nvPr/>
        </p:nvSpPr>
        <p:spPr>
          <a:xfrm>
            <a:off x="7938752" y="2020824"/>
            <a:ext cx="3455097" cy="39593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5" name="Content Placeholder 4101">
            <a:extLst>
              <a:ext uri="{FF2B5EF4-FFF2-40B4-BE49-F238E27FC236}">
                <a16:creationId xmlns:a16="http://schemas.microsoft.com/office/drawing/2014/main" id="{1AD8E97E-1A01-8AE4-2E01-03C568BF34D7}"/>
              </a:ext>
            </a:extLst>
          </p:cNvPr>
          <p:cNvSpPr txBox="1">
            <a:spLocks/>
          </p:cNvSpPr>
          <p:nvPr/>
        </p:nvSpPr>
        <p:spPr>
          <a:xfrm>
            <a:off x="8091152" y="2173224"/>
            <a:ext cx="3455097" cy="39593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9" name="TextBox 8">
            <a:extLst>
              <a:ext uri="{FF2B5EF4-FFF2-40B4-BE49-F238E27FC236}">
                <a16:creationId xmlns:a16="http://schemas.microsoft.com/office/drawing/2014/main" id="{C78D1159-F2EF-DBF2-93DC-5C647EF0B9F1}"/>
              </a:ext>
            </a:extLst>
          </p:cNvPr>
          <p:cNvSpPr txBox="1"/>
          <p:nvPr/>
        </p:nvSpPr>
        <p:spPr>
          <a:xfrm>
            <a:off x="5349166" y="650006"/>
            <a:ext cx="538089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CO2 emissions produced by electric have a minimal contribution to each states average CO2 emission total.</a:t>
            </a:r>
          </a:p>
          <a:p>
            <a:pPr marL="285750" indent="-285750">
              <a:buFont typeface="Arial" panose="020B0604020202020204" pitchFamily="34" charset="0"/>
              <a:buChar char="•"/>
            </a:pPr>
            <a:r>
              <a:rPr lang="en-US" sz="1600" dirty="0"/>
              <a:t>Electric produces the least amount of emissions. This is due to the fact that electric requires very little fossil fuels to produce great amounts of electrical energy compared to other forms of energy.</a:t>
            </a:r>
          </a:p>
        </p:txBody>
      </p:sp>
    </p:spTree>
    <p:extLst>
      <p:ext uri="{BB962C8B-B14F-4D97-AF65-F5344CB8AC3E}">
        <p14:creationId xmlns:p14="http://schemas.microsoft.com/office/powerpoint/2010/main" val="96300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1" name="Rectangle 1537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50037-55B8-215F-33C2-E4C5C5FB7363}"/>
              </a:ext>
            </a:extLst>
          </p:cNvPr>
          <p:cNvSpPr>
            <a:spLocks noGrp="1"/>
          </p:cNvSpPr>
          <p:nvPr>
            <p:ph type="title"/>
          </p:nvPr>
        </p:nvSpPr>
        <p:spPr>
          <a:xfrm>
            <a:off x="517889" y="4883544"/>
            <a:ext cx="3876086" cy="1556907"/>
          </a:xfrm>
        </p:spPr>
        <p:txBody>
          <a:bodyPr anchor="ctr">
            <a:normAutofit/>
          </a:bodyPr>
          <a:lstStyle/>
          <a:p>
            <a:r>
              <a:rPr lang="en-US" sz="3200"/>
              <a:t>Top 5 Transportation CO2 States</a:t>
            </a:r>
          </a:p>
        </p:txBody>
      </p:sp>
      <p:sp>
        <p:nvSpPr>
          <p:cNvPr id="15373" name="Rectangle 1537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5" name="Rectangle 1537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4" name="Picture 4">
            <a:extLst>
              <a:ext uri="{FF2B5EF4-FFF2-40B4-BE49-F238E27FC236}">
                <a16:creationId xmlns:a16="http://schemas.microsoft.com/office/drawing/2014/main" id="{37220693-7D68-B46D-1417-9E1DDC60B9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4896" y="364142"/>
            <a:ext cx="8318263" cy="3867993"/>
          </a:xfrm>
          <a:prstGeom prst="rect">
            <a:avLst/>
          </a:prstGeom>
          <a:noFill/>
          <a:extLst>
            <a:ext uri="{909E8E84-426E-40DD-AFC4-6F175D3DCCD1}">
              <a14:hiddenFill xmlns:a14="http://schemas.microsoft.com/office/drawing/2010/main">
                <a:solidFill>
                  <a:srgbClr val="FFFFFF"/>
                </a:solidFill>
              </a14:hiddenFill>
            </a:ext>
          </a:extLst>
        </p:spPr>
      </p:pic>
      <p:sp>
        <p:nvSpPr>
          <p:cNvPr id="15377" name="Rectangle 1537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8" name="Content Placeholder 15367">
            <a:extLst>
              <a:ext uri="{FF2B5EF4-FFF2-40B4-BE49-F238E27FC236}">
                <a16:creationId xmlns:a16="http://schemas.microsoft.com/office/drawing/2014/main" id="{8EAF1E16-B034-9CFC-0DF3-860F508FFE0C}"/>
              </a:ext>
            </a:extLst>
          </p:cNvPr>
          <p:cNvSpPr>
            <a:spLocks noGrp="1"/>
          </p:cNvSpPr>
          <p:nvPr>
            <p:ph idx="1"/>
          </p:nvPr>
        </p:nvSpPr>
        <p:spPr>
          <a:xfrm>
            <a:off x="5162719" y="4883544"/>
            <a:ext cx="6586915" cy="1556907"/>
          </a:xfrm>
        </p:spPr>
        <p:txBody>
          <a:bodyPr anchor="ctr">
            <a:normAutofit/>
          </a:bodyPr>
          <a:lstStyle/>
          <a:p>
            <a:r>
              <a:rPr lang="en-US" sz="1800" dirty="0"/>
              <a:t>Texas and California are still the leaders in the CO2 emission production but, even still, electrical transportation produces less CO2 emissions. </a:t>
            </a:r>
          </a:p>
        </p:txBody>
      </p:sp>
    </p:spTree>
    <p:extLst>
      <p:ext uri="{BB962C8B-B14F-4D97-AF65-F5344CB8AC3E}">
        <p14:creationId xmlns:p14="http://schemas.microsoft.com/office/powerpoint/2010/main" val="2088660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5" name="Rectangle 1639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DE10C-6196-62E6-9585-DA3F3C10D3A5}"/>
              </a:ext>
            </a:extLst>
          </p:cNvPr>
          <p:cNvSpPr>
            <a:spLocks noGrp="1"/>
          </p:cNvSpPr>
          <p:nvPr>
            <p:ph type="title"/>
          </p:nvPr>
        </p:nvSpPr>
        <p:spPr>
          <a:xfrm>
            <a:off x="630936" y="502920"/>
            <a:ext cx="3419856" cy="1463040"/>
          </a:xfrm>
        </p:spPr>
        <p:txBody>
          <a:bodyPr anchor="ctr">
            <a:normAutofit/>
          </a:bodyPr>
          <a:lstStyle/>
          <a:p>
            <a:r>
              <a:rPr lang="en-US" sz="4100"/>
              <a:t>Top 5 Industrial CO2 States</a:t>
            </a:r>
          </a:p>
        </p:txBody>
      </p:sp>
      <p:sp>
        <p:nvSpPr>
          <p:cNvPr id="1639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2" name="Content Placeholder 16391">
            <a:extLst>
              <a:ext uri="{FF2B5EF4-FFF2-40B4-BE49-F238E27FC236}">
                <a16:creationId xmlns:a16="http://schemas.microsoft.com/office/drawing/2014/main" id="{E5580F24-905B-617C-5835-A8147598F26A}"/>
              </a:ext>
            </a:extLst>
          </p:cNvPr>
          <p:cNvSpPr>
            <a:spLocks noGrp="1"/>
          </p:cNvSpPr>
          <p:nvPr>
            <p:ph idx="1"/>
          </p:nvPr>
        </p:nvSpPr>
        <p:spPr>
          <a:xfrm>
            <a:off x="4654295" y="502920"/>
            <a:ext cx="6894576" cy="1463040"/>
          </a:xfrm>
        </p:spPr>
        <p:txBody>
          <a:bodyPr anchor="ctr">
            <a:normAutofit fontScale="77500" lnSpcReduction="20000"/>
          </a:bodyPr>
          <a:lstStyle/>
          <a:p>
            <a:r>
              <a:rPr lang="en-US" sz="2200" dirty="0"/>
              <a:t>Texas is the leading state in Industrial CO2 emissions.</a:t>
            </a:r>
          </a:p>
          <a:p>
            <a:r>
              <a:rPr lang="en-US" sz="2200" dirty="0"/>
              <a:t>While California’s average CO2 emissions is ranked 2</a:t>
            </a:r>
            <a:r>
              <a:rPr lang="en-US" sz="2200" baseline="30000" dirty="0"/>
              <a:t>nd</a:t>
            </a:r>
            <a:r>
              <a:rPr lang="en-US" sz="2200" b="1" dirty="0"/>
              <a:t>, the same is not true</a:t>
            </a:r>
            <a:r>
              <a:rPr lang="en-US" sz="2200" dirty="0"/>
              <a:t> for their Industrial emissions.</a:t>
            </a:r>
          </a:p>
          <a:p>
            <a:r>
              <a:rPr lang="en-US" sz="2200" dirty="0"/>
              <a:t>This is related to California’s goal to go electric over the years. </a:t>
            </a:r>
            <a:r>
              <a:rPr lang="en-US" sz="2200" b="1" dirty="0"/>
              <a:t>Industrial tasks that usually require gas and oil California is working to make it electric. </a:t>
            </a:r>
          </a:p>
        </p:txBody>
      </p:sp>
      <p:pic>
        <p:nvPicPr>
          <p:cNvPr id="16388" name="Picture 4">
            <a:extLst>
              <a:ext uri="{FF2B5EF4-FFF2-40B4-BE49-F238E27FC236}">
                <a16:creationId xmlns:a16="http://schemas.microsoft.com/office/drawing/2014/main" id="{D090CAB6-9381-93F9-B115-1D78732818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38968" y="2290936"/>
            <a:ext cx="8701871"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20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250CE-3903-01A7-CCB0-9922E3E41122}"/>
              </a:ext>
            </a:extLst>
          </p:cNvPr>
          <p:cNvSpPr>
            <a:spLocks noGrp="1"/>
          </p:cNvSpPr>
          <p:nvPr>
            <p:ph type="title"/>
          </p:nvPr>
        </p:nvSpPr>
        <p:spPr>
          <a:xfrm>
            <a:off x="589560" y="856180"/>
            <a:ext cx="4560584" cy="1128068"/>
          </a:xfrm>
        </p:spPr>
        <p:txBody>
          <a:bodyPr anchor="ctr">
            <a:normAutofit/>
          </a:bodyPr>
          <a:lstStyle/>
          <a:p>
            <a:r>
              <a:rPr lang="en-US" sz="3700"/>
              <a:t>What Are Carbon Emissions?</a:t>
            </a:r>
          </a:p>
        </p:txBody>
      </p:sp>
      <p:grpSp>
        <p:nvGrpSpPr>
          <p:cNvPr id="18441" name="Group 1844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442" name="Rectangle 184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3" name="Rectangle 184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45" name="Rectangle 1844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AEED79-CF13-76E1-1AFA-55DC8D961345}"/>
              </a:ext>
            </a:extLst>
          </p:cNvPr>
          <p:cNvSpPr>
            <a:spLocks noGrp="1"/>
          </p:cNvSpPr>
          <p:nvPr>
            <p:ph idx="1"/>
          </p:nvPr>
        </p:nvSpPr>
        <p:spPr>
          <a:xfrm>
            <a:off x="590719" y="2330505"/>
            <a:ext cx="4559425" cy="3979585"/>
          </a:xfrm>
        </p:spPr>
        <p:txBody>
          <a:bodyPr anchor="ctr">
            <a:normAutofit/>
          </a:bodyPr>
          <a:lstStyle/>
          <a:p>
            <a:r>
              <a:rPr lang="en-US" sz="1400"/>
              <a:t>Carbon emissions are by products of numerous actions humans have done to advance. These actions include the burning of fossil fuels for energy and manufacturing material, machines, and buildings. </a:t>
            </a:r>
          </a:p>
          <a:p>
            <a:r>
              <a:rPr lang="en-US" sz="1400"/>
              <a:t>Fossil fuels including gas, oil, and coal are the leading sources for producing usable energy that power our world.</a:t>
            </a:r>
          </a:p>
          <a:p>
            <a:r>
              <a:rPr lang="en-US" sz="1400"/>
              <a:t>These fuels are responsible for nearly 90 percent of all carbon emissions worldwide. </a:t>
            </a:r>
          </a:p>
          <a:p>
            <a:endParaRPr lang="en-US" sz="1400"/>
          </a:p>
          <a:p>
            <a:pPr marL="0" indent="0">
              <a:buNone/>
            </a:pPr>
            <a:r>
              <a:rPr lang="en-US" sz="1400"/>
              <a:t>Source: https://www.un.org/en/climatechange/science/causes-effects-climate-change#:~:text=Fossil%20fuels%20–%20coal%2C%20oil%20and,of%20all%20carbon%20dioxide%20emissions.</a:t>
            </a:r>
          </a:p>
        </p:txBody>
      </p:sp>
      <p:sp>
        <p:nvSpPr>
          <p:cNvPr id="18447" name="Rectangle 1844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9" name="Rectangle 184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descr="How to Rapidly Reduce Fossil Fuel Use - FPIF">
            <a:extLst>
              <a:ext uri="{FF2B5EF4-FFF2-40B4-BE49-F238E27FC236}">
                <a16:creationId xmlns:a16="http://schemas.microsoft.com/office/drawing/2014/main" id="{FF4E594B-A805-CC14-2D53-5F3D356E7B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17" r="13691"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538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7A06E-6ABC-6EB2-9DFD-95B6A4885471}"/>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Deeper Dive Into Texas</a:t>
            </a:r>
          </a:p>
        </p:txBody>
      </p:sp>
      <p:sp>
        <p:nvSpPr>
          <p:cNvPr id="14345" name="Rectangle 1434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FA431B-92F5-DE52-83A4-BF79CF99D667}"/>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Although Texas seems to be a powerhouse in CO2 emissions they did experience a decline in emissions.</a:t>
            </a:r>
          </a:p>
          <a:p>
            <a:pPr marL="285750" indent="-228600">
              <a:lnSpc>
                <a:spcPct val="90000"/>
              </a:lnSpc>
              <a:spcAft>
                <a:spcPts val="600"/>
              </a:spcAft>
              <a:buFont typeface="Arial" panose="020B0604020202020204" pitchFamily="34" charset="0"/>
              <a:buChar char="•"/>
            </a:pPr>
            <a:r>
              <a:rPr lang="en-US" sz="2000" dirty="0"/>
              <a:t>From 2019 to 2020 Texas experienced a sudden decrease in all sectors CO2 emissions.</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But why?</a:t>
            </a:r>
          </a:p>
        </p:txBody>
      </p:sp>
      <p:pic>
        <p:nvPicPr>
          <p:cNvPr id="14338" name="Picture 2">
            <a:extLst>
              <a:ext uri="{FF2B5EF4-FFF2-40B4-BE49-F238E27FC236}">
                <a16:creationId xmlns:a16="http://schemas.microsoft.com/office/drawing/2014/main" id="{9E0ABC15-FFFE-C70F-9220-4266B4C2FC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57384" y="2091175"/>
            <a:ext cx="7001528" cy="4078388"/>
          </a:xfrm>
          <a:prstGeom prst="rect">
            <a:avLst/>
          </a:prstGeom>
          <a:noFill/>
          <a:extLst>
            <a:ext uri="{909E8E84-426E-40DD-AFC4-6F175D3DCCD1}">
              <a14:hiddenFill xmlns:a14="http://schemas.microsoft.com/office/drawing/2010/main">
                <a:solidFill>
                  <a:srgbClr val="FFFFFF"/>
                </a:solidFill>
              </a14:hiddenFill>
            </a:ext>
          </a:extLst>
        </p:spPr>
      </p:pic>
      <p:sp>
        <p:nvSpPr>
          <p:cNvPr id="14349" name="Rectangle 1434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92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402B-EDE4-B67C-E007-9BA870E1157C}"/>
              </a:ext>
            </a:extLst>
          </p:cNvPr>
          <p:cNvSpPr>
            <a:spLocks noGrp="1"/>
          </p:cNvSpPr>
          <p:nvPr>
            <p:ph type="title"/>
          </p:nvPr>
        </p:nvSpPr>
        <p:spPr/>
        <p:txBody>
          <a:bodyPr/>
          <a:lstStyle/>
          <a:p>
            <a:r>
              <a:rPr lang="en-US" dirty="0"/>
              <a:t>Impacts Analysis </a:t>
            </a:r>
          </a:p>
        </p:txBody>
      </p:sp>
      <p:sp>
        <p:nvSpPr>
          <p:cNvPr id="3" name="Content Placeholder 2">
            <a:extLst>
              <a:ext uri="{FF2B5EF4-FFF2-40B4-BE49-F238E27FC236}">
                <a16:creationId xmlns:a16="http://schemas.microsoft.com/office/drawing/2014/main" id="{E3D0D80F-196A-EA17-36BA-02769744E30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63348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7917-BCEB-D2B7-4121-B5F5F0DF246D}"/>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6EEA3A06-1D0E-33A3-3B81-59728230A6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336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58" name="Rectangle 22557">
            <a:extLst>
              <a:ext uri="{FF2B5EF4-FFF2-40B4-BE49-F238E27FC236}">
                <a16:creationId xmlns:a16="http://schemas.microsoft.com/office/drawing/2014/main" id="{59F81F08-B3D2-4FCD-AA95-9A7D77BA2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60" name="Rectangle 22559">
            <a:extLst>
              <a:ext uri="{FF2B5EF4-FFF2-40B4-BE49-F238E27FC236}">
                <a16:creationId xmlns:a16="http://schemas.microsoft.com/office/drawing/2014/main" id="{66537C28-7D02-447F-9F0C-36DE2D1BF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518"/>
            <a:ext cx="128016" cy="53218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530" name="Picture 2">
            <a:extLst>
              <a:ext uri="{FF2B5EF4-FFF2-40B4-BE49-F238E27FC236}">
                <a16:creationId xmlns:a16="http://schemas.microsoft.com/office/drawing/2014/main" id="{3DE98006-11B9-0201-71C7-F239D25742B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80" r="1" b="6404"/>
          <a:stretch/>
        </p:blipFill>
        <p:spPr bwMode="auto">
          <a:xfrm>
            <a:off x="217191" y="519230"/>
            <a:ext cx="10927080" cy="5318896"/>
          </a:xfrm>
          <a:prstGeom prst="rect">
            <a:avLst/>
          </a:prstGeom>
          <a:noFill/>
          <a:extLst>
            <a:ext uri="{909E8E84-426E-40DD-AFC4-6F175D3DCCD1}">
              <a14:hiddenFill xmlns:a14="http://schemas.microsoft.com/office/drawing/2010/main">
                <a:solidFill>
                  <a:srgbClr val="FFFFFF"/>
                </a:solidFill>
              </a14:hiddenFill>
            </a:ext>
          </a:extLst>
        </p:spPr>
      </p:pic>
      <p:sp>
        <p:nvSpPr>
          <p:cNvPr id="22562" name="Rectangle 22561">
            <a:extLst>
              <a:ext uri="{FF2B5EF4-FFF2-40B4-BE49-F238E27FC236}">
                <a16:creationId xmlns:a16="http://schemas.microsoft.com/office/drawing/2014/main" id="{4EA3CC4C-B1A0-4F1A-9CF7-5A51A4EDE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6197504"/>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9FB9BED-4202-B642-39B8-A9E346782C10}"/>
              </a:ext>
            </a:extLst>
          </p:cNvPr>
          <p:cNvSpPr txBox="1"/>
          <p:nvPr/>
        </p:nvSpPr>
        <p:spPr>
          <a:xfrm>
            <a:off x="8616462" y="3048000"/>
            <a:ext cx="252780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Burning fossil fuels is what releases these various gases into our atmosphere, causing an increase atmospheric temperature and pollution. </a:t>
            </a:r>
          </a:p>
        </p:txBody>
      </p:sp>
    </p:spTree>
    <p:extLst>
      <p:ext uri="{BB962C8B-B14F-4D97-AF65-F5344CB8AC3E}">
        <p14:creationId xmlns:p14="http://schemas.microsoft.com/office/powerpoint/2010/main" val="378180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34FC-2AD3-53BA-B245-8999263660C4}"/>
              </a:ext>
            </a:extLst>
          </p:cNvPr>
          <p:cNvSpPr>
            <a:spLocks noGrp="1"/>
          </p:cNvSpPr>
          <p:nvPr>
            <p:ph type="title"/>
          </p:nvPr>
        </p:nvSpPr>
        <p:spPr/>
        <p:txBody>
          <a:bodyPr/>
          <a:lstStyle/>
          <a:p>
            <a:r>
              <a:rPr lang="en-US" dirty="0"/>
              <a:t>Project Description </a:t>
            </a:r>
          </a:p>
        </p:txBody>
      </p:sp>
      <p:sp>
        <p:nvSpPr>
          <p:cNvPr id="3" name="Content Placeholder 2">
            <a:extLst>
              <a:ext uri="{FF2B5EF4-FFF2-40B4-BE49-F238E27FC236}">
                <a16:creationId xmlns:a16="http://schemas.microsoft.com/office/drawing/2014/main" id="{FDD3E9CF-017F-6882-DDBB-0C3C5EE5ACF6}"/>
              </a:ext>
            </a:extLst>
          </p:cNvPr>
          <p:cNvSpPr>
            <a:spLocks noGrp="1"/>
          </p:cNvSpPr>
          <p:nvPr>
            <p:ph idx="1"/>
          </p:nvPr>
        </p:nvSpPr>
        <p:spPr/>
        <p:txBody>
          <a:bodyPr>
            <a:normAutofit/>
          </a:bodyPr>
          <a:lstStyle/>
          <a:p>
            <a:r>
              <a:rPr lang="en-US" b="0" i="0" dirty="0">
                <a:effectLst/>
              </a:rPr>
              <a:t>The project on Carbon emissions across United States aims to perform an Exploratory Data Analysis to investigate the Carbon Emissions in United States, focusing mainly on region wise analysis and the contributors for Carbon Emissions. We will explore public datasets, employ data analysis methods to dig deeper into the environmental impact and mainly its impact on health of people in United states. The motivation for the project comes from the need to understand the challenges to the environment caused by carbon emissions and the sustainability initiatives being undertaken to curb these emissions.</a:t>
            </a:r>
            <a:endParaRPr lang="en-US" dirty="0"/>
          </a:p>
        </p:txBody>
      </p:sp>
    </p:spTree>
    <p:extLst>
      <p:ext uri="{BB962C8B-B14F-4D97-AF65-F5344CB8AC3E}">
        <p14:creationId xmlns:p14="http://schemas.microsoft.com/office/powerpoint/2010/main" val="4199138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3" name="Rectangle 19462">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F6421-37E7-807B-DA3E-42ADF1400937}"/>
              </a:ext>
            </a:extLst>
          </p:cNvPr>
          <p:cNvSpPr>
            <a:spLocks noGrp="1"/>
          </p:cNvSpPr>
          <p:nvPr>
            <p:ph type="title"/>
          </p:nvPr>
        </p:nvSpPr>
        <p:spPr>
          <a:xfrm>
            <a:off x="795528" y="386930"/>
            <a:ext cx="10141799" cy="1300554"/>
          </a:xfrm>
        </p:spPr>
        <p:txBody>
          <a:bodyPr anchor="b">
            <a:normAutofit/>
          </a:bodyPr>
          <a:lstStyle/>
          <a:p>
            <a:r>
              <a:rPr lang="en-US" sz="4800"/>
              <a:t>Research Questions</a:t>
            </a:r>
          </a:p>
        </p:txBody>
      </p:sp>
      <p:sp>
        <p:nvSpPr>
          <p:cNvPr id="19465" name="Rectangle 19464">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7" name="Rectangle 1946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descr="How to Ask Questions that Will Result in Good, Useful Data">
            <a:extLst>
              <a:ext uri="{FF2B5EF4-FFF2-40B4-BE49-F238E27FC236}">
                <a16:creationId xmlns:a16="http://schemas.microsoft.com/office/drawing/2014/main" id="{7F458742-BF12-5123-ABB2-A5CFF6FDE4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06" r="11163"/>
          <a:stretch/>
        </p:blipFill>
        <p:spPr bwMode="auto">
          <a:xfrm>
            <a:off x="635295" y="252471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0131747-4A02-6C49-208D-B6499F2F56FD}"/>
              </a:ext>
            </a:extLst>
          </p:cNvPr>
          <p:cNvSpPr>
            <a:spLocks noGrp="1"/>
          </p:cNvSpPr>
          <p:nvPr>
            <p:ph idx="1"/>
          </p:nvPr>
        </p:nvSpPr>
        <p:spPr>
          <a:xfrm>
            <a:off x="6406429" y="2599509"/>
            <a:ext cx="4530898" cy="3639450"/>
          </a:xfrm>
        </p:spPr>
        <p:txBody>
          <a:bodyPr anchor="ctr">
            <a:normAutofit/>
          </a:bodyPr>
          <a:lstStyle/>
          <a:p>
            <a:r>
              <a:rPr lang="en-US" sz="2000" dirty="0"/>
              <a:t>What are the overall trends in CO2 emissions across the United States over the past decade?</a:t>
            </a:r>
          </a:p>
          <a:p>
            <a:r>
              <a:rPr lang="en-US" sz="2000" dirty="0"/>
              <a:t>What part of the overall Greenhouse gasses Gas emissions are CO2?</a:t>
            </a:r>
          </a:p>
          <a:p>
            <a:r>
              <a:rPr lang="en-US" sz="2000" dirty="0"/>
              <a:t>How do these emissions vary across the country? </a:t>
            </a:r>
          </a:p>
          <a:p>
            <a:r>
              <a:rPr lang="en-US" sz="2000" dirty="0"/>
              <a:t>What are the factors contributing to these disparities?</a:t>
            </a:r>
          </a:p>
          <a:p>
            <a:r>
              <a:rPr lang="en-US" sz="2000" dirty="0"/>
              <a:t>What are the major sectors or activities contributing to these emissions?</a:t>
            </a:r>
          </a:p>
          <a:p>
            <a:endParaRPr lang="en-US" sz="2000" dirty="0"/>
          </a:p>
        </p:txBody>
      </p:sp>
      <p:sp>
        <p:nvSpPr>
          <p:cNvPr id="19469" name="Rectangle 19468">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87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EDBD-17FF-8AF5-BC48-FACC233A8799}"/>
              </a:ext>
            </a:extLst>
          </p:cNvPr>
          <p:cNvSpPr>
            <a:spLocks noGrp="1"/>
          </p:cNvSpPr>
          <p:nvPr>
            <p:ph type="title"/>
          </p:nvPr>
        </p:nvSpPr>
        <p:spPr/>
        <p:txBody>
          <a:bodyPr/>
          <a:lstStyle/>
          <a:p>
            <a:r>
              <a:rPr lang="en-US" dirty="0"/>
              <a:t>Research Data</a:t>
            </a:r>
          </a:p>
        </p:txBody>
      </p:sp>
      <p:sp>
        <p:nvSpPr>
          <p:cNvPr id="3" name="Content Placeholder 2">
            <a:extLst>
              <a:ext uri="{FF2B5EF4-FFF2-40B4-BE49-F238E27FC236}">
                <a16:creationId xmlns:a16="http://schemas.microsoft.com/office/drawing/2014/main" id="{E6A2560A-71E2-1534-4CBB-6C25DAD0E579}"/>
              </a:ext>
            </a:extLst>
          </p:cNvPr>
          <p:cNvSpPr>
            <a:spLocks noGrp="1"/>
          </p:cNvSpPr>
          <p:nvPr>
            <p:ph idx="1"/>
          </p:nvPr>
        </p:nvSpPr>
        <p:spPr/>
        <p:txBody>
          <a:bodyPr/>
          <a:lstStyle/>
          <a:p>
            <a:r>
              <a:rPr lang="en-US" dirty="0"/>
              <a:t>We have taken data through a variety of valuable resources including, </a:t>
            </a:r>
          </a:p>
          <a:p>
            <a:r>
              <a:rPr lang="en-US" sz="2400" b="0" i="0" dirty="0">
                <a:effectLst/>
              </a:rPr>
              <a:t>US EPA (Environmental Protection Agency) – Data (Historical) on the </a:t>
            </a:r>
            <a:br>
              <a:rPr lang="en-US" sz="2400" dirty="0"/>
            </a:br>
            <a:r>
              <a:rPr lang="en-US" sz="2400" b="0" i="0" dirty="0">
                <a:effectLst/>
              </a:rPr>
              <a:t>Greenhouse gas emissions in the United States</a:t>
            </a:r>
          </a:p>
          <a:p>
            <a:r>
              <a:rPr lang="en-US" sz="2400" b="0" i="0" dirty="0">
                <a:effectLst/>
              </a:rPr>
              <a:t>US EIA (Energy Information Administration) – Data on State level emissions, </a:t>
            </a:r>
            <a:br>
              <a:rPr lang="en-US" sz="2400" dirty="0"/>
            </a:br>
            <a:r>
              <a:rPr lang="en-US" sz="2400" b="0" i="0" dirty="0">
                <a:effectLst/>
              </a:rPr>
              <a:t>Energy production and Electricity Generation Source. </a:t>
            </a:r>
          </a:p>
          <a:p>
            <a:r>
              <a:rPr lang="en-US" sz="2400" b="0" i="0" dirty="0">
                <a:effectLst/>
              </a:rPr>
              <a:t>NREL (National Renewable Energy Laboratory)- Data on Renewable energy </a:t>
            </a:r>
            <a:br>
              <a:rPr lang="en-US" sz="2400" dirty="0"/>
            </a:br>
            <a:r>
              <a:rPr lang="en-US" sz="2400" b="0" i="0" dirty="0">
                <a:effectLst/>
              </a:rPr>
              <a:t>production and consumption</a:t>
            </a:r>
          </a:p>
          <a:p>
            <a:r>
              <a:rPr lang="en-US" sz="2400" b="0" i="0" dirty="0">
                <a:effectLst/>
              </a:rPr>
              <a:t>CDC and National Center for Health Statistics (NCHS)</a:t>
            </a:r>
            <a:endParaRPr lang="en-US" sz="2400" dirty="0"/>
          </a:p>
        </p:txBody>
      </p:sp>
    </p:spTree>
    <p:extLst>
      <p:ext uri="{BB962C8B-B14F-4D97-AF65-F5344CB8AC3E}">
        <p14:creationId xmlns:p14="http://schemas.microsoft.com/office/powerpoint/2010/main" val="393484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508E-D2B0-8282-B420-7723D4FCB16A}"/>
              </a:ext>
            </a:extLst>
          </p:cNvPr>
          <p:cNvSpPr>
            <a:spLocks noGrp="1"/>
          </p:cNvSpPr>
          <p:nvPr>
            <p:ph type="title"/>
          </p:nvPr>
        </p:nvSpPr>
        <p:spPr/>
        <p:txBody>
          <a:bodyPr/>
          <a:lstStyle/>
          <a:p>
            <a:r>
              <a:rPr lang="en-US" dirty="0"/>
              <a:t>Data Exploration, Cleanup, and Visualization</a:t>
            </a:r>
          </a:p>
        </p:txBody>
      </p:sp>
      <p:sp>
        <p:nvSpPr>
          <p:cNvPr id="3" name="Content Placeholder 2">
            <a:extLst>
              <a:ext uri="{FF2B5EF4-FFF2-40B4-BE49-F238E27FC236}">
                <a16:creationId xmlns:a16="http://schemas.microsoft.com/office/drawing/2014/main" id="{C8820254-4503-DACD-9181-8206900CC734}"/>
              </a:ext>
            </a:extLst>
          </p:cNvPr>
          <p:cNvSpPr>
            <a:spLocks noGrp="1"/>
          </p:cNvSpPr>
          <p:nvPr>
            <p:ph idx="1"/>
          </p:nvPr>
        </p:nvSpPr>
        <p:spPr/>
        <p:txBody>
          <a:bodyPr/>
          <a:lstStyle/>
          <a:p>
            <a:r>
              <a:rPr lang="en-US" dirty="0"/>
              <a:t>Import Libraries (Pandas, Matplotlib etc.)</a:t>
            </a:r>
          </a:p>
          <a:p>
            <a:r>
              <a:rPr lang="en-US" dirty="0"/>
              <a:t>Load Data into the Data Frame</a:t>
            </a:r>
          </a:p>
          <a:p>
            <a:r>
              <a:rPr lang="en-US" dirty="0"/>
              <a:t>Preliminary Data Examination</a:t>
            </a:r>
          </a:p>
          <a:p>
            <a:r>
              <a:rPr lang="en-US" dirty="0"/>
              <a:t>Data Cleaning </a:t>
            </a:r>
          </a:p>
          <a:p>
            <a:pPr lvl="1"/>
            <a:r>
              <a:rPr lang="en-US" dirty="0"/>
              <a:t>Handling missing values</a:t>
            </a:r>
          </a:p>
          <a:p>
            <a:pPr lvl="1"/>
            <a:r>
              <a:rPr lang="en-US" dirty="0"/>
              <a:t>Checking for duplicates</a:t>
            </a:r>
          </a:p>
          <a:p>
            <a:pPr lvl="1"/>
            <a:r>
              <a:rPr lang="en-US" dirty="0"/>
              <a:t>Removal on unnecessary data</a:t>
            </a:r>
          </a:p>
          <a:p>
            <a:pPr lvl="1"/>
            <a:r>
              <a:rPr lang="en-US" dirty="0"/>
              <a:t>Quality check on data</a:t>
            </a:r>
          </a:p>
          <a:p>
            <a:r>
              <a:rPr lang="en-US" dirty="0"/>
              <a:t>Data Visualization </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03617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44D4B-BCE5-3B87-462E-3AE476E39CC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Emission Types </a:t>
            </a:r>
          </a:p>
        </p:txBody>
      </p:sp>
      <p:pic>
        <p:nvPicPr>
          <p:cNvPr id="2050" name="Picture 2" descr="A graph with different colored lines&#10;&#10;Description automatically generated">
            <a:extLst>
              <a:ext uri="{FF2B5EF4-FFF2-40B4-BE49-F238E27FC236}">
                <a16:creationId xmlns:a16="http://schemas.microsoft.com/office/drawing/2014/main" id="{82136275-683E-93FA-913E-35C0F9A034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68878" y="844516"/>
            <a:ext cx="8614947" cy="516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57E2D4-391F-3CCA-A1B6-6791616A3CB3}"/>
              </a:ext>
            </a:extLst>
          </p:cNvPr>
          <p:cNvSpPr txBox="1"/>
          <p:nvPr/>
        </p:nvSpPr>
        <p:spPr>
          <a:xfrm>
            <a:off x="717422" y="6222065"/>
            <a:ext cx="10127581" cy="369332"/>
          </a:xfrm>
          <a:prstGeom prst="rect">
            <a:avLst/>
          </a:prstGeom>
          <a:noFill/>
        </p:spPr>
        <p:txBody>
          <a:bodyPr wrap="none" rtlCol="0">
            <a:spAutoFit/>
          </a:bodyPr>
          <a:lstStyle/>
          <a:p>
            <a:r>
              <a:rPr lang="en-US" dirty="0"/>
              <a:t>Carbon dioxide consistently sits nearly </a:t>
            </a:r>
            <a:r>
              <a:rPr lang="en-US" b="1" dirty="0"/>
              <a:t>five times higher </a:t>
            </a:r>
            <a:r>
              <a:rPr lang="en-US" dirty="0"/>
              <a:t>than methane, nitrous oxide, or fluorinated gases. </a:t>
            </a:r>
          </a:p>
        </p:txBody>
      </p:sp>
    </p:spTree>
    <p:extLst>
      <p:ext uri="{BB962C8B-B14F-4D97-AF65-F5344CB8AC3E}">
        <p14:creationId xmlns:p14="http://schemas.microsoft.com/office/powerpoint/2010/main" val="27156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E7A3-7673-5D09-E4EF-2E3685099BB8}"/>
              </a:ext>
            </a:extLst>
          </p:cNvPr>
          <p:cNvSpPr>
            <a:spLocks noGrp="1"/>
          </p:cNvSpPr>
          <p:nvPr>
            <p:ph type="title"/>
          </p:nvPr>
        </p:nvSpPr>
        <p:spPr>
          <a:xfrm>
            <a:off x="838200" y="-483"/>
            <a:ext cx="10515600" cy="1325563"/>
          </a:xfrm>
        </p:spPr>
        <p:txBody>
          <a:bodyPr/>
          <a:lstStyle/>
          <a:p>
            <a:r>
              <a:rPr lang="en-US" dirty="0"/>
              <a:t>Co2 Emissions for States in the US</a:t>
            </a:r>
          </a:p>
        </p:txBody>
      </p:sp>
      <p:pic>
        <p:nvPicPr>
          <p:cNvPr id="10242" name="Picture 2">
            <a:extLst>
              <a:ext uri="{FF2B5EF4-FFF2-40B4-BE49-F238E27FC236}">
                <a16:creationId xmlns:a16="http://schemas.microsoft.com/office/drawing/2014/main" id="{85758EEF-65FC-2DA4-9878-C5BF5C535E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814699"/>
            <a:ext cx="12506723" cy="44141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293721-615B-3CBC-9261-0BAF1456DAA0}"/>
              </a:ext>
            </a:extLst>
          </p:cNvPr>
          <p:cNvSpPr txBox="1"/>
          <p:nvPr/>
        </p:nvSpPr>
        <p:spPr>
          <a:xfrm>
            <a:off x="1172308" y="5396970"/>
            <a:ext cx="10181492" cy="923330"/>
          </a:xfrm>
          <a:prstGeom prst="rect">
            <a:avLst/>
          </a:prstGeom>
          <a:noFill/>
        </p:spPr>
        <p:txBody>
          <a:bodyPr wrap="square" rtlCol="0">
            <a:spAutoFit/>
          </a:bodyPr>
          <a:lstStyle/>
          <a:p>
            <a:pPr marL="285750" indent="-285750">
              <a:buFont typeface="Arial" panose="020B0604020202020204" pitchFamily="34" charset="0"/>
              <a:buChar char="•"/>
            </a:pPr>
            <a:r>
              <a:rPr lang="en-US" dirty="0"/>
              <a:t>Texas and California, two of the largest states in the US, are the two highest producers of Co2 Emissions, followed by Florida, Pennsylvania, Illinois, and Ohio</a:t>
            </a:r>
          </a:p>
          <a:p>
            <a:pPr marL="285750" indent="-285750">
              <a:buFont typeface="Arial" panose="020B0604020202020204" pitchFamily="34" charset="0"/>
              <a:buChar char="•"/>
            </a:pPr>
            <a:r>
              <a:rPr lang="en-US" dirty="0"/>
              <a:t>Texas’ emissions are </a:t>
            </a:r>
            <a:r>
              <a:rPr lang="en-US" b="1" dirty="0"/>
              <a:t>significantly higher than any other state</a:t>
            </a:r>
          </a:p>
        </p:txBody>
      </p:sp>
    </p:spTree>
    <p:extLst>
      <p:ext uri="{BB962C8B-B14F-4D97-AF65-F5344CB8AC3E}">
        <p14:creationId xmlns:p14="http://schemas.microsoft.com/office/powerpoint/2010/main" val="2843219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2669</TotalTime>
  <Words>1103</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Carbon Emissions Across the United States</vt:lpstr>
      <vt:lpstr>What Are Carbon Emissions?</vt:lpstr>
      <vt:lpstr>PowerPoint Presentation</vt:lpstr>
      <vt:lpstr>Project Description </vt:lpstr>
      <vt:lpstr>Research Questions</vt:lpstr>
      <vt:lpstr>Research Data</vt:lpstr>
      <vt:lpstr>Data Exploration, Cleanup, and Visualization</vt:lpstr>
      <vt:lpstr>Emission Types </vt:lpstr>
      <vt:lpstr>Co2 Emissions for States in the US</vt:lpstr>
      <vt:lpstr>United States Sectors</vt:lpstr>
      <vt:lpstr>Emissions By Sector</vt:lpstr>
      <vt:lpstr>Electric CO2 Emissions</vt:lpstr>
      <vt:lpstr>Industrial CO2 </vt:lpstr>
      <vt:lpstr>Transportation CO2</vt:lpstr>
      <vt:lpstr>Lets Look at the Top State Contributors </vt:lpstr>
      <vt:lpstr>National VS State</vt:lpstr>
      <vt:lpstr>Comparison of CO2 Emissions for Top 5 Electric Sector States</vt:lpstr>
      <vt:lpstr>Top 5 Transportation CO2 States</vt:lpstr>
      <vt:lpstr>Top 5 Industrial CO2 States</vt:lpstr>
      <vt:lpstr>Deeper Dive Into Texas</vt:lpstr>
      <vt:lpstr>Impacts Analysis </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Emissions Across the United States</dc:title>
  <dc:creator>G. Stiehl</dc:creator>
  <cp:lastModifiedBy>G. Stiehl</cp:lastModifiedBy>
  <cp:revision>3</cp:revision>
  <dcterms:created xsi:type="dcterms:W3CDTF">2023-11-03T02:08:48Z</dcterms:created>
  <dcterms:modified xsi:type="dcterms:W3CDTF">2023-11-05T23:16:11Z</dcterms:modified>
</cp:coreProperties>
</file>