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93" r:id="rId2"/>
  </p:sldMasterIdLst>
  <p:notesMasterIdLst>
    <p:notesMasterId r:id="rId13"/>
  </p:notesMasterIdLst>
  <p:handoutMasterIdLst>
    <p:handoutMasterId r:id="rId14"/>
  </p:handoutMasterIdLst>
  <p:sldIdLst>
    <p:sldId id="659" r:id="rId3"/>
    <p:sldId id="911" r:id="rId4"/>
    <p:sldId id="913" r:id="rId5"/>
    <p:sldId id="921" r:id="rId6"/>
    <p:sldId id="924" r:id="rId7"/>
    <p:sldId id="923" r:id="rId8"/>
    <p:sldId id="895" r:id="rId9"/>
    <p:sldId id="934" r:id="rId10"/>
    <p:sldId id="936" r:id="rId11"/>
    <p:sldId id="935" r:id="rId12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92">
          <p15:clr>
            <a:srgbClr val="A4A3A4"/>
          </p15:clr>
        </p15:guide>
        <p15:guide id="2" orient="horz" pos="842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orient="horz" pos="2281">
          <p15:clr>
            <a:srgbClr val="A4A3A4"/>
          </p15:clr>
        </p15:guide>
        <p15:guide id="5" orient="horz" pos="2776">
          <p15:clr>
            <a:srgbClr val="A4A3A4"/>
          </p15:clr>
        </p15:guide>
        <p15:guide id="6" orient="horz" pos="648">
          <p15:clr>
            <a:srgbClr val="A4A3A4"/>
          </p15:clr>
        </p15:guide>
        <p15:guide id="7" orient="horz" pos="1696">
          <p15:clr>
            <a:srgbClr val="A4A3A4"/>
          </p15:clr>
        </p15:guide>
        <p15:guide id="8" pos="2880">
          <p15:clr>
            <a:srgbClr val="A4A3A4"/>
          </p15:clr>
        </p15:guide>
        <p15:guide id="9" pos="5619">
          <p15:clr>
            <a:srgbClr val="A4A3A4"/>
          </p15:clr>
        </p15:guide>
        <p15:guide id="10" pos="3091">
          <p15:clr>
            <a:srgbClr val="A4A3A4"/>
          </p15:clr>
        </p15:guide>
        <p15:guide id="11" pos="524">
          <p15:clr>
            <a:srgbClr val="A4A3A4"/>
          </p15:clr>
        </p15:guide>
        <p15:guide id="12" pos="2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963"/>
    <a:srgbClr val="15FF7F"/>
    <a:srgbClr val="C7FDCD"/>
    <a:srgbClr val="FF9900"/>
    <a:srgbClr val="FFB500"/>
    <a:srgbClr val="66FF99"/>
    <a:srgbClr val="D9E660"/>
    <a:srgbClr val="A3A3A3"/>
    <a:srgbClr val="333333"/>
    <a:srgbClr val="C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5" autoAdjust="0"/>
    <p:restoredTop sz="96302" autoAdjust="0"/>
  </p:normalViewPr>
  <p:slideViewPr>
    <p:cSldViewPr snapToGrid="0">
      <p:cViewPr varScale="1">
        <p:scale>
          <a:sx n="90" d="100"/>
          <a:sy n="90" d="100"/>
        </p:scale>
        <p:origin x="416" y="60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696"/>
        <p:guide pos="2880"/>
        <p:guide pos="5619"/>
        <p:guide pos="3091"/>
        <p:guide pos="524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1212"/>
    </p:cViewPr>
  </p:sorterViewPr>
  <p:notesViewPr>
    <p:cSldViewPr snapToGrid="0">
      <p:cViewPr varScale="1">
        <p:scale>
          <a:sx n="97" d="100"/>
          <a:sy n="97" d="100"/>
        </p:scale>
        <p:origin x="-2800" y="-10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FFE6A-2DAC-4C9F-9F55-D7F6CF1376BA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6124BE2-4DD5-4C42-B692-CD762D9756EC}" type="pres">
      <dgm:prSet presAssocID="{557FFE6A-2DAC-4C9F-9F55-D7F6CF1376BA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64BB337-7AE0-4409-AEB0-63BB64B2672C}" type="presOf" srcId="{557FFE6A-2DAC-4C9F-9F55-D7F6CF1376BA}" destId="{D6124BE2-4DD5-4C42-B692-CD762D9756EC}" srcOrd="0" destOrd="0" presId="urn:microsoft.com/office/officeart/2005/8/layout/lProcess2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D165C2-198C-4A09-98A5-78C7A4B5A8C8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241CCB-6419-49F6-98B6-AE97E1CEA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BDAB2C-0CA6-4D6C-838E-C7B22AB6D475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911BDF-D072-4F7F-9D16-07877E843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44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A0F108-CF73-45C3-8D4A-64AD3C59E4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16088"/>
            <a:ext cx="4284663" cy="242093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88" y="1157288"/>
            <a:ext cx="4291012" cy="5508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346" y="1163620"/>
            <a:ext cx="3412068" cy="54435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60463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AA0000"/>
              </a:gs>
              <a:gs pos="10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7999" y="1422404"/>
            <a:ext cx="7617881" cy="1354667"/>
          </a:xfrm>
        </p:spPr>
        <p:txBody>
          <a:bodyPr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3994149" cy="443953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899602" y="3343623"/>
            <a:ext cx="3994149" cy="70344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3171825" y="1117600"/>
            <a:ext cx="26988" cy="3155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517907"/>
            <a:ext cx="2607406" cy="24886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3482976" y="1123950"/>
            <a:ext cx="5236560" cy="3284538"/>
          </a:xfrm>
        </p:spPr>
        <p:txBody>
          <a:bodyPr rtlCol="0" anchor="ctr" anchorCtr="1">
            <a:noAutofit/>
          </a:bodyPr>
          <a:lstStyle>
            <a:lvl1pPr marL="60325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orp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2103438" y="1774825"/>
            <a:ext cx="4937125" cy="1593850"/>
            <a:chOff x="2113332" y="1464413"/>
            <a:chExt cx="4936386" cy="1595045"/>
          </a:xfrm>
        </p:grpSpPr>
        <p:pic>
          <p:nvPicPr>
            <p:cNvPr id="4" name="Picture 1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13332" y="1464413"/>
              <a:ext cx="4936386" cy="1595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034" descr="HSET_clr_rg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1263" y="1700213"/>
              <a:ext cx="4179887" cy="119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O_signature_clr_rg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1328738"/>
            <a:ext cx="7315200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30725"/>
            <a:ext cx="914400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0" y="1571843"/>
            <a:ext cx="5030787" cy="1100723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30725"/>
            <a:ext cx="914400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87863"/>
            <a:ext cx="9144000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943600" y="0"/>
            <a:ext cx="3200400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1" descr="O_signature_wh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54000"/>
            <a:ext cx="214788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 bwMode="white">
          <a:xfrm>
            <a:off x="451484" y="1583267"/>
            <a:ext cx="5026449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5400"/>
            <a:ext cx="91440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25400"/>
            <a:ext cx="9144000" cy="415766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1" descr="O_signature_wh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54000"/>
            <a:ext cx="214788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5943600" y="-25400"/>
            <a:ext cx="3200400" cy="415766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white">
          <a:xfrm>
            <a:off x="451485" y="1583267"/>
            <a:ext cx="5026448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60463"/>
            <a:ext cx="9144000" cy="297973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7" name="Picture 25" descr="Red B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04981" y="245538"/>
            <a:ext cx="7771752" cy="76199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15000" y="0"/>
            <a:ext cx="3429000" cy="4630738"/>
          </a:xfrm>
          <a:prstGeom prst="rect">
            <a:avLst/>
          </a:prstGeom>
          <a:gradFill flip="none" rotWithShape="1">
            <a:gsLst>
              <a:gs pos="100000">
                <a:srgbClr val="FF1414"/>
              </a:gs>
              <a:gs pos="0">
                <a:srgbClr val="AA0000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5" name="Picture 25" descr="Red B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53" cy="1100723"/>
          </a:xfrm>
        </p:spPr>
        <p:txBody>
          <a:bodyPr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715000" y="0"/>
            <a:ext cx="3429000" cy="4630738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 userDrawn="1"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6" name="Picture 25" descr="Red B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7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40" cy="110072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60463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6" name="Picture 25" descr="Red B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7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04347" y="1459241"/>
            <a:ext cx="5029186" cy="2410019"/>
          </a:xfrm>
        </p:spPr>
        <p:txBody>
          <a:bodyPr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941222" y="0"/>
            <a:ext cx="3064933" cy="462915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990850" y="1160463"/>
            <a:ext cx="615315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16088"/>
            <a:ext cx="4284663" cy="242093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88" y="1157288"/>
            <a:ext cx="4291012" cy="5508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FF"/>
              </a:solidFill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60463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AA0000"/>
              </a:gs>
              <a:gs pos="10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3171825" y="1117600"/>
            <a:ext cx="26988" cy="3155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517907"/>
            <a:ext cx="2607406" cy="24886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3482976" y="1123950"/>
            <a:ext cx="5236560" cy="3284538"/>
          </a:xfrm>
        </p:spPr>
        <p:txBody>
          <a:bodyPr rtlCol="0" anchor="ctr" anchorCtr="1">
            <a:noAutofit/>
          </a:bodyPr>
          <a:lstStyle>
            <a:lvl1pPr marL="60325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600" y="0"/>
            <a:ext cx="3200400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0" descr="O_signature_wh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54000"/>
            <a:ext cx="214788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1484" y="1583267"/>
            <a:ext cx="5026449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49" y="2914276"/>
            <a:ext cx="5027083" cy="10481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orp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2103438" y="1774825"/>
            <a:ext cx="4937125" cy="1593850"/>
            <a:chOff x="2113332" y="1464413"/>
            <a:chExt cx="4936386" cy="1595045"/>
          </a:xfrm>
        </p:grpSpPr>
        <p:pic>
          <p:nvPicPr>
            <p:cNvPr id="4" name="Picture 1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13332" y="1464413"/>
              <a:ext cx="4936386" cy="1595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034" descr="HSET_clr_rg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1263" y="1700213"/>
              <a:ext cx="4179887" cy="119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0" descr="O_signature_clr_rg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1328738"/>
            <a:ext cx="7315200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0" y="1571843"/>
            <a:ext cx="5030787" cy="1100723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49775" y="4792663"/>
            <a:ext cx="2895600" cy="274637"/>
          </a:xfrm>
          <a:prstGeom prst="rect">
            <a:avLst/>
          </a:prstGeom>
        </p:spPr>
        <p:txBody>
          <a:bodyPr lIns="34184" tIns="17092" rIns="34184" bIns="17092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rgbClr val="829E7E"/>
              </a:buClr>
              <a:defRPr sz="700">
                <a:solidFill>
                  <a:srgbClr val="000000">
                    <a:tint val="75000"/>
                  </a:srgbClr>
                </a:solidFill>
                <a:latin typeface="Arial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Confidential – Subject to change - intended for information purposes only, and may not be incorporated into any contract.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Small Red Squar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5863" y="0"/>
            <a:ext cx="1608137" cy="5508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6569039" cy="446088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5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24275" y="4819650"/>
            <a:ext cx="5208588" cy="2746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829E7E"/>
              </a:buClr>
              <a:defRPr>
                <a:solidFill>
                  <a:srgbClr val="FD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Oracle Confidential, shared under NDA – All information subject to change and final capabilities of released product may differ - Intended for information purposes only and may not be incorporated into any contract.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5400"/>
            <a:ext cx="91440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5400"/>
            <a:ext cx="9144000" cy="415766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0" descr="O_signature_wh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54000"/>
            <a:ext cx="214788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5943600" y="-25400"/>
            <a:ext cx="3200400" cy="415766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1485" y="1583267"/>
            <a:ext cx="5026448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49" y="2914276"/>
            <a:ext cx="5027083" cy="1048124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60463"/>
            <a:ext cx="9144000" cy="297973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7" name="Picture 25" descr="Red B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04981" y="245538"/>
            <a:ext cx="7771752" cy="76199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15000" y="0"/>
            <a:ext cx="3429000" cy="4630738"/>
          </a:xfrm>
          <a:prstGeom prst="rect">
            <a:avLst/>
          </a:prstGeom>
          <a:gradFill flip="none" rotWithShape="1">
            <a:gsLst>
              <a:gs pos="100000">
                <a:srgbClr val="FF1414"/>
              </a:gs>
              <a:gs pos="0">
                <a:srgbClr val="AA0000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5" name="Picture 25" descr="Red B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53" cy="1100723"/>
          </a:xfrm>
        </p:spPr>
        <p:txBody>
          <a:bodyPr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5" name="Picture 25" descr="Red B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5715000" y="0"/>
            <a:ext cx="3429000" cy="4630738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40" cy="110072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60463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6" name="Picture 25" descr="Red B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7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04347" y="1459241"/>
            <a:ext cx="5029186" cy="2410019"/>
          </a:xfrm>
        </p:spPr>
        <p:txBody>
          <a:bodyPr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941222" y="0"/>
            <a:ext cx="3064933" cy="462915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990850" y="1160463"/>
            <a:ext cx="615315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4863" y="246063"/>
            <a:ext cx="8229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4863" y="1524000"/>
            <a:ext cx="8229600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028" name="Picture 20" descr="Oracle WHITE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015288" y="4852988"/>
            <a:ext cx="70485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0" y="4813300"/>
            <a:ext cx="9144000" cy="168275"/>
            <a:chOff x="0" y="4629150"/>
            <a:chExt cx="9144000" cy="168275"/>
          </a:xfrm>
        </p:grpSpPr>
        <p:pic>
          <p:nvPicPr>
            <p:cNvPr id="1030" name="Picture 25" descr="Red Bar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20" descr="Oracle WHITE"/>
            <p:cNvPicPr>
              <a:picLocks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0" r:id="rId1"/>
    <p:sldLayoutId id="2147485101" r:id="rId2"/>
    <p:sldLayoutId id="2147485102" r:id="rId3"/>
    <p:sldLayoutId id="2147485103" r:id="rId4"/>
    <p:sldLayoutId id="2147485104" r:id="rId5"/>
    <p:sldLayoutId id="2147485105" r:id="rId6"/>
    <p:sldLayoutId id="2147485106" r:id="rId7"/>
    <p:sldLayoutId id="2147485107" r:id="rId8"/>
    <p:sldLayoutId id="2147485108" r:id="rId9"/>
    <p:sldLayoutId id="2147485109" r:id="rId10"/>
    <p:sldLayoutId id="2147485110" r:id="rId11"/>
    <p:sldLayoutId id="2147485111" r:id="rId12"/>
    <p:sldLayoutId id="2147485112" r:id="rId13"/>
    <p:sldLayoutId id="2147485113" r:id="rId14"/>
    <p:sldLayoutId id="2147485114" r:id="rId15"/>
    <p:sldLayoutId id="2147485115" r:id="rId16"/>
    <p:sldLayoutId id="2147485116" r:id="rId17"/>
  </p:sldLayoutIdLst>
  <p:transition spd="med"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8600" indent="-168275" algn="l" defTabSz="228600" rtl="0" eaLnBrk="0" fontAlgn="base" hangingPunct="0">
        <a:spcBef>
          <a:spcPct val="0"/>
        </a:spcBef>
        <a:spcAft>
          <a:spcPts val="600"/>
        </a:spcAft>
        <a:buClr>
          <a:srgbClr val="FF0000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0" fontAlgn="base" hangingPunct="0">
        <a:spcBef>
          <a:spcPct val="0"/>
        </a:spcBef>
        <a:spcAft>
          <a:spcPts val="600"/>
        </a:spcAft>
        <a:buClr>
          <a:srgbClr val="FF0000"/>
        </a:buClr>
        <a:buSzPct val="85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rtl="0" eaLnBrk="0" fontAlgn="base" hangingPunct="0">
        <a:spcBef>
          <a:spcPct val="0"/>
        </a:spcBef>
        <a:spcAft>
          <a:spcPts val="600"/>
        </a:spcAft>
        <a:buClr>
          <a:srgbClr val="FF0000"/>
        </a:buClr>
        <a:buFont typeface="Arial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04863" y="246063"/>
            <a:ext cx="8229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4863" y="1524000"/>
            <a:ext cx="8229600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052" name="Picture 20" descr="Oracle WHITE"/>
          <p:cNvPicPr>
            <a:picLocks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015288" y="4668838"/>
            <a:ext cx="70485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2060" name="Picture 25" descr="Red Bar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20" descr="Oracle WHITE"/>
            <p:cNvPicPr>
              <a:picLocks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54" name="Group 13"/>
          <p:cNvGrpSpPr>
            <a:grpSpLocks/>
          </p:cNvGrpSpPr>
          <p:nvPr/>
        </p:nvGrpSpPr>
        <p:grpSpPr bwMode="auto">
          <a:xfrm>
            <a:off x="598488" y="4881563"/>
            <a:ext cx="5373687" cy="250825"/>
            <a:chOff x="597807" y="4881077"/>
            <a:chExt cx="5373999" cy="251881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146" y="4914554"/>
              <a:ext cx="2505220" cy="21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hangingPunct="1">
                <a:spcBef>
                  <a:spcPts val="0"/>
                </a:spcBef>
                <a:buClr>
                  <a:srgbClr val="FF1414"/>
                </a:buClr>
                <a:buFont typeface="Arial"/>
                <a:buNone/>
                <a:defRPr/>
              </a:pPr>
              <a:r>
                <a:rPr lang="en-US" sz="600" dirty="0">
                  <a:solidFill>
                    <a:srgbClr val="000000"/>
                  </a:solidFill>
                  <a:cs typeface="Arial" pitchFamily="34" charset="0"/>
                </a:rPr>
                <a:t>Copyright © 2014,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279"/>
              <a:ext cx="1587" cy="9724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 userDrawn="1"/>
          </p:nvSpPr>
          <p:spPr bwMode="auto">
            <a:xfrm>
              <a:off x="2923629" y="4881077"/>
              <a:ext cx="3048177" cy="251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hangingPunct="1">
                <a:spcBef>
                  <a:spcPts val="0"/>
                </a:spcBef>
                <a:buClr>
                  <a:srgbClr val="FF1414"/>
                </a:buClr>
                <a:buFont typeface="Arial"/>
                <a:buNone/>
                <a:defRPr/>
              </a:pPr>
              <a:r>
                <a:rPr lang="en-US" sz="1000" b="1" dirty="0">
                  <a:solidFill>
                    <a:srgbClr val="FF1414"/>
                  </a:solidFill>
                  <a:cs typeface="Arial" pitchFamily="34" charset="0"/>
                </a:rPr>
                <a:t>CONFIDENTIAL – ORACLE INTERNAL</a:t>
              </a:r>
              <a:endParaRPr lang="en-US" sz="1100" b="1" dirty="0">
                <a:solidFill>
                  <a:srgbClr val="FF1414"/>
                </a:solidFill>
                <a:cs typeface="Arial" pitchFamily="34" charset="0"/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2893465" y="4935279"/>
              <a:ext cx="1587" cy="9724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5600" y="4883150"/>
            <a:ext cx="279400" cy="185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57A522-8FDB-49C4-91DE-82A578AF14B5}" type="slidenum">
              <a:rPr lang="en-US" sz="600">
                <a:solidFill>
                  <a:srgbClr val="000000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7" r:id="rId1"/>
    <p:sldLayoutId id="2147485118" r:id="rId2"/>
    <p:sldLayoutId id="2147485119" r:id="rId3"/>
    <p:sldLayoutId id="2147485120" r:id="rId4"/>
    <p:sldLayoutId id="2147485121" r:id="rId5"/>
    <p:sldLayoutId id="2147485122" r:id="rId6"/>
    <p:sldLayoutId id="2147485123" r:id="rId7"/>
    <p:sldLayoutId id="2147485124" r:id="rId8"/>
    <p:sldLayoutId id="2147485125" r:id="rId9"/>
    <p:sldLayoutId id="2147485126" r:id="rId10"/>
    <p:sldLayoutId id="2147485127" r:id="rId11"/>
    <p:sldLayoutId id="2147485128" r:id="rId12"/>
    <p:sldLayoutId id="2147485129" r:id="rId13"/>
    <p:sldLayoutId id="2147485130" r:id="rId14"/>
    <p:sldLayoutId id="2147485131" r:id="rId15"/>
    <p:sldLayoutId id="2147485132" r:id="rId16"/>
    <p:sldLayoutId id="2147485133" r:id="rId17"/>
    <p:sldLayoutId id="2147485134" r:id="rId18"/>
    <p:sldLayoutId id="2147485135" r:id="rId19"/>
  </p:sldLayoutIdLst>
  <p:transition spd="med"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8600" indent="-168275" algn="l" defTabSz="228600" rtl="0" eaLnBrk="0" fontAlgn="base" hangingPunct="0">
        <a:spcBef>
          <a:spcPct val="0"/>
        </a:spcBef>
        <a:spcAft>
          <a:spcPts val="600"/>
        </a:spcAft>
        <a:buClr>
          <a:srgbClr val="FF0000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0" fontAlgn="base" hangingPunct="0">
        <a:spcBef>
          <a:spcPct val="0"/>
        </a:spcBef>
        <a:spcAft>
          <a:spcPts val="600"/>
        </a:spcAft>
        <a:buClr>
          <a:srgbClr val="FF0000"/>
        </a:buClr>
        <a:buSzPct val="85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rtl="0" eaLnBrk="0" fontAlgn="base" hangingPunct="0">
        <a:spcBef>
          <a:spcPct val="0"/>
        </a:spcBef>
        <a:spcAft>
          <a:spcPts val="600"/>
        </a:spcAft>
        <a:buClr>
          <a:srgbClr val="FF0000"/>
        </a:buClr>
        <a:buFont typeface="Arial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isdocker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docker.com/try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Docker 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10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dirty="0">
                <a:latin typeface="Arial" charset="0"/>
                <a:cs typeface="Arial" charset="0"/>
              </a:rPr>
              <a:t>Introduction to Docker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75A13-156F-43BD-88EA-EF8C89B90D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Picture Placeholder 2"/>
          <p:cNvPicPr>
            <a:picLocks noChangeAspect="1"/>
          </p:cNvPicPr>
          <p:nvPr/>
        </p:nvPicPr>
        <p:blipFill>
          <a:blip r:embed="rId3" cstate="print"/>
          <a:srcRect l="74" r="74"/>
          <a:stretch>
            <a:fillRect/>
          </a:stretch>
        </p:blipFill>
        <p:spPr>
          <a:xfrm>
            <a:off x="5952441" y="-2202"/>
            <a:ext cx="3200400" cy="514350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47109" name="Picture 2" descr="http://hdwallpaperfresh.com/wp-content/uploads/2013/03/background-abstract-red-1024x6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9950" y="0"/>
            <a:ext cx="3194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727970"/>
            <a:ext cx="8229600" cy="3856738"/>
          </a:xfrm>
        </p:spPr>
        <p:txBody>
          <a:bodyPr/>
          <a:lstStyle/>
          <a:p>
            <a:r>
              <a:rPr lang="en-US" dirty="0"/>
              <a:t>What is Docker</a:t>
            </a:r>
          </a:p>
          <a:p>
            <a:r>
              <a:rPr lang="en-US" dirty="0"/>
              <a:t>Docker Architecture</a:t>
            </a:r>
          </a:p>
          <a:p>
            <a:r>
              <a:rPr lang="en-US" dirty="0"/>
              <a:t>Container &amp; images </a:t>
            </a:r>
          </a:p>
          <a:p>
            <a:r>
              <a:rPr lang="en-US" dirty="0"/>
              <a:t>Container Vs </a:t>
            </a:r>
            <a:r>
              <a:rPr lang="en-US" dirty="0" err="1"/>
              <a:t>Vms</a:t>
            </a:r>
            <a:endParaRPr lang="en-US" dirty="0"/>
          </a:p>
          <a:p>
            <a:r>
              <a:rPr lang="en-US" dirty="0"/>
              <a:t>Deep Dive </a:t>
            </a:r>
          </a:p>
          <a:p>
            <a:pPr lvl="1"/>
            <a:r>
              <a:rPr lang="en-US" dirty="0"/>
              <a:t>Docker in a nutshell</a:t>
            </a:r>
          </a:p>
          <a:p>
            <a:pPr lvl="1"/>
            <a:r>
              <a:rPr lang="en-US"/>
              <a:t>Useful </a:t>
            </a:r>
            <a:r>
              <a:rPr lang="en-US" dirty="0"/>
              <a:t>Commands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What is 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7302-215F-4191-9510-2A004FF25B6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Docker is an open-source project that automates the deployment of applications inside software containers, by providing an additional layer of abstraction and automation of operating system–level virtualization on Linux.</a:t>
            </a:r>
          </a:p>
          <a:p>
            <a:endParaRPr lang="en-US" b="1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3463" y="160477"/>
            <a:ext cx="8229586" cy="406395"/>
          </a:xfrm>
        </p:spPr>
        <p:txBody>
          <a:bodyPr/>
          <a:lstStyle/>
          <a:p>
            <a:r>
              <a:rPr lang="en-US" sz="2400" dirty="0"/>
              <a:t>Docker</a:t>
            </a:r>
            <a:r>
              <a:rPr lang="en-US" dirty="0"/>
              <a:t> </a:t>
            </a:r>
            <a:r>
              <a:rPr lang="en-US" sz="2400" dirty="0"/>
              <a:t>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80869-73CA-4F74-BCC4-02A74A8433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0847" y="850605"/>
            <a:ext cx="6833189" cy="357253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400" dirty="0"/>
              <a:t>Docker vs. Virtual Machine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984F-BAAF-46D9-B124-36B4E73005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387A1-F6C4-49B1-8D12-E829E87C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69" y="1287562"/>
            <a:ext cx="3305799" cy="2765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DECDF-8DE3-446F-A0B6-837155BE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1" y="2049483"/>
            <a:ext cx="3325624" cy="200329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12AE-8F44-45D9-B8E9-B576C0E08B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0552" y="834529"/>
            <a:ext cx="8229600" cy="3062606"/>
          </a:xfrm>
        </p:spPr>
        <p:txBody>
          <a:bodyPr/>
          <a:lstStyle/>
          <a:p>
            <a:r>
              <a:rPr lang="en-US" sz="1800" dirty="0"/>
              <a:t>Everything starts with the </a:t>
            </a:r>
            <a:r>
              <a:rPr lang="en-US" sz="1800" b="1" dirty="0" err="1"/>
              <a:t>Dockerfile</a:t>
            </a:r>
            <a:r>
              <a:rPr lang="en-US" sz="1800" dirty="0"/>
              <a:t>. The </a:t>
            </a:r>
            <a:r>
              <a:rPr lang="en-US" sz="1800" dirty="0" err="1"/>
              <a:t>Dockerfile</a:t>
            </a:r>
            <a:r>
              <a:rPr lang="en-US" sz="1800" dirty="0"/>
              <a:t> is the source code of the Image.</a:t>
            </a:r>
          </a:p>
          <a:p>
            <a:r>
              <a:rPr lang="en-US" sz="1800" dirty="0"/>
              <a:t>Once the </a:t>
            </a:r>
            <a:r>
              <a:rPr lang="en-US" sz="1800" dirty="0" err="1"/>
              <a:t>Dockerfile</a:t>
            </a:r>
            <a:r>
              <a:rPr lang="en-US" sz="1800" dirty="0"/>
              <a:t> is created, you build it to create the </a:t>
            </a:r>
            <a:r>
              <a:rPr lang="en-US" sz="1800" b="1" dirty="0"/>
              <a:t>image</a:t>
            </a:r>
            <a:r>
              <a:rPr lang="en-US" sz="1800" dirty="0"/>
              <a:t> of the container. The image is just the "compiled version" of the "source code" which is the </a:t>
            </a:r>
            <a:r>
              <a:rPr lang="en-US" sz="1800" dirty="0" err="1"/>
              <a:t>Dockerfile</a:t>
            </a:r>
            <a:r>
              <a:rPr lang="en-US" sz="1800" dirty="0"/>
              <a:t>.</a:t>
            </a:r>
          </a:p>
          <a:p>
            <a:r>
              <a:rPr lang="en-US" sz="1800" dirty="0"/>
              <a:t>Once you have the image of the container, you should redistribute it using the </a:t>
            </a:r>
            <a:r>
              <a:rPr lang="en-US" sz="1800" b="1" dirty="0"/>
              <a:t>registry</a:t>
            </a:r>
            <a:r>
              <a:rPr lang="en-US" sz="1800" dirty="0"/>
              <a:t>. The registry is like a git repository -- you can push and pull images.</a:t>
            </a:r>
          </a:p>
          <a:p>
            <a:r>
              <a:rPr lang="en-US" sz="1800" dirty="0"/>
              <a:t>Next, you can use the image to run </a:t>
            </a:r>
            <a:r>
              <a:rPr lang="en-US" sz="1800" b="1" dirty="0"/>
              <a:t>containers</a:t>
            </a:r>
            <a:r>
              <a:rPr lang="en-US" sz="1800" dirty="0"/>
              <a:t>. A running container is very similar, in many aspects, to a virtual machine (but without the </a:t>
            </a:r>
            <a:r>
              <a:rPr lang="en-US" sz="1800" u="sng" dirty="0"/>
              <a:t>hypervisor</a:t>
            </a:r>
            <a:r>
              <a:rPr lang="en-US" sz="1800" dirty="0"/>
              <a:t>).</a:t>
            </a:r>
          </a:p>
          <a:p>
            <a:endParaRPr lang="en-US" sz="1800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sz="quarter" idx="12"/>
          </p:nvPr>
        </p:nvSpPr>
        <p:spPr>
          <a:xfrm>
            <a:off x="4773167" y="1002890"/>
            <a:ext cx="4260779" cy="35818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Docker in a Nutshell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4133686"/>
              </p:ext>
            </p:extLst>
          </p:nvPr>
        </p:nvGraphicFramePr>
        <p:xfrm>
          <a:off x="774586" y="651933"/>
          <a:ext cx="7525229" cy="3932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1382" y="811886"/>
            <a:ext cx="8632617" cy="3689093"/>
          </a:xfrm>
        </p:spPr>
        <p:txBody>
          <a:bodyPr/>
          <a:lstStyle/>
          <a:p>
            <a:r>
              <a:rPr lang="en-US" sz="1400" b="1" dirty="0"/>
              <a:t>docker images </a:t>
            </a:r>
            <a:r>
              <a:rPr lang="en-US" sz="1400" dirty="0"/>
              <a:t>- List all the images in the Docker machine</a:t>
            </a:r>
          </a:p>
          <a:p>
            <a:r>
              <a:rPr lang="en-US" sz="1400" b="1" dirty="0"/>
              <a:t>docker pull </a:t>
            </a:r>
            <a:r>
              <a:rPr lang="en-US" sz="1400" dirty="0"/>
              <a:t>- pull the image from Docker Hub registry. </a:t>
            </a:r>
          </a:p>
          <a:p>
            <a:r>
              <a:rPr lang="en-US" sz="1400" b="1" dirty="0"/>
              <a:t>docker </a:t>
            </a:r>
            <a:r>
              <a:rPr lang="en-US" sz="1400" b="1" dirty="0" err="1"/>
              <a:t>ps</a:t>
            </a:r>
            <a:r>
              <a:rPr lang="en-US" sz="1400" b="1" dirty="0"/>
              <a:t> </a:t>
            </a:r>
            <a:r>
              <a:rPr lang="en-US" sz="1400" dirty="0"/>
              <a:t>- Lists running containers. </a:t>
            </a:r>
          </a:p>
          <a:p>
            <a:r>
              <a:rPr lang="en-US" sz="1400" b="1" dirty="0"/>
              <a:t>docker run </a:t>
            </a:r>
            <a:r>
              <a:rPr lang="en-US" sz="1400" dirty="0"/>
              <a:t>- Run a docker container based on an image</a:t>
            </a:r>
          </a:p>
          <a:p>
            <a:r>
              <a:rPr lang="en-US" sz="1400" b="1" dirty="0"/>
              <a:t>docker build </a:t>
            </a:r>
            <a:r>
              <a:rPr lang="en-US" sz="1400" dirty="0"/>
              <a:t>- The docker build command builds Docker images from a </a:t>
            </a:r>
            <a:r>
              <a:rPr lang="en-US" sz="1400" dirty="0" err="1"/>
              <a:t>Dockerfile</a:t>
            </a:r>
            <a:r>
              <a:rPr lang="en-US" sz="1400" dirty="0"/>
              <a:t> </a:t>
            </a:r>
          </a:p>
          <a:p>
            <a:r>
              <a:rPr lang="en-US" sz="1400" b="1" dirty="0"/>
              <a:t>docker logs </a:t>
            </a:r>
            <a:r>
              <a:rPr lang="en-US" sz="1400" dirty="0"/>
              <a:t>- Use this command to display the logs of a container</a:t>
            </a:r>
          </a:p>
          <a:p>
            <a:r>
              <a:rPr lang="en-US" sz="1400" b="1" dirty="0"/>
              <a:t>docker volume ls </a:t>
            </a:r>
            <a:r>
              <a:rPr lang="en-US" sz="1400" dirty="0"/>
              <a:t>- This lists the volumes </a:t>
            </a:r>
          </a:p>
          <a:p>
            <a:r>
              <a:rPr lang="en-US" sz="1400" b="1" dirty="0"/>
              <a:t>docker </a:t>
            </a:r>
            <a:r>
              <a:rPr lang="en-US" sz="1400" b="1" dirty="0" err="1"/>
              <a:t>rm</a:t>
            </a:r>
            <a:r>
              <a:rPr lang="en-US" sz="1400" b="1" dirty="0"/>
              <a:t> </a:t>
            </a:r>
            <a:r>
              <a:rPr lang="en-US" sz="1400" dirty="0"/>
              <a:t>- Removes containers</a:t>
            </a:r>
          </a:p>
          <a:p>
            <a:r>
              <a:rPr lang="en-US" sz="1400" b="1" dirty="0"/>
              <a:t>docker </a:t>
            </a:r>
            <a:r>
              <a:rPr lang="en-US" sz="1400" b="1" dirty="0" err="1"/>
              <a:t>rmi</a:t>
            </a:r>
            <a:r>
              <a:rPr lang="en-US" sz="1400" b="1" dirty="0"/>
              <a:t> </a:t>
            </a:r>
            <a:r>
              <a:rPr lang="en-US" sz="1400" dirty="0"/>
              <a:t>- Removes images. docker </a:t>
            </a:r>
            <a:r>
              <a:rPr lang="en-US" sz="1400" dirty="0" err="1"/>
              <a:t>rmi</a:t>
            </a:r>
            <a:r>
              <a:rPr lang="en-US" sz="1400" dirty="0"/>
              <a:t> </a:t>
            </a:r>
            <a:r>
              <a:rPr lang="en-US" sz="1400" dirty="0" err="1"/>
              <a:t>my_image</a:t>
            </a:r>
            <a:endParaRPr lang="en-US" sz="1400" dirty="0"/>
          </a:p>
          <a:p>
            <a:r>
              <a:rPr lang="en-US" sz="1400" b="1" dirty="0"/>
              <a:t>docker kill $(docker </a:t>
            </a:r>
            <a:r>
              <a:rPr lang="en-US" sz="1400" b="1" dirty="0" err="1"/>
              <a:t>ps</a:t>
            </a:r>
            <a:r>
              <a:rPr lang="en-US" sz="1400" b="1" dirty="0"/>
              <a:t> -q) </a:t>
            </a:r>
            <a:r>
              <a:rPr lang="en-US" sz="1400" dirty="0"/>
              <a:t>- kill all running containers with docker</a:t>
            </a:r>
          </a:p>
          <a:p>
            <a:r>
              <a:rPr lang="en-US" sz="1400" b="1" dirty="0"/>
              <a:t>docker </a:t>
            </a:r>
            <a:r>
              <a:rPr lang="en-US" sz="1400" b="1" dirty="0" err="1"/>
              <a:t>rm</a:t>
            </a:r>
            <a:r>
              <a:rPr lang="en-US" sz="1400" b="1" dirty="0"/>
              <a:t> $(docker </a:t>
            </a:r>
            <a:r>
              <a:rPr lang="en-US" sz="1400" b="1" dirty="0" err="1"/>
              <a:t>ps</a:t>
            </a:r>
            <a:r>
              <a:rPr lang="en-US" sz="1400" b="1" dirty="0"/>
              <a:t> -a -q) </a:t>
            </a:r>
            <a:r>
              <a:rPr lang="en-US" sz="1400" dirty="0"/>
              <a:t>- delete all stopped containers </a:t>
            </a:r>
          </a:p>
          <a:p>
            <a:r>
              <a:rPr lang="en-US" sz="1400" b="1" dirty="0"/>
              <a:t>docker </a:t>
            </a:r>
            <a:r>
              <a:rPr lang="en-US" sz="1400" b="1" dirty="0" err="1"/>
              <a:t>rmi</a:t>
            </a:r>
            <a:r>
              <a:rPr lang="en-US" sz="1400" b="1" dirty="0"/>
              <a:t> $(docker images -q) </a:t>
            </a:r>
            <a:r>
              <a:rPr lang="en-US" sz="1400" dirty="0"/>
              <a:t>- delete all images 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1382" y="811886"/>
            <a:ext cx="8632617" cy="3689093"/>
          </a:xfrm>
        </p:spPr>
        <p:txBody>
          <a:bodyPr/>
          <a:lstStyle/>
          <a:p>
            <a:r>
              <a:rPr lang="de-CH" dirty="0"/>
              <a:t>Docker homepage: </a:t>
            </a:r>
            <a:r>
              <a:rPr lang="de-CH" dirty="0">
                <a:hlinkClick r:id="rId2"/>
              </a:rPr>
              <a:t>https://www.docker.com/</a:t>
            </a:r>
            <a:endParaRPr lang="de-CH" dirty="0"/>
          </a:p>
          <a:p>
            <a:pPr lvl="1"/>
            <a:r>
              <a:rPr lang="de-CH" dirty="0"/>
              <a:t>Introduction: </a:t>
            </a:r>
            <a:r>
              <a:rPr lang="de-CH" dirty="0">
                <a:hlinkClick r:id="rId3"/>
              </a:rPr>
              <a:t>https://www.docker.com/whatisdocker/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Online tutorial: </a:t>
            </a:r>
            <a:r>
              <a:rPr lang="de-CH" dirty="0">
                <a:hlinkClick r:id="rId4"/>
              </a:rPr>
              <a:t>https://www.docker.com/tryit/</a:t>
            </a:r>
            <a:endParaRPr lang="de-CH" dirty="0"/>
          </a:p>
          <a:p>
            <a:pPr lvl="1"/>
            <a:r>
              <a:rPr lang="de-CH" dirty="0"/>
              <a:t>Installation and user guide: https://docs.docker.com/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5511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racle 2012">
  <a:themeElements>
    <a:clrScheme name="Oracle Color Palette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racle-template-2013">
  <a:themeElements>
    <a:clrScheme name="Oracle Color Palette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34844</TotalTime>
  <Words>236</Words>
  <Application>Microsoft Office PowerPoint</Application>
  <PresentationFormat>On-screen Show (16:9)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Wingdings</vt:lpstr>
      <vt:lpstr>Oracle 2012</vt:lpstr>
      <vt:lpstr>2_Oracle-template-2013</vt:lpstr>
      <vt:lpstr>Docker  </vt:lpstr>
      <vt:lpstr>Agenda</vt:lpstr>
      <vt:lpstr>What is Docker </vt:lpstr>
      <vt:lpstr>Docker Architecture</vt:lpstr>
      <vt:lpstr>Docker vs. Virtual Machine </vt:lpstr>
      <vt:lpstr>Docker Workflow</vt:lpstr>
      <vt:lpstr>Docker in a Nutshell</vt:lpstr>
      <vt:lpstr>Useful Commands</vt:lpstr>
      <vt:lpstr>Useful links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SBCS_ImplementationStrategy_Draft_v0.1</dc:title>
  <dc:creator>Ravi Rao</dc:creator>
  <cp:lastModifiedBy>Subrat Jyetki</cp:lastModifiedBy>
  <cp:revision>2107</cp:revision>
  <cp:lastPrinted>2014-02-28T22:28:12Z</cp:lastPrinted>
  <dcterms:created xsi:type="dcterms:W3CDTF">2012-09-27T14:55:48Z</dcterms:created>
  <dcterms:modified xsi:type="dcterms:W3CDTF">2018-11-23T08:29:30Z</dcterms:modified>
</cp:coreProperties>
</file>