
<file path=[Content_Types].xml><?xml version="1.0" encoding="utf-8"?>
<Types xmlns="http://schemas.openxmlformats.org/package/2006/content-types">
  <Default ContentType="application/vnd.openxmlformats-officedocument.oleObject" Extension="bin"/>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Kingred Modern" charset="1" panose="00000000000000000000"/>
      <p:regular r:id="rId17"/>
    </p:embeddedFont>
    <p:embeddedFont>
      <p:font typeface="Libra Serif Modern Bold" charset="1" panose="02000803080000020004"/>
      <p:regular r:id="rId18"/>
    </p:embeddedFont>
    <p:embeddedFont>
      <p:font typeface="Libra Serif Modern" charset="1" panose="02000503080000020004"/>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embeddings/oleObject1.bin" Type="http://schemas.openxmlformats.org/officeDocument/2006/relationships/oleObjec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93454" y="-448898"/>
            <a:ext cx="19636803" cy="11184796"/>
          </a:xfrm>
          <a:custGeom>
            <a:avLst/>
            <a:gdLst/>
            <a:ahLst/>
            <a:cxnLst/>
            <a:rect r="r" b="b" t="t" l="l"/>
            <a:pathLst>
              <a:path h="11184796" w="19636803">
                <a:moveTo>
                  <a:pt x="0" y="0"/>
                </a:moveTo>
                <a:lnTo>
                  <a:pt x="19636802" y="0"/>
                </a:lnTo>
                <a:lnTo>
                  <a:pt x="19636802" y="11184796"/>
                </a:lnTo>
                <a:lnTo>
                  <a:pt x="0" y="11184796"/>
                </a:lnTo>
                <a:lnTo>
                  <a:pt x="0" y="0"/>
                </a:lnTo>
                <a:close/>
              </a:path>
            </a:pathLst>
          </a:custGeom>
          <a:blipFill>
            <a:blip r:embed="rId2"/>
            <a:stretch>
              <a:fillRect l="0" t="0" r="0" b="0"/>
            </a:stretch>
          </a:blipFill>
        </p:spPr>
      </p:sp>
      <p:sp>
        <p:nvSpPr>
          <p:cNvPr name="Freeform 3" id="3"/>
          <p:cNvSpPr/>
          <p:nvPr/>
        </p:nvSpPr>
        <p:spPr>
          <a:xfrm flipH="false" flipV="false" rot="0">
            <a:off x="-630999" y="-858554"/>
            <a:ext cx="19549997" cy="12560873"/>
          </a:xfrm>
          <a:custGeom>
            <a:avLst/>
            <a:gdLst/>
            <a:ahLst/>
            <a:cxnLst/>
            <a:rect r="r" b="b" t="t" l="l"/>
            <a:pathLst>
              <a:path h="12560873" w="19549997">
                <a:moveTo>
                  <a:pt x="0" y="0"/>
                </a:moveTo>
                <a:lnTo>
                  <a:pt x="19549998" y="0"/>
                </a:lnTo>
                <a:lnTo>
                  <a:pt x="19549998" y="12560874"/>
                </a:lnTo>
                <a:lnTo>
                  <a:pt x="0" y="12560874"/>
                </a:lnTo>
                <a:lnTo>
                  <a:pt x="0" y="0"/>
                </a:lnTo>
                <a:close/>
              </a:path>
            </a:pathLst>
          </a:custGeom>
          <a:blipFill>
            <a:blip r:embed="rId3"/>
            <a:stretch>
              <a:fillRect l="0" t="0" r="0" b="0"/>
            </a:stretch>
          </a:blipFill>
        </p:spPr>
      </p:sp>
      <p:sp>
        <p:nvSpPr>
          <p:cNvPr name="Freeform 4" id="4"/>
          <p:cNvSpPr/>
          <p:nvPr/>
        </p:nvSpPr>
        <p:spPr>
          <a:xfrm flipH="false" flipV="false" rot="0">
            <a:off x="2452323" y="2516680"/>
            <a:ext cx="13383353" cy="5810407"/>
          </a:xfrm>
          <a:custGeom>
            <a:avLst/>
            <a:gdLst/>
            <a:ahLst/>
            <a:cxnLst/>
            <a:rect r="r" b="b" t="t" l="l"/>
            <a:pathLst>
              <a:path h="5810407" w="13383353">
                <a:moveTo>
                  <a:pt x="0" y="0"/>
                </a:moveTo>
                <a:lnTo>
                  <a:pt x="13383354" y="0"/>
                </a:lnTo>
                <a:lnTo>
                  <a:pt x="13383354" y="5810406"/>
                </a:lnTo>
                <a:lnTo>
                  <a:pt x="0" y="58104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5630605" y="-1396763"/>
            <a:ext cx="7716891" cy="3350302"/>
          </a:xfrm>
          <a:custGeom>
            <a:avLst/>
            <a:gdLst/>
            <a:ahLst/>
            <a:cxnLst/>
            <a:rect r="r" b="b" t="t" l="l"/>
            <a:pathLst>
              <a:path h="3350302" w="7716891">
                <a:moveTo>
                  <a:pt x="0" y="0"/>
                </a:moveTo>
                <a:lnTo>
                  <a:pt x="7716892" y="0"/>
                </a:lnTo>
                <a:lnTo>
                  <a:pt x="7716892" y="3350302"/>
                </a:lnTo>
                <a:lnTo>
                  <a:pt x="0" y="33503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6633051" y="9258300"/>
            <a:ext cx="13383353" cy="5810407"/>
          </a:xfrm>
          <a:custGeom>
            <a:avLst/>
            <a:gdLst/>
            <a:ahLst/>
            <a:cxnLst/>
            <a:rect r="r" b="b" t="t" l="l"/>
            <a:pathLst>
              <a:path h="5810407" w="13383353">
                <a:moveTo>
                  <a:pt x="0" y="0"/>
                </a:moveTo>
                <a:lnTo>
                  <a:pt x="13383354" y="0"/>
                </a:lnTo>
                <a:lnTo>
                  <a:pt x="13383354" y="5810407"/>
                </a:lnTo>
                <a:lnTo>
                  <a:pt x="0" y="58104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false" rot="0">
            <a:off x="11537697" y="9258300"/>
            <a:ext cx="13383353" cy="5810407"/>
          </a:xfrm>
          <a:custGeom>
            <a:avLst/>
            <a:gdLst/>
            <a:ahLst/>
            <a:cxnLst/>
            <a:rect r="r" b="b" t="t" l="l"/>
            <a:pathLst>
              <a:path h="5810407" w="13383353">
                <a:moveTo>
                  <a:pt x="13383354" y="0"/>
                </a:moveTo>
                <a:lnTo>
                  <a:pt x="0" y="0"/>
                </a:lnTo>
                <a:lnTo>
                  <a:pt x="0" y="5810407"/>
                </a:lnTo>
                <a:lnTo>
                  <a:pt x="13383354" y="5810407"/>
                </a:lnTo>
                <a:lnTo>
                  <a:pt x="1338335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6110921" y="-109516"/>
            <a:ext cx="6756261" cy="2063055"/>
          </a:xfrm>
          <a:custGeom>
            <a:avLst/>
            <a:gdLst/>
            <a:ahLst/>
            <a:cxnLst/>
            <a:rect r="r" b="b" t="t" l="l"/>
            <a:pathLst>
              <a:path h="2063055" w="6756261">
                <a:moveTo>
                  <a:pt x="0" y="0"/>
                </a:moveTo>
                <a:lnTo>
                  <a:pt x="6756260" y="0"/>
                </a:lnTo>
                <a:lnTo>
                  <a:pt x="6756260" y="2063055"/>
                </a:lnTo>
                <a:lnTo>
                  <a:pt x="0" y="2063055"/>
                </a:lnTo>
                <a:lnTo>
                  <a:pt x="0" y="0"/>
                </a:lnTo>
                <a:close/>
              </a:path>
            </a:pathLst>
          </a:custGeom>
          <a:blipFill>
            <a:blip r:embed="rId6"/>
            <a:stretch>
              <a:fillRect l="0" t="0" r="0" b="0"/>
            </a:stretch>
          </a:blipFill>
        </p:spPr>
      </p:sp>
      <p:sp>
        <p:nvSpPr>
          <p:cNvPr name="TextBox 9" id="9"/>
          <p:cNvSpPr txBox="true"/>
          <p:nvPr/>
        </p:nvSpPr>
        <p:spPr>
          <a:xfrm rot="0">
            <a:off x="2655934" y="4028278"/>
            <a:ext cx="12976131" cy="2001845"/>
          </a:xfrm>
          <a:prstGeom prst="rect">
            <a:avLst/>
          </a:prstGeom>
        </p:spPr>
        <p:txBody>
          <a:bodyPr anchor="t" rtlCol="false" tIns="0" lIns="0" bIns="0" rIns="0">
            <a:spAutoFit/>
          </a:bodyPr>
          <a:lstStyle/>
          <a:p>
            <a:pPr algn="ctr">
              <a:lnSpc>
                <a:spcPts val="16353"/>
              </a:lnSpc>
            </a:pPr>
            <a:r>
              <a:rPr lang="en-US" sz="11680">
                <a:solidFill>
                  <a:srgbClr val="375067"/>
                </a:solidFill>
                <a:latin typeface="Kingred Modern"/>
                <a:ea typeface="Kingred Modern"/>
                <a:cs typeface="Kingred Modern"/>
                <a:sym typeface="Kingred Modern"/>
              </a:rPr>
              <a:t>DIABECARE</a:t>
            </a:r>
          </a:p>
        </p:txBody>
      </p:sp>
      <p:sp>
        <p:nvSpPr>
          <p:cNvPr name="TextBox 10" id="10"/>
          <p:cNvSpPr txBox="true"/>
          <p:nvPr/>
        </p:nvSpPr>
        <p:spPr>
          <a:xfrm rot="0">
            <a:off x="3829692" y="6039647"/>
            <a:ext cx="10628617" cy="1422399"/>
          </a:xfrm>
          <a:prstGeom prst="rect">
            <a:avLst/>
          </a:prstGeom>
        </p:spPr>
        <p:txBody>
          <a:bodyPr anchor="t" rtlCol="false" tIns="0" lIns="0" bIns="0" rIns="0">
            <a:spAutoFit/>
          </a:bodyPr>
          <a:lstStyle/>
          <a:p>
            <a:pPr algn="ctr">
              <a:lnSpc>
                <a:spcPts val="5600"/>
              </a:lnSpc>
            </a:pPr>
            <a:r>
              <a:rPr lang="en-US" sz="4000" b="true">
                <a:solidFill>
                  <a:srgbClr val="375067"/>
                </a:solidFill>
                <a:latin typeface="Libra Serif Modern Bold"/>
                <a:ea typeface="Libra Serif Modern Bold"/>
                <a:cs typeface="Libra Serif Modern Bold"/>
                <a:sym typeface="Libra Serif Modern Bold"/>
              </a:rPr>
              <a:t>Aplikasi Prediksi Penyakit Diabetes untuk Pencegahan Dini dan Manajemen Kesehatan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93454" y="-448898"/>
            <a:ext cx="19636803" cy="11184796"/>
          </a:xfrm>
          <a:custGeom>
            <a:avLst/>
            <a:gdLst/>
            <a:ahLst/>
            <a:cxnLst/>
            <a:rect r="r" b="b" t="t" l="l"/>
            <a:pathLst>
              <a:path h="11184796" w="19636803">
                <a:moveTo>
                  <a:pt x="0" y="0"/>
                </a:moveTo>
                <a:lnTo>
                  <a:pt x="19636802" y="0"/>
                </a:lnTo>
                <a:lnTo>
                  <a:pt x="19636802" y="11184796"/>
                </a:lnTo>
                <a:lnTo>
                  <a:pt x="0" y="11184796"/>
                </a:lnTo>
                <a:lnTo>
                  <a:pt x="0" y="0"/>
                </a:lnTo>
                <a:close/>
              </a:path>
            </a:pathLst>
          </a:custGeom>
          <a:blipFill>
            <a:blip r:embed="rId2"/>
            <a:stretch>
              <a:fillRect l="0" t="0" r="0" b="0"/>
            </a:stretch>
          </a:blipFill>
        </p:spPr>
      </p:sp>
      <p:sp>
        <p:nvSpPr>
          <p:cNvPr name="Freeform 3" id="3"/>
          <p:cNvSpPr/>
          <p:nvPr/>
        </p:nvSpPr>
        <p:spPr>
          <a:xfrm flipH="false" flipV="false" rot="0">
            <a:off x="-630999" y="-858554"/>
            <a:ext cx="19549997" cy="12560873"/>
          </a:xfrm>
          <a:custGeom>
            <a:avLst/>
            <a:gdLst/>
            <a:ahLst/>
            <a:cxnLst/>
            <a:rect r="r" b="b" t="t" l="l"/>
            <a:pathLst>
              <a:path h="12560873" w="19549997">
                <a:moveTo>
                  <a:pt x="0" y="0"/>
                </a:moveTo>
                <a:lnTo>
                  <a:pt x="19549998" y="0"/>
                </a:lnTo>
                <a:lnTo>
                  <a:pt x="19549998" y="12560874"/>
                </a:lnTo>
                <a:lnTo>
                  <a:pt x="0" y="12560874"/>
                </a:lnTo>
                <a:lnTo>
                  <a:pt x="0" y="0"/>
                </a:lnTo>
                <a:close/>
              </a:path>
            </a:pathLst>
          </a:custGeom>
          <a:blipFill>
            <a:blip r:embed="rId3"/>
            <a:stretch>
              <a:fillRect l="0" t="0" r="0" b="0"/>
            </a:stretch>
          </a:blipFill>
        </p:spPr>
      </p:sp>
      <p:sp>
        <p:nvSpPr>
          <p:cNvPr name="Freeform 4" id="4"/>
          <p:cNvSpPr/>
          <p:nvPr/>
        </p:nvSpPr>
        <p:spPr>
          <a:xfrm flipH="false" flipV="false" rot="0">
            <a:off x="-630999" y="1474609"/>
            <a:ext cx="21331916" cy="9261289"/>
          </a:xfrm>
          <a:custGeom>
            <a:avLst/>
            <a:gdLst/>
            <a:ahLst/>
            <a:cxnLst/>
            <a:rect r="r" b="b" t="t" l="l"/>
            <a:pathLst>
              <a:path h="9261289" w="21331916">
                <a:moveTo>
                  <a:pt x="0" y="0"/>
                </a:moveTo>
                <a:lnTo>
                  <a:pt x="21331916" y="0"/>
                </a:lnTo>
                <a:lnTo>
                  <a:pt x="21331916" y="9261289"/>
                </a:lnTo>
                <a:lnTo>
                  <a:pt x="0" y="92612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5778894" y="593575"/>
            <a:ext cx="7689648" cy="1187600"/>
          </a:xfrm>
          <a:prstGeom prst="rect">
            <a:avLst/>
          </a:prstGeom>
        </p:spPr>
        <p:txBody>
          <a:bodyPr anchor="t" rtlCol="false" tIns="0" lIns="0" bIns="0" rIns="0">
            <a:spAutoFit/>
          </a:bodyPr>
          <a:lstStyle/>
          <a:p>
            <a:pPr algn="just">
              <a:lnSpc>
                <a:spcPts val="9616"/>
              </a:lnSpc>
            </a:pPr>
            <a:r>
              <a:rPr lang="en-US" sz="6869">
                <a:solidFill>
                  <a:srgbClr val="FFFFFF"/>
                </a:solidFill>
                <a:latin typeface="Kingred Modern"/>
                <a:ea typeface="Kingred Modern"/>
                <a:cs typeface="Kingred Modern"/>
                <a:sym typeface="Kingred Modern"/>
              </a:rPr>
              <a:t>KESIMPULAN</a:t>
            </a:r>
          </a:p>
        </p:txBody>
      </p:sp>
      <p:sp>
        <p:nvSpPr>
          <p:cNvPr name="TextBox 6" id="6"/>
          <p:cNvSpPr txBox="true"/>
          <p:nvPr/>
        </p:nvSpPr>
        <p:spPr>
          <a:xfrm rot="0">
            <a:off x="2657297" y="2375871"/>
            <a:ext cx="13932841" cy="7554384"/>
          </a:xfrm>
          <a:prstGeom prst="rect">
            <a:avLst/>
          </a:prstGeom>
        </p:spPr>
        <p:txBody>
          <a:bodyPr anchor="t" rtlCol="false" tIns="0" lIns="0" bIns="0" rIns="0">
            <a:spAutoFit/>
          </a:bodyPr>
          <a:lstStyle/>
          <a:p>
            <a:pPr algn="l">
              <a:lnSpc>
                <a:spcPts val="7441"/>
              </a:lnSpc>
            </a:pPr>
            <a:r>
              <a:rPr lang="en-US" sz="3958" b="true">
                <a:solidFill>
                  <a:srgbClr val="375067"/>
                </a:solidFill>
                <a:latin typeface="Libra Serif Modern Bold"/>
                <a:ea typeface="Libra Serif Modern Bold"/>
                <a:cs typeface="Libra Serif Modern Bold"/>
                <a:sym typeface="Libra Serif Modern Bold"/>
              </a:rPr>
              <a:t>DiabeCare adalah aplikasi prediksi risiko diabetes berbasis machine learning yang dirancang untuk membantu deteksi dini dan edukasi kesehatan, terutama bagi anak muda. Dengan akurasi model mencapai 0.91 dan fitur monitoring mandiri, aplikasi ini memberikan solusi digital yang praktis dan preventif. DiabeCare berpotensi dikembangkan lebih lanjut untuk integrasi dengan perangkat kesehatan dan kolaborasi medis guna memperluas dampaknya di masyarakat.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93454" y="-448898"/>
            <a:ext cx="19636803" cy="11184796"/>
          </a:xfrm>
          <a:custGeom>
            <a:avLst/>
            <a:gdLst/>
            <a:ahLst/>
            <a:cxnLst/>
            <a:rect r="r" b="b" t="t" l="l"/>
            <a:pathLst>
              <a:path h="11184796" w="19636803">
                <a:moveTo>
                  <a:pt x="0" y="0"/>
                </a:moveTo>
                <a:lnTo>
                  <a:pt x="19636802" y="0"/>
                </a:lnTo>
                <a:lnTo>
                  <a:pt x="19636802" y="11184796"/>
                </a:lnTo>
                <a:lnTo>
                  <a:pt x="0" y="11184796"/>
                </a:lnTo>
                <a:lnTo>
                  <a:pt x="0" y="0"/>
                </a:lnTo>
                <a:close/>
              </a:path>
            </a:pathLst>
          </a:custGeom>
          <a:blipFill>
            <a:blip r:embed="rId2"/>
            <a:stretch>
              <a:fillRect l="0" t="0" r="0" b="0"/>
            </a:stretch>
          </a:blipFill>
        </p:spPr>
      </p:sp>
      <p:sp>
        <p:nvSpPr>
          <p:cNvPr name="Freeform 3" id="3"/>
          <p:cNvSpPr/>
          <p:nvPr/>
        </p:nvSpPr>
        <p:spPr>
          <a:xfrm flipH="false" flipV="false" rot="0">
            <a:off x="-630999" y="-858554"/>
            <a:ext cx="19549997" cy="12560873"/>
          </a:xfrm>
          <a:custGeom>
            <a:avLst/>
            <a:gdLst/>
            <a:ahLst/>
            <a:cxnLst/>
            <a:rect r="r" b="b" t="t" l="l"/>
            <a:pathLst>
              <a:path h="12560873" w="19549997">
                <a:moveTo>
                  <a:pt x="0" y="0"/>
                </a:moveTo>
                <a:lnTo>
                  <a:pt x="19549998" y="0"/>
                </a:lnTo>
                <a:lnTo>
                  <a:pt x="19549998" y="12560874"/>
                </a:lnTo>
                <a:lnTo>
                  <a:pt x="0" y="12560874"/>
                </a:lnTo>
                <a:lnTo>
                  <a:pt x="0" y="0"/>
                </a:lnTo>
                <a:close/>
              </a:path>
            </a:pathLst>
          </a:custGeom>
          <a:blipFill>
            <a:blip r:embed="rId3"/>
            <a:stretch>
              <a:fillRect l="0" t="0" r="0" b="0"/>
            </a:stretch>
          </a:blipFill>
        </p:spPr>
      </p:sp>
      <p:sp>
        <p:nvSpPr>
          <p:cNvPr name="Freeform 4" id="4"/>
          <p:cNvSpPr/>
          <p:nvPr/>
        </p:nvSpPr>
        <p:spPr>
          <a:xfrm flipH="false" flipV="false" rot="0">
            <a:off x="5630605" y="-1396763"/>
            <a:ext cx="7716891" cy="3350302"/>
          </a:xfrm>
          <a:custGeom>
            <a:avLst/>
            <a:gdLst/>
            <a:ahLst/>
            <a:cxnLst/>
            <a:rect r="r" b="b" t="t" l="l"/>
            <a:pathLst>
              <a:path h="3350302" w="7716891">
                <a:moveTo>
                  <a:pt x="0" y="0"/>
                </a:moveTo>
                <a:lnTo>
                  <a:pt x="7716892" y="0"/>
                </a:lnTo>
                <a:lnTo>
                  <a:pt x="7716892" y="3350302"/>
                </a:lnTo>
                <a:lnTo>
                  <a:pt x="0" y="33503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2452323" y="2516680"/>
            <a:ext cx="13383353" cy="5810407"/>
          </a:xfrm>
          <a:custGeom>
            <a:avLst/>
            <a:gdLst/>
            <a:ahLst/>
            <a:cxnLst/>
            <a:rect r="r" b="b" t="t" l="l"/>
            <a:pathLst>
              <a:path h="5810407" w="13383353">
                <a:moveTo>
                  <a:pt x="0" y="0"/>
                </a:moveTo>
                <a:lnTo>
                  <a:pt x="13383354" y="0"/>
                </a:lnTo>
                <a:lnTo>
                  <a:pt x="13383354" y="5810406"/>
                </a:lnTo>
                <a:lnTo>
                  <a:pt x="0" y="58104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3748113" y="3384550"/>
            <a:ext cx="10791775" cy="1846580"/>
          </a:xfrm>
          <a:prstGeom prst="rect">
            <a:avLst/>
          </a:prstGeom>
        </p:spPr>
        <p:txBody>
          <a:bodyPr anchor="t" rtlCol="false" tIns="0" lIns="0" bIns="0" rIns="0">
            <a:spAutoFit/>
          </a:bodyPr>
          <a:lstStyle/>
          <a:p>
            <a:pPr algn="ctr">
              <a:lnSpc>
                <a:spcPts val="7419"/>
              </a:lnSpc>
            </a:pPr>
            <a:r>
              <a:rPr lang="en-US" sz="5299">
                <a:solidFill>
                  <a:srgbClr val="375067"/>
                </a:solidFill>
                <a:latin typeface="Kingred Modern"/>
                <a:ea typeface="Kingred Modern"/>
                <a:cs typeface="Kingred Modern"/>
                <a:sym typeface="Kingred Modern"/>
              </a:rPr>
              <a:t>AYO CEGAH DIABETES BERSAMA DIABECARE</a:t>
            </a:r>
          </a:p>
        </p:txBody>
      </p:sp>
      <p:sp>
        <p:nvSpPr>
          <p:cNvPr name="TextBox 7" id="7"/>
          <p:cNvSpPr txBox="true"/>
          <p:nvPr/>
        </p:nvSpPr>
        <p:spPr>
          <a:xfrm rot="0">
            <a:off x="3748113" y="5798100"/>
            <a:ext cx="10791775" cy="1450981"/>
          </a:xfrm>
          <a:prstGeom prst="rect">
            <a:avLst/>
          </a:prstGeom>
        </p:spPr>
        <p:txBody>
          <a:bodyPr anchor="t" rtlCol="false" tIns="0" lIns="0" bIns="0" rIns="0">
            <a:spAutoFit/>
          </a:bodyPr>
          <a:lstStyle/>
          <a:p>
            <a:pPr algn="ctr">
              <a:lnSpc>
                <a:spcPts val="11899"/>
              </a:lnSpc>
            </a:pPr>
            <a:r>
              <a:rPr lang="en-US" sz="8499">
                <a:solidFill>
                  <a:srgbClr val="FFFFFF"/>
                </a:solidFill>
                <a:latin typeface="Kingred Modern"/>
                <a:ea typeface="Kingred Modern"/>
                <a:cs typeface="Kingred Modern"/>
                <a:sym typeface="Kingred Modern"/>
              </a:rPr>
              <a:t>TERIMAKASIH</a:t>
            </a:r>
          </a:p>
        </p:txBody>
      </p:sp>
      <p:sp>
        <p:nvSpPr>
          <p:cNvPr name="Freeform 8" id="8"/>
          <p:cNvSpPr/>
          <p:nvPr/>
        </p:nvSpPr>
        <p:spPr>
          <a:xfrm flipH="false" flipV="false" rot="0">
            <a:off x="6110921" y="-109516"/>
            <a:ext cx="6756261" cy="2063055"/>
          </a:xfrm>
          <a:custGeom>
            <a:avLst/>
            <a:gdLst/>
            <a:ahLst/>
            <a:cxnLst/>
            <a:rect r="r" b="b" t="t" l="l"/>
            <a:pathLst>
              <a:path h="2063055" w="6756261">
                <a:moveTo>
                  <a:pt x="0" y="0"/>
                </a:moveTo>
                <a:lnTo>
                  <a:pt x="6756260" y="0"/>
                </a:lnTo>
                <a:lnTo>
                  <a:pt x="6756260" y="2063055"/>
                </a:lnTo>
                <a:lnTo>
                  <a:pt x="0" y="2063055"/>
                </a:lnTo>
                <a:lnTo>
                  <a:pt x="0" y="0"/>
                </a:lnTo>
                <a:close/>
              </a:path>
            </a:pathLst>
          </a:custGeom>
          <a:blipFill>
            <a:blip r:embed="rId6"/>
            <a:stretch>
              <a:fillRect l="0" t="0" r="0" b="0"/>
            </a:stretch>
          </a:blipFill>
        </p:spPr>
      </p:sp>
      <p:sp>
        <p:nvSpPr>
          <p:cNvPr name="TextBox 9" id="9"/>
          <p:cNvSpPr txBox="true"/>
          <p:nvPr/>
        </p:nvSpPr>
        <p:spPr>
          <a:xfrm rot="0">
            <a:off x="3748113" y="8644256"/>
            <a:ext cx="10791775" cy="1642744"/>
          </a:xfrm>
          <a:prstGeom prst="rect">
            <a:avLst/>
          </a:prstGeom>
        </p:spPr>
        <p:txBody>
          <a:bodyPr anchor="t" rtlCol="false" tIns="0" lIns="0" bIns="0" rIns="0">
            <a:spAutoFit/>
          </a:bodyPr>
          <a:lstStyle/>
          <a:p>
            <a:pPr algn="ctr">
              <a:lnSpc>
                <a:spcPts val="6580"/>
              </a:lnSpc>
            </a:pPr>
            <a:r>
              <a:rPr lang="en-US" sz="4700">
                <a:solidFill>
                  <a:srgbClr val="FFFFFF"/>
                </a:solidFill>
                <a:latin typeface="Libra Serif Modern"/>
                <a:ea typeface="Libra Serif Modern"/>
                <a:cs typeface="Libra Serif Modern"/>
                <a:sym typeface="Libra Serif Modern"/>
              </a:rPr>
              <a:t>#CAPSTONEPROJECT</a:t>
            </a:r>
          </a:p>
          <a:p>
            <a:pPr algn="ctr">
              <a:lnSpc>
                <a:spcPts val="6580"/>
              </a:lnSpc>
            </a:pPr>
            <a:r>
              <a:rPr lang="en-US" sz="4700">
                <a:solidFill>
                  <a:srgbClr val="FFFFFF"/>
                </a:solidFill>
                <a:latin typeface="Libra Serif Modern"/>
                <a:ea typeface="Libra Serif Modern"/>
                <a:cs typeface="Libra Serif Modern"/>
                <a:sym typeface="Libra Serif Modern"/>
              </a:rPr>
              <a:t>#CC25CF194</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93454" y="-448898"/>
            <a:ext cx="19636803" cy="11184796"/>
          </a:xfrm>
          <a:custGeom>
            <a:avLst/>
            <a:gdLst/>
            <a:ahLst/>
            <a:cxnLst/>
            <a:rect r="r" b="b" t="t" l="l"/>
            <a:pathLst>
              <a:path h="11184796" w="19636803">
                <a:moveTo>
                  <a:pt x="0" y="0"/>
                </a:moveTo>
                <a:lnTo>
                  <a:pt x="19636802" y="0"/>
                </a:lnTo>
                <a:lnTo>
                  <a:pt x="19636802" y="11184796"/>
                </a:lnTo>
                <a:lnTo>
                  <a:pt x="0" y="11184796"/>
                </a:lnTo>
                <a:lnTo>
                  <a:pt x="0" y="0"/>
                </a:lnTo>
                <a:close/>
              </a:path>
            </a:pathLst>
          </a:custGeom>
          <a:blipFill>
            <a:blip r:embed="rId2"/>
            <a:stretch>
              <a:fillRect l="0" t="0" r="0" b="0"/>
            </a:stretch>
          </a:blipFill>
        </p:spPr>
      </p:sp>
      <p:sp>
        <p:nvSpPr>
          <p:cNvPr name="Freeform 3" id="3"/>
          <p:cNvSpPr/>
          <p:nvPr/>
        </p:nvSpPr>
        <p:spPr>
          <a:xfrm flipH="false" flipV="false" rot="0">
            <a:off x="-630999" y="-858554"/>
            <a:ext cx="19549997" cy="12560873"/>
          </a:xfrm>
          <a:custGeom>
            <a:avLst/>
            <a:gdLst/>
            <a:ahLst/>
            <a:cxnLst/>
            <a:rect r="r" b="b" t="t" l="l"/>
            <a:pathLst>
              <a:path h="12560873" w="19549997">
                <a:moveTo>
                  <a:pt x="0" y="0"/>
                </a:moveTo>
                <a:lnTo>
                  <a:pt x="19549998" y="0"/>
                </a:lnTo>
                <a:lnTo>
                  <a:pt x="19549998" y="12560874"/>
                </a:lnTo>
                <a:lnTo>
                  <a:pt x="0" y="12560874"/>
                </a:lnTo>
                <a:lnTo>
                  <a:pt x="0" y="0"/>
                </a:lnTo>
                <a:close/>
              </a:path>
            </a:pathLst>
          </a:custGeom>
          <a:blipFill>
            <a:blip r:embed="rId3"/>
            <a:stretch>
              <a:fillRect l="0" t="0" r="0" b="0"/>
            </a:stretch>
          </a:blipFill>
        </p:spPr>
      </p:sp>
      <p:sp>
        <p:nvSpPr>
          <p:cNvPr name="Freeform 4" id="4"/>
          <p:cNvSpPr/>
          <p:nvPr/>
        </p:nvSpPr>
        <p:spPr>
          <a:xfrm flipH="false" flipV="false" rot="0">
            <a:off x="5630605" y="-1396763"/>
            <a:ext cx="7716891" cy="3350302"/>
          </a:xfrm>
          <a:custGeom>
            <a:avLst/>
            <a:gdLst/>
            <a:ahLst/>
            <a:cxnLst/>
            <a:rect r="r" b="b" t="t" l="l"/>
            <a:pathLst>
              <a:path h="3350302" w="7716891">
                <a:moveTo>
                  <a:pt x="0" y="0"/>
                </a:moveTo>
                <a:lnTo>
                  <a:pt x="7716892" y="0"/>
                </a:lnTo>
                <a:lnTo>
                  <a:pt x="7716892" y="3350302"/>
                </a:lnTo>
                <a:lnTo>
                  <a:pt x="0" y="33503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0" y="2238297"/>
            <a:ext cx="18288000" cy="7939768"/>
          </a:xfrm>
          <a:custGeom>
            <a:avLst/>
            <a:gdLst/>
            <a:ahLst/>
            <a:cxnLst/>
            <a:rect r="r" b="b" t="t" l="l"/>
            <a:pathLst>
              <a:path h="7939768" w="18288000">
                <a:moveTo>
                  <a:pt x="0" y="0"/>
                </a:moveTo>
                <a:lnTo>
                  <a:pt x="18288000" y="0"/>
                </a:lnTo>
                <a:lnTo>
                  <a:pt x="18288000" y="7939767"/>
                </a:lnTo>
                <a:lnTo>
                  <a:pt x="0" y="79397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7089502" y="173613"/>
            <a:ext cx="4108996" cy="1593217"/>
          </a:xfrm>
          <a:prstGeom prst="rect">
            <a:avLst/>
          </a:prstGeom>
        </p:spPr>
        <p:txBody>
          <a:bodyPr anchor="t" rtlCol="false" tIns="0" lIns="0" bIns="0" rIns="0">
            <a:spAutoFit/>
          </a:bodyPr>
          <a:lstStyle/>
          <a:p>
            <a:pPr algn="ctr">
              <a:lnSpc>
                <a:spcPts val="6159"/>
              </a:lnSpc>
            </a:pPr>
            <a:r>
              <a:rPr lang="en-US" sz="4399" b="true">
                <a:solidFill>
                  <a:srgbClr val="375067"/>
                </a:solidFill>
                <a:latin typeface="Libra Serif Modern Bold"/>
                <a:ea typeface="Libra Serif Modern Bold"/>
                <a:cs typeface="Libra Serif Modern Bold"/>
                <a:sym typeface="Libra Serif Modern Bold"/>
              </a:rPr>
              <a:t>Capstone Project</a:t>
            </a:r>
          </a:p>
          <a:p>
            <a:pPr algn="ctr">
              <a:lnSpc>
                <a:spcPts val="6159"/>
              </a:lnSpc>
            </a:pPr>
            <a:r>
              <a:rPr lang="en-US" sz="4399" b="true">
                <a:solidFill>
                  <a:srgbClr val="375067"/>
                </a:solidFill>
                <a:latin typeface="Libra Serif Modern Bold"/>
                <a:ea typeface="Libra Serif Modern Bold"/>
                <a:cs typeface="Libra Serif Modern Bold"/>
                <a:sym typeface="Libra Serif Modern Bold"/>
              </a:rPr>
              <a:t>CC25-CF194</a:t>
            </a:r>
          </a:p>
        </p:txBody>
      </p:sp>
      <p:sp>
        <p:nvSpPr>
          <p:cNvPr name="Freeform 7" id="7"/>
          <p:cNvSpPr/>
          <p:nvPr/>
        </p:nvSpPr>
        <p:spPr>
          <a:xfrm flipH="false" flipV="false" rot="0">
            <a:off x="-12702680" y="5143500"/>
            <a:ext cx="13383353" cy="5810407"/>
          </a:xfrm>
          <a:custGeom>
            <a:avLst/>
            <a:gdLst/>
            <a:ahLst/>
            <a:cxnLst/>
            <a:rect r="r" b="b" t="t" l="l"/>
            <a:pathLst>
              <a:path h="5810407" w="13383353">
                <a:moveTo>
                  <a:pt x="0" y="0"/>
                </a:moveTo>
                <a:lnTo>
                  <a:pt x="13383353" y="0"/>
                </a:lnTo>
                <a:lnTo>
                  <a:pt x="13383353" y="5810407"/>
                </a:lnTo>
                <a:lnTo>
                  <a:pt x="0" y="58104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false" rot="0">
            <a:off x="17603130" y="5143500"/>
            <a:ext cx="13383353" cy="5810407"/>
          </a:xfrm>
          <a:custGeom>
            <a:avLst/>
            <a:gdLst/>
            <a:ahLst/>
            <a:cxnLst/>
            <a:rect r="r" b="b" t="t" l="l"/>
            <a:pathLst>
              <a:path h="5810407" w="13383353">
                <a:moveTo>
                  <a:pt x="13383354" y="0"/>
                </a:moveTo>
                <a:lnTo>
                  <a:pt x="0" y="0"/>
                </a:lnTo>
                <a:lnTo>
                  <a:pt x="0" y="5810407"/>
                </a:lnTo>
                <a:lnTo>
                  <a:pt x="13383354" y="5810407"/>
                </a:lnTo>
                <a:lnTo>
                  <a:pt x="1338335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1505241" y="3029412"/>
            <a:ext cx="15967621" cy="7140325"/>
          </a:xfrm>
          <a:prstGeom prst="rect">
            <a:avLst/>
          </a:prstGeom>
        </p:spPr>
        <p:txBody>
          <a:bodyPr anchor="t" rtlCol="false" tIns="0" lIns="0" bIns="0" rIns="0">
            <a:spAutoFit/>
          </a:bodyPr>
          <a:lstStyle/>
          <a:p>
            <a:pPr algn="ctr">
              <a:lnSpc>
                <a:spcPts val="7061"/>
              </a:lnSpc>
            </a:pPr>
            <a:r>
              <a:rPr lang="en-US" sz="3299" b="true">
                <a:solidFill>
                  <a:srgbClr val="375067"/>
                </a:solidFill>
                <a:latin typeface="Libra Serif Modern Bold"/>
                <a:ea typeface="Libra Serif Modern Bold"/>
                <a:cs typeface="Libra Serif Modern Bold"/>
                <a:sym typeface="Libra Serif Modern Bold"/>
              </a:rPr>
              <a:t>Anggota Tim: </a:t>
            </a:r>
          </a:p>
          <a:p>
            <a:pPr algn="just" marL="712464" indent="-356232" lvl="1">
              <a:lnSpc>
                <a:spcPts val="7061"/>
              </a:lnSpc>
              <a:buAutoNum type="arabicPeriod" startAt="1"/>
            </a:pPr>
            <a:r>
              <a:rPr lang="en-US" b="true" sz="3299">
                <a:solidFill>
                  <a:srgbClr val="375067"/>
                </a:solidFill>
                <a:latin typeface="Libra Serif Modern Bold"/>
                <a:ea typeface="Libra Serif Modern Bold"/>
                <a:cs typeface="Libra Serif Modern Bold"/>
                <a:sym typeface="Libra Serif Modern Bold"/>
              </a:rPr>
              <a:t>MC014D5Y1605 - Ngakan Putu Bagus Ananta Wijaya - Universitas Udayana </a:t>
            </a:r>
          </a:p>
          <a:p>
            <a:pPr algn="just" marL="712464" indent="-356232" lvl="1">
              <a:lnSpc>
                <a:spcPts val="7061"/>
              </a:lnSpc>
              <a:buAutoNum type="arabicPeriod" startAt="1"/>
            </a:pPr>
            <a:r>
              <a:rPr lang="en-US" b="true" sz="3299">
                <a:solidFill>
                  <a:srgbClr val="375067"/>
                </a:solidFill>
                <a:latin typeface="Libra Serif Modern Bold"/>
                <a:ea typeface="Libra Serif Modern Bold"/>
                <a:cs typeface="Libra Serif Modern Bold"/>
                <a:sym typeface="Libra Serif Modern Bold"/>
              </a:rPr>
              <a:t>MC114D5X1928 - Roulina Sianipar - Institut Teknologi Del </a:t>
            </a:r>
          </a:p>
          <a:p>
            <a:pPr algn="just" marL="712464" indent="-356232" lvl="1">
              <a:lnSpc>
                <a:spcPts val="7061"/>
              </a:lnSpc>
              <a:buAutoNum type="arabicPeriod" startAt="1"/>
            </a:pPr>
            <a:r>
              <a:rPr lang="en-US" b="true" sz="3299">
                <a:solidFill>
                  <a:srgbClr val="375067"/>
                </a:solidFill>
                <a:latin typeface="Libra Serif Modern Bold"/>
                <a:ea typeface="Libra Serif Modern Bold"/>
                <a:cs typeface="Libra Serif Modern Bold"/>
                <a:sym typeface="Libra Serif Modern Bold"/>
              </a:rPr>
              <a:t>MC114D5X1940 - Laura Vegawani Pasaribu - Institut Teknologi Del </a:t>
            </a:r>
          </a:p>
          <a:p>
            <a:pPr algn="just" marL="712464" indent="-356232" lvl="1">
              <a:lnSpc>
                <a:spcPts val="7061"/>
              </a:lnSpc>
              <a:buAutoNum type="arabicPeriod" startAt="1"/>
            </a:pPr>
            <a:r>
              <a:rPr lang="en-US" b="true" sz="3299">
                <a:solidFill>
                  <a:srgbClr val="375067"/>
                </a:solidFill>
                <a:latin typeface="Libra Serif Modern Bold"/>
                <a:ea typeface="Libra Serif Modern Bold"/>
                <a:cs typeface="Libra Serif Modern Bold"/>
                <a:sym typeface="Libra Serif Modern Bold"/>
              </a:rPr>
              <a:t>FC446D5Y1811 - Muhammad Supyan - Universitas Kebangsaan Republik Indonesia </a:t>
            </a:r>
          </a:p>
          <a:p>
            <a:pPr algn="just" marL="712464" indent="-356232" lvl="1">
              <a:lnSpc>
                <a:spcPts val="7061"/>
              </a:lnSpc>
              <a:buAutoNum type="arabicPeriod" startAt="1"/>
            </a:pPr>
            <a:r>
              <a:rPr lang="en-US" b="true" sz="3299">
                <a:solidFill>
                  <a:srgbClr val="375067"/>
                </a:solidFill>
                <a:latin typeface="Libra Serif Modern Bold"/>
                <a:ea typeface="Libra Serif Modern Bold"/>
                <a:cs typeface="Libra Serif Modern Bold"/>
                <a:sym typeface="Libra Serif Modern Bold"/>
              </a:rPr>
              <a:t>(FFC123D5Y1545 - Fatih Muflih - Politeknik Elektronika Negeri Surabaya </a:t>
            </a:r>
          </a:p>
          <a:p>
            <a:pPr algn="just" marL="712464" indent="-356232" lvl="1">
              <a:lnSpc>
                <a:spcPts val="7061"/>
              </a:lnSpc>
              <a:buAutoNum type="arabicPeriod" startAt="1"/>
            </a:pPr>
            <a:r>
              <a:rPr lang="en-US" b="true" sz="3299">
                <a:solidFill>
                  <a:srgbClr val="375067"/>
                </a:solidFill>
                <a:latin typeface="Libra Serif Modern Bold"/>
                <a:ea typeface="Libra Serif Modern Bold"/>
                <a:cs typeface="Libra Serif Modern Bold"/>
                <a:sym typeface="Libra Serif Modern Bold"/>
              </a:rPr>
              <a:t>FC446D5Y0980 - Udan - Universitas Universitas Kebangsaan Republik Indonesia </a:t>
            </a:r>
          </a:p>
          <a:p>
            <a:pPr algn="just">
              <a:lnSpc>
                <a:spcPts val="7061"/>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93454" y="-448898"/>
            <a:ext cx="19636803" cy="11184796"/>
          </a:xfrm>
          <a:custGeom>
            <a:avLst/>
            <a:gdLst/>
            <a:ahLst/>
            <a:cxnLst/>
            <a:rect r="r" b="b" t="t" l="l"/>
            <a:pathLst>
              <a:path h="11184796" w="19636803">
                <a:moveTo>
                  <a:pt x="0" y="0"/>
                </a:moveTo>
                <a:lnTo>
                  <a:pt x="19636802" y="0"/>
                </a:lnTo>
                <a:lnTo>
                  <a:pt x="19636802" y="11184796"/>
                </a:lnTo>
                <a:lnTo>
                  <a:pt x="0" y="11184796"/>
                </a:lnTo>
                <a:lnTo>
                  <a:pt x="0" y="0"/>
                </a:lnTo>
                <a:close/>
              </a:path>
            </a:pathLst>
          </a:custGeom>
          <a:blipFill>
            <a:blip r:embed="rId2"/>
            <a:stretch>
              <a:fillRect l="0" t="0" r="0" b="0"/>
            </a:stretch>
          </a:blipFill>
        </p:spPr>
      </p:sp>
      <p:sp>
        <p:nvSpPr>
          <p:cNvPr name="Freeform 3" id="3"/>
          <p:cNvSpPr/>
          <p:nvPr/>
        </p:nvSpPr>
        <p:spPr>
          <a:xfrm flipH="false" flipV="false" rot="0">
            <a:off x="-630999" y="-858554"/>
            <a:ext cx="19549997" cy="12560873"/>
          </a:xfrm>
          <a:custGeom>
            <a:avLst/>
            <a:gdLst/>
            <a:ahLst/>
            <a:cxnLst/>
            <a:rect r="r" b="b" t="t" l="l"/>
            <a:pathLst>
              <a:path h="12560873" w="19549997">
                <a:moveTo>
                  <a:pt x="0" y="0"/>
                </a:moveTo>
                <a:lnTo>
                  <a:pt x="19549998" y="0"/>
                </a:lnTo>
                <a:lnTo>
                  <a:pt x="19549998" y="12560874"/>
                </a:lnTo>
                <a:lnTo>
                  <a:pt x="0" y="12560874"/>
                </a:lnTo>
                <a:lnTo>
                  <a:pt x="0" y="0"/>
                </a:lnTo>
                <a:close/>
              </a:path>
            </a:pathLst>
          </a:custGeom>
          <a:blipFill>
            <a:blip r:embed="rId3"/>
            <a:stretch>
              <a:fillRect l="0" t="0" r="0" b="0"/>
            </a:stretch>
          </a:blipFill>
        </p:spPr>
      </p:sp>
      <p:sp>
        <p:nvSpPr>
          <p:cNvPr name="Freeform 4" id="4"/>
          <p:cNvSpPr/>
          <p:nvPr/>
        </p:nvSpPr>
        <p:spPr>
          <a:xfrm flipH="false" flipV="false" rot="0">
            <a:off x="-630999" y="1474609"/>
            <a:ext cx="21331916" cy="9261289"/>
          </a:xfrm>
          <a:custGeom>
            <a:avLst/>
            <a:gdLst/>
            <a:ahLst/>
            <a:cxnLst/>
            <a:rect r="r" b="b" t="t" l="l"/>
            <a:pathLst>
              <a:path h="9261289" w="21331916">
                <a:moveTo>
                  <a:pt x="0" y="0"/>
                </a:moveTo>
                <a:lnTo>
                  <a:pt x="21331916" y="0"/>
                </a:lnTo>
                <a:lnTo>
                  <a:pt x="21331916" y="9261289"/>
                </a:lnTo>
                <a:lnTo>
                  <a:pt x="0" y="92612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4312600" y="710309"/>
            <a:ext cx="9662801" cy="1376199"/>
          </a:xfrm>
          <a:prstGeom prst="rect">
            <a:avLst/>
          </a:prstGeom>
        </p:spPr>
        <p:txBody>
          <a:bodyPr anchor="t" rtlCol="false" tIns="0" lIns="0" bIns="0" rIns="0">
            <a:spAutoFit/>
          </a:bodyPr>
          <a:lstStyle/>
          <a:p>
            <a:pPr algn="just">
              <a:lnSpc>
                <a:spcPts val="11296"/>
              </a:lnSpc>
            </a:pPr>
            <a:r>
              <a:rPr lang="en-US" sz="8068">
                <a:solidFill>
                  <a:srgbClr val="FFFFFF"/>
                </a:solidFill>
                <a:latin typeface="Kingred Modern"/>
                <a:ea typeface="Kingred Modern"/>
                <a:cs typeface="Kingred Modern"/>
                <a:sym typeface="Kingred Modern"/>
              </a:rPr>
              <a:t>LATAR BELAKANG</a:t>
            </a:r>
          </a:p>
        </p:txBody>
      </p:sp>
      <p:sp>
        <p:nvSpPr>
          <p:cNvPr name="TextBox 6" id="6"/>
          <p:cNvSpPr txBox="true"/>
          <p:nvPr/>
        </p:nvSpPr>
        <p:spPr>
          <a:xfrm rot="0">
            <a:off x="3576575" y="2724513"/>
            <a:ext cx="14357685" cy="6666230"/>
          </a:xfrm>
          <a:prstGeom prst="rect">
            <a:avLst/>
          </a:prstGeom>
        </p:spPr>
        <p:txBody>
          <a:bodyPr anchor="t" rtlCol="false" tIns="0" lIns="0" bIns="0" rIns="0">
            <a:spAutoFit/>
          </a:bodyPr>
          <a:lstStyle/>
          <a:p>
            <a:pPr algn="just" marL="820421" indent="-410210" lvl="1">
              <a:lnSpc>
                <a:spcPts val="5320"/>
              </a:lnSpc>
              <a:buFont typeface="Arial"/>
              <a:buChar char="•"/>
            </a:pPr>
            <a:r>
              <a:rPr lang="en-US" sz="3800">
                <a:solidFill>
                  <a:srgbClr val="375067"/>
                </a:solidFill>
                <a:latin typeface="Libra Serif Modern"/>
                <a:ea typeface="Libra Serif Modern"/>
                <a:cs typeface="Libra Serif Modern"/>
                <a:sym typeface="Libra Serif Modern"/>
              </a:rPr>
              <a:t>Menurut International Diabetes Federation (IDF, 2023), penderita diabetes di dunia mencapai 537 juta, dan Indonesia menempati peringkat ke-7.</a:t>
            </a:r>
          </a:p>
          <a:p>
            <a:pPr algn="just" marL="820421" indent="-410210" lvl="1">
              <a:lnSpc>
                <a:spcPts val="5320"/>
              </a:lnSpc>
              <a:buFont typeface="Arial"/>
              <a:buChar char="•"/>
            </a:pPr>
            <a:r>
              <a:rPr lang="en-US" sz="3800">
                <a:solidFill>
                  <a:srgbClr val="375067"/>
                </a:solidFill>
                <a:latin typeface="Libra Serif Modern"/>
                <a:ea typeface="Libra Serif Modern"/>
                <a:cs typeface="Libra Serif Modern"/>
                <a:sym typeface="Libra Serif Modern"/>
              </a:rPr>
              <a:t>Banyak penderita tidak sadar bahwa mereka mengidap diabetes hingga muncul komplikasi serius.</a:t>
            </a:r>
          </a:p>
          <a:p>
            <a:pPr algn="just" marL="820421" indent="-410210" lvl="1">
              <a:lnSpc>
                <a:spcPts val="5320"/>
              </a:lnSpc>
              <a:buFont typeface="Arial"/>
              <a:buChar char="•"/>
            </a:pPr>
            <a:r>
              <a:rPr lang="en-US" sz="3800">
                <a:solidFill>
                  <a:srgbClr val="375067"/>
                </a:solidFill>
                <a:latin typeface="Libra Serif Modern"/>
                <a:ea typeface="Libra Serif Modern"/>
                <a:cs typeface="Libra Serif Modern"/>
                <a:sym typeface="Libra Serif Modern"/>
              </a:rPr>
              <a:t>Kurangnya deteksi dini dan sistem edukasi kesehatan menjadi akar permasalahan.</a:t>
            </a:r>
          </a:p>
          <a:p>
            <a:pPr algn="just" marL="820421" indent="-410210" lvl="1">
              <a:lnSpc>
                <a:spcPts val="5320"/>
              </a:lnSpc>
              <a:buFont typeface="Arial"/>
              <a:buChar char="•"/>
            </a:pPr>
            <a:r>
              <a:rPr lang="en-US" sz="3800">
                <a:solidFill>
                  <a:srgbClr val="375067"/>
                </a:solidFill>
                <a:latin typeface="Libra Serif Modern"/>
                <a:ea typeface="Libra Serif Modern"/>
                <a:cs typeface="Libra Serif Modern"/>
                <a:sym typeface="Libra Serif Modern"/>
              </a:rPr>
              <a:t>Gaya hidup anak muda modern semakin meningkatkan risiko diabetes.</a:t>
            </a:r>
          </a:p>
          <a:p>
            <a:pPr algn="just">
              <a:lnSpc>
                <a:spcPts val="5320"/>
              </a:lnSpc>
            </a:pPr>
          </a:p>
        </p:txBody>
      </p:sp>
      <p:pic>
        <p:nvPicPr>
          <p:cNvPr name="Picture 7" id="7"/>
          <p:cNvPicPr>
            <a:picLocks noChangeAspect="true"/>
          </p:cNvPicPr>
          <p:nvPr/>
        </p:nvPicPr>
        <p:blipFill>
          <a:blip r:embed="rId6"/>
          <a:stretch>
            <a:fillRect/>
          </a:stretch>
        </p:blipFill>
        <p:spPr>
          <a:xfrm rot="0">
            <a:off x="-112399" y="2794524"/>
            <a:ext cx="3950085" cy="7051392"/>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93454" y="-448898"/>
            <a:ext cx="19636803" cy="11184796"/>
          </a:xfrm>
          <a:custGeom>
            <a:avLst/>
            <a:gdLst/>
            <a:ahLst/>
            <a:cxnLst/>
            <a:rect r="r" b="b" t="t" l="l"/>
            <a:pathLst>
              <a:path h="11184796" w="19636803">
                <a:moveTo>
                  <a:pt x="0" y="0"/>
                </a:moveTo>
                <a:lnTo>
                  <a:pt x="19636802" y="0"/>
                </a:lnTo>
                <a:lnTo>
                  <a:pt x="19636802" y="11184796"/>
                </a:lnTo>
                <a:lnTo>
                  <a:pt x="0" y="11184796"/>
                </a:lnTo>
                <a:lnTo>
                  <a:pt x="0" y="0"/>
                </a:lnTo>
                <a:close/>
              </a:path>
            </a:pathLst>
          </a:custGeom>
          <a:blipFill>
            <a:blip r:embed="rId2"/>
            <a:stretch>
              <a:fillRect l="0" t="0" r="0" b="0"/>
            </a:stretch>
          </a:blipFill>
        </p:spPr>
      </p:sp>
      <p:sp>
        <p:nvSpPr>
          <p:cNvPr name="Freeform 3" id="3"/>
          <p:cNvSpPr/>
          <p:nvPr/>
        </p:nvSpPr>
        <p:spPr>
          <a:xfrm flipH="false" flipV="false" rot="0">
            <a:off x="-630999" y="-858554"/>
            <a:ext cx="19549997" cy="12560873"/>
          </a:xfrm>
          <a:custGeom>
            <a:avLst/>
            <a:gdLst/>
            <a:ahLst/>
            <a:cxnLst/>
            <a:rect r="r" b="b" t="t" l="l"/>
            <a:pathLst>
              <a:path h="12560873" w="19549997">
                <a:moveTo>
                  <a:pt x="0" y="0"/>
                </a:moveTo>
                <a:lnTo>
                  <a:pt x="19549998" y="0"/>
                </a:lnTo>
                <a:lnTo>
                  <a:pt x="19549998" y="12560874"/>
                </a:lnTo>
                <a:lnTo>
                  <a:pt x="0" y="12560874"/>
                </a:lnTo>
                <a:lnTo>
                  <a:pt x="0" y="0"/>
                </a:lnTo>
                <a:close/>
              </a:path>
            </a:pathLst>
          </a:custGeom>
          <a:blipFill>
            <a:blip r:embed="rId3"/>
            <a:stretch>
              <a:fillRect l="0" t="0" r="0" b="0"/>
            </a:stretch>
          </a:blipFill>
        </p:spPr>
      </p:sp>
      <p:sp>
        <p:nvSpPr>
          <p:cNvPr name="Freeform 4" id="4"/>
          <p:cNvSpPr/>
          <p:nvPr/>
        </p:nvSpPr>
        <p:spPr>
          <a:xfrm flipH="false" flipV="false" rot="0">
            <a:off x="-630999" y="1474609"/>
            <a:ext cx="21331916" cy="9261289"/>
          </a:xfrm>
          <a:custGeom>
            <a:avLst/>
            <a:gdLst/>
            <a:ahLst/>
            <a:cxnLst/>
            <a:rect r="r" b="b" t="t" l="l"/>
            <a:pathLst>
              <a:path h="9261289" w="21331916">
                <a:moveTo>
                  <a:pt x="0" y="0"/>
                </a:moveTo>
                <a:lnTo>
                  <a:pt x="21331916" y="0"/>
                </a:lnTo>
                <a:lnTo>
                  <a:pt x="21331916" y="9261289"/>
                </a:lnTo>
                <a:lnTo>
                  <a:pt x="0" y="92612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2913137" y="355207"/>
            <a:ext cx="12835235" cy="1204110"/>
          </a:xfrm>
          <a:prstGeom prst="rect">
            <a:avLst/>
          </a:prstGeom>
        </p:spPr>
        <p:txBody>
          <a:bodyPr anchor="t" rtlCol="false" tIns="0" lIns="0" bIns="0" rIns="0">
            <a:spAutoFit/>
          </a:bodyPr>
          <a:lstStyle/>
          <a:p>
            <a:pPr algn="just">
              <a:lnSpc>
                <a:spcPts val="9756"/>
              </a:lnSpc>
            </a:pPr>
            <a:r>
              <a:rPr lang="en-US" sz="6969">
                <a:solidFill>
                  <a:srgbClr val="FFFFFF"/>
                </a:solidFill>
                <a:latin typeface="Kingred Modern"/>
                <a:ea typeface="Kingred Modern"/>
                <a:cs typeface="Kingred Modern"/>
                <a:sym typeface="Kingred Modern"/>
              </a:rPr>
              <a:t>SOLUSI DIGITAL-DIABECARE</a:t>
            </a:r>
          </a:p>
        </p:txBody>
      </p:sp>
      <p:sp>
        <p:nvSpPr>
          <p:cNvPr name="TextBox 6" id="6"/>
          <p:cNvSpPr txBox="true"/>
          <p:nvPr/>
        </p:nvSpPr>
        <p:spPr>
          <a:xfrm rot="0">
            <a:off x="1845205" y="3171317"/>
            <a:ext cx="14597590" cy="7332980"/>
          </a:xfrm>
          <a:prstGeom prst="rect">
            <a:avLst/>
          </a:prstGeom>
        </p:spPr>
        <p:txBody>
          <a:bodyPr anchor="t" rtlCol="false" tIns="0" lIns="0" bIns="0" rIns="0">
            <a:spAutoFit/>
          </a:bodyPr>
          <a:lstStyle/>
          <a:p>
            <a:pPr algn="just">
              <a:lnSpc>
                <a:spcPts val="5320"/>
              </a:lnSpc>
            </a:pPr>
            <a:r>
              <a:rPr lang="en-US" sz="3800">
                <a:solidFill>
                  <a:srgbClr val="375067"/>
                </a:solidFill>
                <a:latin typeface="Libra Serif Modern"/>
                <a:ea typeface="Libra Serif Modern"/>
                <a:cs typeface="Libra Serif Modern"/>
                <a:sym typeface="Libra Serif Modern"/>
              </a:rPr>
              <a:t>DiabeCare merupakan aplikasi web/mobile yang memanfaatkan Machine Learning untuk memprediksi risiko diabetes, memberikan edukasi, dan monitoring kesehatan secara mandiri.</a:t>
            </a:r>
          </a:p>
          <a:p>
            <a:pPr algn="just">
              <a:lnSpc>
                <a:spcPts val="5320"/>
              </a:lnSpc>
            </a:pPr>
          </a:p>
          <a:p>
            <a:pPr algn="just">
              <a:lnSpc>
                <a:spcPts val="5320"/>
              </a:lnSpc>
            </a:pPr>
            <a:r>
              <a:rPr lang="en-US" sz="3800">
                <a:solidFill>
                  <a:srgbClr val="375067"/>
                </a:solidFill>
                <a:latin typeface="Libra Serif Modern"/>
                <a:ea typeface="Libra Serif Modern"/>
                <a:cs typeface="Libra Serif Modern"/>
                <a:sym typeface="Libra Serif Modern"/>
              </a:rPr>
              <a:t>Fitur DibeCare:</a:t>
            </a:r>
          </a:p>
          <a:p>
            <a:pPr algn="just" marL="820421" indent="-410210" lvl="1">
              <a:lnSpc>
                <a:spcPts val="5320"/>
              </a:lnSpc>
              <a:buFont typeface="Arial"/>
              <a:buChar char="•"/>
            </a:pPr>
            <a:r>
              <a:rPr lang="en-US" sz="3800">
                <a:solidFill>
                  <a:srgbClr val="375067"/>
                </a:solidFill>
                <a:latin typeface="Libra Serif Modern"/>
                <a:ea typeface="Libra Serif Modern"/>
                <a:cs typeface="Libra Serif Modern"/>
                <a:sym typeface="Libra Serif Modern"/>
              </a:rPr>
              <a:t>Prediksi risiko diabetes dari data pengguna.</a:t>
            </a:r>
          </a:p>
          <a:p>
            <a:pPr algn="just" marL="820421" indent="-410210" lvl="1">
              <a:lnSpc>
                <a:spcPts val="5320"/>
              </a:lnSpc>
              <a:buFont typeface="Arial"/>
              <a:buChar char="•"/>
            </a:pPr>
            <a:r>
              <a:rPr lang="en-US" sz="3800">
                <a:solidFill>
                  <a:srgbClr val="375067"/>
                </a:solidFill>
                <a:latin typeface="Libra Serif Modern"/>
                <a:ea typeface="Libra Serif Modern"/>
                <a:cs typeface="Libra Serif Modern"/>
                <a:sym typeface="Libra Serif Modern"/>
              </a:rPr>
              <a:t>Dashboard monitoring</a:t>
            </a:r>
          </a:p>
          <a:p>
            <a:pPr algn="just" marL="820421" indent="-410210" lvl="1">
              <a:lnSpc>
                <a:spcPts val="5320"/>
              </a:lnSpc>
              <a:buFont typeface="Arial"/>
              <a:buChar char="•"/>
            </a:pPr>
            <a:r>
              <a:rPr lang="en-US" sz="3800">
                <a:solidFill>
                  <a:srgbClr val="375067"/>
                </a:solidFill>
                <a:latin typeface="Libra Serif Modern"/>
                <a:ea typeface="Libra Serif Modern"/>
                <a:cs typeface="Libra Serif Modern"/>
                <a:sym typeface="Libra Serif Modern"/>
              </a:rPr>
              <a:t>Rekomendasi dan edukasi kesehatan.</a:t>
            </a:r>
          </a:p>
          <a:p>
            <a:pPr algn="just" marL="820421" indent="-410210" lvl="1">
              <a:lnSpc>
                <a:spcPts val="5320"/>
              </a:lnSpc>
              <a:buFont typeface="Arial"/>
              <a:buChar char="•"/>
            </a:pPr>
            <a:r>
              <a:rPr lang="en-US" sz="3800">
                <a:solidFill>
                  <a:srgbClr val="375067"/>
                </a:solidFill>
                <a:latin typeface="Libra Serif Modern"/>
                <a:ea typeface="Libra Serif Modern"/>
                <a:cs typeface="Libra Serif Modern"/>
                <a:sym typeface="Libra Serif Modern"/>
              </a:rPr>
              <a:t>Reminder </a:t>
            </a:r>
          </a:p>
          <a:p>
            <a:pPr algn="just">
              <a:lnSpc>
                <a:spcPts val="5320"/>
              </a:lnSpc>
            </a:pPr>
          </a:p>
          <a:p>
            <a:pPr algn="just">
              <a:lnSpc>
                <a:spcPts val="532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93454" y="-448898"/>
            <a:ext cx="19636803" cy="11184796"/>
          </a:xfrm>
          <a:custGeom>
            <a:avLst/>
            <a:gdLst/>
            <a:ahLst/>
            <a:cxnLst/>
            <a:rect r="r" b="b" t="t" l="l"/>
            <a:pathLst>
              <a:path h="11184796" w="19636803">
                <a:moveTo>
                  <a:pt x="0" y="0"/>
                </a:moveTo>
                <a:lnTo>
                  <a:pt x="19636802" y="0"/>
                </a:lnTo>
                <a:lnTo>
                  <a:pt x="19636802" y="11184796"/>
                </a:lnTo>
                <a:lnTo>
                  <a:pt x="0" y="11184796"/>
                </a:lnTo>
                <a:lnTo>
                  <a:pt x="0" y="0"/>
                </a:lnTo>
                <a:close/>
              </a:path>
            </a:pathLst>
          </a:custGeom>
          <a:blipFill>
            <a:blip r:embed="rId2"/>
            <a:stretch>
              <a:fillRect l="0" t="0" r="0" b="0"/>
            </a:stretch>
          </a:blipFill>
        </p:spPr>
      </p:sp>
      <p:sp>
        <p:nvSpPr>
          <p:cNvPr name="Freeform 3" id="3"/>
          <p:cNvSpPr/>
          <p:nvPr/>
        </p:nvSpPr>
        <p:spPr>
          <a:xfrm flipH="false" flipV="false" rot="0">
            <a:off x="-630999" y="-858554"/>
            <a:ext cx="19549997" cy="12560873"/>
          </a:xfrm>
          <a:custGeom>
            <a:avLst/>
            <a:gdLst/>
            <a:ahLst/>
            <a:cxnLst/>
            <a:rect r="r" b="b" t="t" l="l"/>
            <a:pathLst>
              <a:path h="12560873" w="19549997">
                <a:moveTo>
                  <a:pt x="0" y="0"/>
                </a:moveTo>
                <a:lnTo>
                  <a:pt x="19549998" y="0"/>
                </a:lnTo>
                <a:lnTo>
                  <a:pt x="19549998" y="12560874"/>
                </a:lnTo>
                <a:lnTo>
                  <a:pt x="0" y="12560874"/>
                </a:lnTo>
                <a:lnTo>
                  <a:pt x="0" y="0"/>
                </a:lnTo>
                <a:close/>
              </a:path>
            </a:pathLst>
          </a:custGeom>
          <a:blipFill>
            <a:blip r:embed="rId3"/>
            <a:stretch>
              <a:fillRect l="0" t="0" r="0" b="0"/>
            </a:stretch>
          </a:blipFill>
        </p:spPr>
      </p:sp>
      <p:sp>
        <p:nvSpPr>
          <p:cNvPr name="Freeform 4" id="4"/>
          <p:cNvSpPr/>
          <p:nvPr/>
        </p:nvSpPr>
        <p:spPr>
          <a:xfrm flipH="false" flipV="false" rot="0">
            <a:off x="-630999" y="1474609"/>
            <a:ext cx="21331916" cy="9261289"/>
          </a:xfrm>
          <a:custGeom>
            <a:avLst/>
            <a:gdLst/>
            <a:ahLst/>
            <a:cxnLst/>
            <a:rect r="r" b="b" t="t" l="l"/>
            <a:pathLst>
              <a:path h="9261289" w="21331916">
                <a:moveTo>
                  <a:pt x="0" y="0"/>
                </a:moveTo>
                <a:lnTo>
                  <a:pt x="21331916" y="0"/>
                </a:lnTo>
                <a:lnTo>
                  <a:pt x="21331916" y="9261289"/>
                </a:lnTo>
                <a:lnTo>
                  <a:pt x="0" y="92612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4471520" y="264401"/>
            <a:ext cx="10721578" cy="1376199"/>
          </a:xfrm>
          <a:prstGeom prst="rect">
            <a:avLst/>
          </a:prstGeom>
        </p:spPr>
        <p:txBody>
          <a:bodyPr anchor="t" rtlCol="false" tIns="0" lIns="0" bIns="0" rIns="0">
            <a:spAutoFit/>
          </a:bodyPr>
          <a:lstStyle/>
          <a:p>
            <a:pPr algn="just">
              <a:lnSpc>
                <a:spcPts val="11296"/>
              </a:lnSpc>
            </a:pPr>
            <a:r>
              <a:rPr lang="en-US" sz="8068">
                <a:solidFill>
                  <a:srgbClr val="FFFFFF"/>
                </a:solidFill>
                <a:latin typeface="Kingred Modern"/>
                <a:ea typeface="Kingred Modern"/>
                <a:cs typeface="Kingred Modern"/>
                <a:sym typeface="Kingred Modern"/>
              </a:rPr>
              <a:t>MANFAAT APLIKASI </a:t>
            </a:r>
          </a:p>
        </p:txBody>
      </p:sp>
      <p:graphicFrame>
        <p:nvGraphicFramePr>
          <p:cNvPr name="Object 6" id="6"/>
          <p:cNvGraphicFramePr/>
          <p:nvPr/>
        </p:nvGraphicFramePr>
        <p:xfrm>
          <a:off x="1899349" y="3799575"/>
          <a:ext cx="4038600" cy="2095500"/>
        </p:xfrm>
        <a:graphic>
          <a:graphicData uri="http://schemas.openxmlformats.org/presentationml/2006/ole">
            <p:oleObj imgW="4838700" imgH="2895600" r:id="rId7" progId="Excel.Sheet.12" name="Worksheet">
              <p:embed/>
              <p:pic>
                <p:nvPicPr>
                  <p:cNvPr name="" id="0"/>
                  <p:cNvPicPr/>
                  <p:nvPr/>
                </p:nvPicPr>
                <p:blipFill>
                  <a:blip r:embed="rId6"/>
                  <a:stretch>
                    <a:fillRect/>
                  </a:stretch>
                </p:blipFill>
                <p:spPr>
                  <a:xfrm>
                    <a:off x="1270000" y="1270000"/>
                    <a:ext cx="1270000" cy="1270000"/>
                  </a:xfrm>
                  <a:prstGeom prst="rect"/>
                </p:spPr>
              </p:pic>
            </p:oleObj>
          </a:graphicData>
        </a:graphic>
      </p:graphicFrame>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93454" y="-448898"/>
            <a:ext cx="19636803" cy="11184796"/>
          </a:xfrm>
          <a:custGeom>
            <a:avLst/>
            <a:gdLst/>
            <a:ahLst/>
            <a:cxnLst/>
            <a:rect r="r" b="b" t="t" l="l"/>
            <a:pathLst>
              <a:path h="11184796" w="19636803">
                <a:moveTo>
                  <a:pt x="0" y="0"/>
                </a:moveTo>
                <a:lnTo>
                  <a:pt x="19636802" y="0"/>
                </a:lnTo>
                <a:lnTo>
                  <a:pt x="19636802" y="11184796"/>
                </a:lnTo>
                <a:lnTo>
                  <a:pt x="0" y="11184796"/>
                </a:lnTo>
                <a:lnTo>
                  <a:pt x="0" y="0"/>
                </a:lnTo>
                <a:close/>
              </a:path>
            </a:pathLst>
          </a:custGeom>
          <a:blipFill>
            <a:blip r:embed="rId2"/>
            <a:stretch>
              <a:fillRect l="0" t="0" r="0" b="0"/>
            </a:stretch>
          </a:blipFill>
        </p:spPr>
      </p:sp>
      <p:sp>
        <p:nvSpPr>
          <p:cNvPr name="Freeform 3" id="3"/>
          <p:cNvSpPr/>
          <p:nvPr/>
        </p:nvSpPr>
        <p:spPr>
          <a:xfrm flipH="false" flipV="false" rot="0">
            <a:off x="-630999" y="-858554"/>
            <a:ext cx="19549997" cy="12560873"/>
          </a:xfrm>
          <a:custGeom>
            <a:avLst/>
            <a:gdLst/>
            <a:ahLst/>
            <a:cxnLst/>
            <a:rect r="r" b="b" t="t" l="l"/>
            <a:pathLst>
              <a:path h="12560873" w="19549997">
                <a:moveTo>
                  <a:pt x="0" y="0"/>
                </a:moveTo>
                <a:lnTo>
                  <a:pt x="19549998" y="0"/>
                </a:lnTo>
                <a:lnTo>
                  <a:pt x="19549998" y="12560874"/>
                </a:lnTo>
                <a:lnTo>
                  <a:pt x="0" y="12560874"/>
                </a:lnTo>
                <a:lnTo>
                  <a:pt x="0" y="0"/>
                </a:lnTo>
                <a:close/>
              </a:path>
            </a:pathLst>
          </a:custGeom>
          <a:blipFill>
            <a:blip r:embed="rId3"/>
            <a:stretch>
              <a:fillRect l="0" t="0" r="0" b="0"/>
            </a:stretch>
          </a:blipFill>
        </p:spPr>
      </p:sp>
      <p:sp>
        <p:nvSpPr>
          <p:cNvPr name="Freeform 4" id="4"/>
          <p:cNvSpPr/>
          <p:nvPr/>
        </p:nvSpPr>
        <p:spPr>
          <a:xfrm flipH="false" flipV="false" rot="0">
            <a:off x="-630999" y="1474609"/>
            <a:ext cx="21331916" cy="9261289"/>
          </a:xfrm>
          <a:custGeom>
            <a:avLst/>
            <a:gdLst/>
            <a:ahLst/>
            <a:cxnLst/>
            <a:rect r="r" b="b" t="t" l="l"/>
            <a:pathLst>
              <a:path h="9261289" w="21331916">
                <a:moveTo>
                  <a:pt x="0" y="0"/>
                </a:moveTo>
                <a:lnTo>
                  <a:pt x="21331916" y="0"/>
                </a:lnTo>
                <a:lnTo>
                  <a:pt x="21331916" y="9261289"/>
                </a:lnTo>
                <a:lnTo>
                  <a:pt x="0" y="92612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540713" y="3547098"/>
            <a:ext cx="8891976" cy="5711202"/>
          </a:xfrm>
          <a:custGeom>
            <a:avLst/>
            <a:gdLst/>
            <a:ahLst/>
            <a:cxnLst/>
            <a:rect r="r" b="b" t="t" l="l"/>
            <a:pathLst>
              <a:path h="5711202" w="8891976">
                <a:moveTo>
                  <a:pt x="0" y="0"/>
                </a:moveTo>
                <a:lnTo>
                  <a:pt x="8891976" y="0"/>
                </a:lnTo>
                <a:lnTo>
                  <a:pt x="8891976" y="5711202"/>
                </a:lnTo>
                <a:lnTo>
                  <a:pt x="0" y="5711202"/>
                </a:lnTo>
                <a:lnTo>
                  <a:pt x="0" y="0"/>
                </a:lnTo>
                <a:close/>
              </a:path>
            </a:pathLst>
          </a:custGeom>
          <a:blipFill>
            <a:blip r:embed="rId6"/>
            <a:stretch>
              <a:fillRect l="0" t="0" r="0" b="0"/>
            </a:stretch>
          </a:blipFill>
        </p:spPr>
      </p:sp>
      <p:sp>
        <p:nvSpPr>
          <p:cNvPr name="TextBox 6" id="6"/>
          <p:cNvSpPr txBox="true"/>
          <p:nvPr/>
        </p:nvSpPr>
        <p:spPr>
          <a:xfrm rot="0">
            <a:off x="5677086" y="264401"/>
            <a:ext cx="7511207" cy="1376199"/>
          </a:xfrm>
          <a:prstGeom prst="rect">
            <a:avLst/>
          </a:prstGeom>
        </p:spPr>
        <p:txBody>
          <a:bodyPr anchor="t" rtlCol="false" tIns="0" lIns="0" bIns="0" rIns="0">
            <a:spAutoFit/>
          </a:bodyPr>
          <a:lstStyle/>
          <a:p>
            <a:pPr algn="just">
              <a:lnSpc>
                <a:spcPts val="11296"/>
              </a:lnSpc>
            </a:pPr>
            <a:r>
              <a:rPr lang="en-US" sz="8068">
                <a:solidFill>
                  <a:srgbClr val="FFFFFF"/>
                </a:solidFill>
                <a:latin typeface="Kingred Modern"/>
                <a:ea typeface="Kingred Modern"/>
                <a:cs typeface="Kingred Modern"/>
                <a:sym typeface="Kingred Modern"/>
              </a:rPr>
              <a:t>DATA SURVEI </a:t>
            </a:r>
          </a:p>
        </p:txBody>
      </p:sp>
      <p:sp>
        <p:nvSpPr>
          <p:cNvPr name="TextBox 7" id="7"/>
          <p:cNvSpPr txBox="true"/>
          <p:nvPr/>
        </p:nvSpPr>
        <p:spPr>
          <a:xfrm rot="0">
            <a:off x="9834195" y="3451848"/>
            <a:ext cx="7810864" cy="5408930"/>
          </a:xfrm>
          <a:prstGeom prst="rect">
            <a:avLst/>
          </a:prstGeom>
        </p:spPr>
        <p:txBody>
          <a:bodyPr anchor="t" rtlCol="false" tIns="0" lIns="0" bIns="0" rIns="0">
            <a:spAutoFit/>
          </a:bodyPr>
          <a:lstStyle/>
          <a:p>
            <a:pPr algn="l">
              <a:lnSpc>
                <a:spcPts val="5320"/>
              </a:lnSpc>
              <a:spcBef>
                <a:spcPct val="0"/>
              </a:spcBef>
            </a:pPr>
            <a:r>
              <a:rPr lang="en-US" b="true" sz="3800">
                <a:solidFill>
                  <a:srgbClr val="375067"/>
                </a:solidFill>
                <a:latin typeface="Libra Serif Modern Bold"/>
                <a:ea typeface="Libra Serif Modern Bold"/>
                <a:cs typeface="Libra Serif Modern Bold"/>
                <a:sym typeface="Libra Serif Modern Bold"/>
              </a:rPr>
              <a:t>Berdasarkan survei terhadap 65 Responden, dengan jenis kelamin 60% Perempuan dan 40% Laki-laki, Dengan mayoritas usia 18-24 tahun. Hampir semua responden menyadari resiko diabetes namun sebagian besar belum pernah melakukan pemeriksaan diabetes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93454" y="-448898"/>
            <a:ext cx="19636803" cy="11184796"/>
          </a:xfrm>
          <a:custGeom>
            <a:avLst/>
            <a:gdLst/>
            <a:ahLst/>
            <a:cxnLst/>
            <a:rect r="r" b="b" t="t" l="l"/>
            <a:pathLst>
              <a:path h="11184796" w="19636803">
                <a:moveTo>
                  <a:pt x="0" y="0"/>
                </a:moveTo>
                <a:lnTo>
                  <a:pt x="19636802" y="0"/>
                </a:lnTo>
                <a:lnTo>
                  <a:pt x="19636802" y="11184796"/>
                </a:lnTo>
                <a:lnTo>
                  <a:pt x="0" y="11184796"/>
                </a:lnTo>
                <a:lnTo>
                  <a:pt x="0" y="0"/>
                </a:lnTo>
                <a:close/>
              </a:path>
            </a:pathLst>
          </a:custGeom>
          <a:blipFill>
            <a:blip r:embed="rId2"/>
            <a:stretch>
              <a:fillRect l="0" t="0" r="0" b="0"/>
            </a:stretch>
          </a:blipFill>
        </p:spPr>
      </p:sp>
      <p:sp>
        <p:nvSpPr>
          <p:cNvPr name="Freeform 3" id="3"/>
          <p:cNvSpPr/>
          <p:nvPr/>
        </p:nvSpPr>
        <p:spPr>
          <a:xfrm flipH="false" flipV="false" rot="0">
            <a:off x="-630999" y="-858554"/>
            <a:ext cx="19549997" cy="12560873"/>
          </a:xfrm>
          <a:custGeom>
            <a:avLst/>
            <a:gdLst/>
            <a:ahLst/>
            <a:cxnLst/>
            <a:rect r="r" b="b" t="t" l="l"/>
            <a:pathLst>
              <a:path h="12560873" w="19549997">
                <a:moveTo>
                  <a:pt x="0" y="0"/>
                </a:moveTo>
                <a:lnTo>
                  <a:pt x="19549998" y="0"/>
                </a:lnTo>
                <a:lnTo>
                  <a:pt x="19549998" y="12560874"/>
                </a:lnTo>
                <a:lnTo>
                  <a:pt x="0" y="12560874"/>
                </a:lnTo>
                <a:lnTo>
                  <a:pt x="0" y="0"/>
                </a:lnTo>
                <a:close/>
              </a:path>
            </a:pathLst>
          </a:custGeom>
          <a:blipFill>
            <a:blip r:embed="rId3"/>
            <a:stretch>
              <a:fillRect l="0" t="0" r="0" b="0"/>
            </a:stretch>
          </a:blipFill>
        </p:spPr>
      </p:sp>
      <p:sp>
        <p:nvSpPr>
          <p:cNvPr name="Freeform 4" id="4"/>
          <p:cNvSpPr/>
          <p:nvPr/>
        </p:nvSpPr>
        <p:spPr>
          <a:xfrm flipH="false" flipV="false" rot="0">
            <a:off x="-630999" y="1474609"/>
            <a:ext cx="21331916" cy="9261289"/>
          </a:xfrm>
          <a:custGeom>
            <a:avLst/>
            <a:gdLst/>
            <a:ahLst/>
            <a:cxnLst/>
            <a:rect r="r" b="b" t="t" l="l"/>
            <a:pathLst>
              <a:path h="9261289" w="21331916">
                <a:moveTo>
                  <a:pt x="0" y="0"/>
                </a:moveTo>
                <a:lnTo>
                  <a:pt x="21331916" y="0"/>
                </a:lnTo>
                <a:lnTo>
                  <a:pt x="21331916" y="9261289"/>
                </a:lnTo>
                <a:lnTo>
                  <a:pt x="0" y="92612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2043572" y="3010742"/>
            <a:ext cx="15982775" cy="7545044"/>
          </a:xfrm>
          <a:prstGeom prst="rect">
            <a:avLst/>
          </a:prstGeom>
        </p:spPr>
        <p:txBody>
          <a:bodyPr anchor="t" rtlCol="false" tIns="0" lIns="0" bIns="0" rIns="0">
            <a:spAutoFit/>
          </a:bodyPr>
          <a:lstStyle/>
          <a:p>
            <a:pPr algn="l">
              <a:lnSpc>
                <a:spcPts val="6608"/>
              </a:lnSpc>
            </a:pPr>
            <a:r>
              <a:rPr lang="en-US" sz="3515" b="true">
                <a:solidFill>
                  <a:srgbClr val="375067"/>
                </a:solidFill>
                <a:latin typeface="Libra Serif Modern Bold"/>
                <a:ea typeface="Libra Serif Modern Bold"/>
                <a:cs typeface="Libra Serif Modern Bold"/>
                <a:sym typeface="Libra Serif Modern Bold"/>
              </a:rPr>
              <a:t>Dataset yang digunakan yaitu, “Diabetes Risk Dataset”</a:t>
            </a:r>
          </a:p>
          <a:p>
            <a:pPr algn="l">
              <a:lnSpc>
                <a:spcPts val="6608"/>
              </a:lnSpc>
            </a:pPr>
            <a:r>
              <a:rPr lang="en-US" sz="3515" b="true">
                <a:solidFill>
                  <a:srgbClr val="375067"/>
                </a:solidFill>
                <a:latin typeface="Libra Serif Modern Bold"/>
                <a:ea typeface="Libra Serif Modern Bold"/>
                <a:cs typeface="Libra Serif Modern Bold"/>
                <a:sym typeface="Libra Serif Modern Bold"/>
              </a:rPr>
              <a:t>Dataset ini berisi 10.000 entri data sintetik kesehatan dengan tujuan mengklasifikasikan apakah seseorang berisiko diabetes atau tidak. Parameter yang digunakan yaitu age, bmi, glucose level, physical activity level, family history, smoker dan at risk diabetes. Algoritma yang digunakan yaitu Artificial Neural Network (ANN) Tensorflow dengan akurasi akhir model yaitu sebesar 0.91.</a:t>
            </a:r>
          </a:p>
          <a:p>
            <a:pPr algn="l">
              <a:lnSpc>
                <a:spcPts val="6608"/>
              </a:lnSpc>
            </a:pPr>
          </a:p>
          <a:p>
            <a:pPr algn="l">
              <a:lnSpc>
                <a:spcPts val="6608"/>
              </a:lnSpc>
            </a:pPr>
          </a:p>
          <a:p>
            <a:pPr algn="l">
              <a:lnSpc>
                <a:spcPts val="6608"/>
              </a:lnSpc>
            </a:pPr>
          </a:p>
        </p:txBody>
      </p:sp>
      <p:sp>
        <p:nvSpPr>
          <p:cNvPr name="TextBox 6" id="6"/>
          <p:cNvSpPr txBox="true"/>
          <p:nvPr/>
        </p:nvSpPr>
        <p:spPr>
          <a:xfrm rot="0">
            <a:off x="2853736" y="885825"/>
            <a:ext cx="14791323" cy="1171090"/>
          </a:xfrm>
          <a:prstGeom prst="rect">
            <a:avLst/>
          </a:prstGeom>
        </p:spPr>
        <p:txBody>
          <a:bodyPr anchor="t" rtlCol="false" tIns="0" lIns="0" bIns="0" rIns="0">
            <a:spAutoFit/>
          </a:bodyPr>
          <a:lstStyle/>
          <a:p>
            <a:pPr algn="just">
              <a:lnSpc>
                <a:spcPts val="9476"/>
              </a:lnSpc>
            </a:pPr>
            <a:r>
              <a:rPr lang="en-US" sz="6769">
                <a:solidFill>
                  <a:srgbClr val="FFFFFF"/>
                </a:solidFill>
                <a:latin typeface="Kingred Modern"/>
                <a:ea typeface="Kingred Modern"/>
                <a:cs typeface="Kingred Modern"/>
                <a:sym typeface="Kingred Modern"/>
              </a:rPr>
              <a:t>MACHINE LEARNING &amp; DATASET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93454" y="-448898"/>
            <a:ext cx="19636803" cy="11184796"/>
          </a:xfrm>
          <a:custGeom>
            <a:avLst/>
            <a:gdLst/>
            <a:ahLst/>
            <a:cxnLst/>
            <a:rect r="r" b="b" t="t" l="l"/>
            <a:pathLst>
              <a:path h="11184796" w="19636803">
                <a:moveTo>
                  <a:pt x="0" y="0"/>
                </a:moveTo>
                <a:lnTo>
                  <a:pt x="19636802" y="0"/>
                </a:lnTo>
                <a:lnTo>
                  <a:pt x="19636802" y="11184796"/>
                </a:lnTo>
                <a:lnTo>
                  <a:pt x="0" y="11184796"/>
                </a:lnTo>
                <a:lnTo>
                  <a:pt x="0" y="0"/>
                </a:lnTo>
                <a:close/>
              </a:path>
            </a:pathLst>
          </a:custGeom>
          <a:blipFill>
            <a:blip r:embed="rId2"/>
            <a:stretch>
              <a:fillRect l="0" t="0" r="0" b="0"/>
            </a:stretch>
          </a:blipFill>
        </p:spPr>
      </p:sp>
      <p:sp>
        <p:nvSpPr>
          <p:cNvPr name="Freeform 3" id="3"/>
          <p:cNvSpPr/>
          <p:nvPr/>
        </p:nvSpPr>
        <p:spPr>
          <a:xfrm flipH="false" flipV="false" rot="0">
            <a:off x="-630999" y="-858554"/>
            <a:ext cx="19549997" cy="12560873"/>
          </a:xfrm>
          <a:custGeom>
            <a:avLst/>
            <a:gdLst/>
            <a:ahLst/>
            <a:cxnLst/>
            <a:rect r="r" b="b" t="t" l="l"/>
            <a:pathLst>
              <a:path h="12560873" w="19549997">
                <a:moveTo>
                  <a:pt x="0" y="0"/>
                </a:moveTo>
                <a:lnTo>
                  <a:pt x="19549998" y="0"/>
                </a:lnTo>
                <a:lnTo>
                  <a:pt x="19549998" y="12560874"/>
                </a:lnTo>
                <a:lnTo>
                  <a:pt x="0" y="12560874"/>
                </a:lnTo>
                <a:lnTo>
                  <a:pt x="0" y="0"/>
                </a:lnTo>
                <a:close/>
              </a:path>
            </a:pathLst>
          </a:custGeom>
          <a:blipFill>
            <a:blip r:embed="rId3"/>
            <a:stretch>
              <a:fillRect l="0" t="0" r="0" b="0"/>
            </a:stretch>
          </a:blipFill>
        </p:spPr>
      </p:sp>
      <p:sp>
        <p:nvSpPr>
          <p:cNvPr name="Freeform 4" id="4"/>
          <p:cNvSpPr/>
          <p:nvPr/>
        </p:nvSpPr>
        <p:spPr>
          <a:xfrm flipH="false" flipV="false" rot="0">
            <a:off x="-630999" y="1474609"/>
            <a:ext cx="21331916" cy="9261289"/>
          </a:xfrm>
          <a:custGeom>
            <a:avLst/>
            <a:gdLst/>
            <a:ahLst/>
            <a:cxnLst/>
            <a:rect r="r" b="b" t="t" l="l"/>
            <a:pathLst>
              <a:path h="9261289" w="21331916">
                <a:moveTo>
                  <a:pt x="0" y="0"/>
                </a:moveTo>
                <a:lnTo>
                  <a:pt x="21331916" y="0"/>
                </a:lnTo>
                <a:lnTo>
                  <a:pt x="21331916" y="9261289"/>
                </a:lnTo>
                <a:lnTo>
                  <a:pt x="0" y="92612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2657297" y="2375871"/>
            <a:ext cx="13932841" cy="7535334"/>
          </a:xfrm>
          <a:prstGeom prst="rect">
            <a:avLst/>
          </a:prstGeom>
        </p:spPr>
        <p:txBody>
          <a:bodyPr anchor="t" rtlCol="false" tIns="0" lIns="0" bIns="0" rIns="0">
            <a:spAutoFit/>
          </a:bodyPr>
          <a:lstStyle/>
          <a:p>
            <a:pPr algn="l">
              <a:lnSpc>
                <a:spcPts val="7441"/>
              </a:lnSpc>
            </a:pPr>
            <a:r>
              <a:rPr lang="en-US" sz="3958" b="true">
                <a:solidFill>
                  <a:srgbClr val="375067"/>
                </a:solidFill>
                <a:latin typeface="Libra Serif Modern Bold"/>
                <a:ea typeface="Libra Serif Modern Bold"/>
                <a:cs typeface="Libra Serif Modern Bold"/>
                <a:sym typeface="Libra Serif Modern Bold"/>
              </a:rPr>
              <a:t>Arsitektur Sistem DiabeCare:</a:t>
            </a:r>
          </a:p>
          <a:p>
            <a:pPr algn="l" marL="854603" indent="-427301" lvl="1">
              <a:lnSpc>
                <a:spcPts val="7441"/>
              </a:lnSpc>
              <a:buFont typeface="Arial"/>
              <a:buChar char="•"/>
            </a:pPr>
            <a:r>
              <a:rPr lang="en-US" b="true" sz="3958">
                <a:solidFill>
                  <a:srgbClr val="375067"/>
                </a:solidFill>
                <a:latin typeface="Libra Serif Modern Bold"/>
                <a:ea typeface="Libra Serif Modern Bold"/>
                <a:cs typeface="Libra Serif Modern Bold"/>
                <a:sym typeface="Libra Serif Modern Bold"/>
              </a:rPr>
              <a:t>Frontend: ReactJS,Tailwind CSS, Framework CSS berbasis utility-first</a:t>
            </a:r>
          </a:p>
          <a:p>
            <a:pPr algn="l" marL="854603" indent="-427301" lvl="1">
              <a:lnSpc>
                <a:spcPts val="7441"/>
              </a:lnSpc>
              <a:buFont typeface="Arial"/>
              <a:buChar char="•"/>
            </a:pPr>
            <a:r>
              <a:rPr lang="en-US" b="true" sz="3958">
                <a:solidFill>
                  <a:srgbClr val="375067"/>
                </a:solidFill>
                <a:latin typeface="Libra Serif Modern Bold"/>
                <a:ea typeface="Libra Serif Modern Bold"/>
                <a:cs typeface="Libra Serif Modern Bold"/>
                <a:sym typeface="Libra Serif Modern Bold"/>
              </a:rPr>
              <a:t>Backend: Python + Flask API</a:t>
            </a:r>
          </a:p>
          <a:p>
            <a:pPr algn="l" marL="854603" indent="-427301" lvl="1">
              <a:lnSpc>
                <a:spcPts val="7441"/>
              </a:lnSpc>
              <a:buFont typeface="Arial"/>
              <a:buChar char="•"/>
            </a:pPr>
            <a:r>
              <a:rPr lang="en-US" b="true" sz="3958">
                <a:solidFill>
                  <a:srgbClr val="375067"/>
                </a:solidFill>
                <a:latin typeface="Libra Serif Modern Bold"/>
                <a:ea typeface="Libra Serif Modern Bold"/>
                <a:cs typeface="Libra Serif Modern Bold"/>
                <a:sym typeface="Libra Serif Modern Bold"/>
              </a:rPr>
              <a:t>Model ML: Sklearn, Pandas</a:t>
            </a:r>
          </a:p>
          <a:p>
            <a:pPr algn="l" marL="854603" indent="-427301" lvl="1">
              <a:lnSpc>
                <a:spcPts val="7441"/>
              </a:lnSpc>
              <a:buFont typeface="Arial"/>
              <a:buChar char="•"/>
            </a:pPr>
            <a:r>
              <a:rPr lang="en-US" b="true" sz="3958">
                <a:solidFill>
                  <a:srgbClr val="375067"/>
                </a:solidFill>
                <a:latin typeface="Libra Serif Modern Bold"/>
                <a:ea typeface="Libra Serif Modern Bold"/>
                <a:cs typeface="Libra Serif Modern Bold"/>
                <a:sym typeface="Libra Serif Modern Bold"/>
              </a:rPr>
              <a:t>Database: SQLite </a:t>
            </a:r>
          </a:p>
          <a:p>
            <a:pPr algn="l">
              <a:lnSpc>
                <a:spcPts val="7441"/>
              </a:lnSpc>
            </a:pPr>
          </a:p>
          <a:p>
            <a:pPr algn="l">
              <a:lnSpc>
                <a:spcPts val="7441"/>
              </a:lnSpc>
            </a:pPr>
          </a:p>
        </p:txBody>
      </p:sp>
      <p:sp>
        <p:nvSpPr>
          <p:cNvPr name="TextBox 6" id="6"/>
          <p:cNvSpPr txBox="true"/>
          <p:nvPr/>
        </p:nvSpPr>
        <p:spPr>
          <a:xfrm rot="0">
            <a:off x="3029086" y="904875"/>
            <a:ext cx="14791323" cy="1062505"/>
          </a:xfrm>
          <a:prstGeom prst="rect">
            <a:avLst/>
          </a:prstGeom>
        </p:spPr>
        <p:txBody>
          <a:bodyPr anchor="t" rtlCol="false" tIns="0" lIns="0" bIns="0" rIns="0">
            <a:spAutoFit/>
          </a:bodyPr>
          <a:lstStyle/>
          <a:p>
            <a:pPr algn="just">
              <a:lnSpc>
                <a:spcPts val="8636"/>
              </a:lnSpc>
            </a:pPr>
            <a:r>
              <a:rPr lang="en-US" sz="6169">
                <a:solidFill>
                  <a:srgbClr val="FFFFFF"/>
                </a:solidFill>
                <a:latin typeface="Kingred Modern"/>
                <a:ea typeface="Kingred Modern"/>
                <a:cs typeface="Kingred Modern"/>
                <a:sym typeface="Kingred Modern"/>
              </a:rPr>
              <a:t>TEKNOLOGI &amp; ARSITEKTUR APLIKASI</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93454" y="-448898"/>
            <a:ext cx="19636803" cy="11184796"/>
          </a:xfrm>
          <a:custGeom>
            <a:avLst/>
            <a:gdLst/>
            <a:ahLst/>
            <a:cxnLst/>
            <a:rect r="r" b="b" t="t" l="l"/>
            <a:pathLst>
              <a:path h="11184796" w="19636803">
                <a:moveTo>
                  <a:pt x="0" y="0"/>
                </a:moveTo>
                <a:lnTo>
                  <a:pt x="19636802" y="0"/>
                </a:lnTo>
                <a:lnTo>
                  <a:pt x="19636802" y="11184796"/>
                </a:lnTo>
                <a:lnTo>
                  <a:pt x="0" y="11184796"/>
                </a:lnTo>
                <a:lnTo>
                  <a:pt x="0" y="0"/>
                </a:lnTo>
                <a:close/>
              </a:path>
            </a:pathLst>
          </a:custGeom>
          <a:blipFill>
            <a:blip r:embed="rId2"/>
            <a:stretch>
              <a:fillRect l="0" t="0" r="0" b="0"/>
            </a:stretch>
          </a:blipFill>
        </p:spPr>
      </p:sp>
      <p:sp>
        <p:nvSpPr>
          <p:cNvPr name="Freeform 3" id="3"/>
          <p:cNvSpPr/>
          <p:nvPr/>
        </p:nvSpPr>
        <p:spPr>
          <a:xfrm flipH="false" flipV="false" rot="0">
            <a:off x="-630999" y="-858554"/>
            <a:ext cx="19549997" cy="12560873"/>
          </a:xfrm>
          <a:custGeom>
            <a:avLst/>
            <a:gdLst/>
            <a:ahLst/>
            <a:cxnLst/>
            <a:rect r="r" b="b" t="t" l="l"/>
            <a:pathLst>
              <a:path h="12560873" w="19549997">
                <a:moveTo>
                  <a:pt x="0" y="0"/>
                </a:moveTo>
                <a:lnTo>
                  <a:pt x="19549998" y="0"/>
                </a:lnTo>
                <a:lnTo>
                  <a:pt x="19549998" y="12560874"/>
                </a:lnTo>
                <a:lnTo>
                  <a:pt x="0" y="12560874"/>
                </a:lnTo>
                <a:lnTo>
                  <a:pt x="0" y="0"/>
                </a:lnTo>
                <a:close/>
              </a:path>
            </a:pathLst>
          </a:custGeom>
          <a:blipFill>
            <a:blip r:embed="rId3"/>
            <a:stretch>
              <a:fillRect l="0" t="0" r="0" b="0"/>
            </a:stretch>
          </a:blipFill>
        </p:spPr>
      </p:sp>
      <p:sp>
        <p:nvSpPr>
          <p:cNvPr name="Freeform 4" id="4"/>
          <p:cNvSpPr/>
          <p:nvPr/>
        </p:nvSpPr>
        <p:spPr>
          <a:xfrm flipH="false" flipV="false" rot="0">
            <a:off x="-630999" y="1474609"/>
            <a:ext cx="21331916" cy="9261289"/>
          </a:xfrm>
          <a:custGeom>
            <a:avLst/>
            <a:gdLst/>
            <a:ahLst/>
            <a:cxnLst/>
            <a:rect r="r" b="b" t="t" l="l"/>
            <a:pathLst>
              <a:path h="9261289" w="21331916">
                <a:moveTo>
                  <a:pt x="0" y="0"/>
                </a:moveTo>
                <a:lnTo>
                  <a:pt x="21331916" y="0"/>
                </a:lnTo>
                <a:lnTo>
                  <a:pt x="21331916" y="9261289"/>
                </a:lnTo>
                <a:lnTo>
                  <a:pt x="0" y="92612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5778894" y="593575"/>
            <a:ext cx="7689648" cy="1187600"/>
          </a:xfrm>
          <a:prstGeom prst="rect">
            <a:avLst/>
          </a:prstGeom>
        </p:spPr>
        <p:txBody>
          <a:bodyPr anchor="t" rtlCol="false" tIns="0" lIns="0" bIns="0" rIns="0">
            <a:spAutoFit/>
          </a:bodyPr>
          <a:lstStyle/>
          <a:p>
            <a:pPr algn="just">
              <a:lnSpc>
                <a:spcPts val="9616"/>
              </a:lnSpc>
            </a:pPr>
            <a:r>
              <a:rPr lang="en-US" sz="6869">
                <a:solidFill>
                  <a:srgbClr val="FFFFFF"/>
                </a:solidFill>
                <a:latin typeface="Kingred Modern"/>
                <a:ea typeface="Kingred Modern"/>
                <a:cs typeface="Kingred Modern"/>
                <a:sym typeface="Kingred Modern"/>
              </a:rPr>
              <a:t>DEMO APLIKASI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DAGqHs5Fbzo</dc:identifier>
  <dcterms:modified xsi:type="dcterms:W3CDTF">2011-08-01T06:04:30Z</dcterms:modified>
  <cp:revision>1</cp:revision>
  <dc:title>Capstone Project-Diabecare</dc:title>
</cp:coreProperties>
</file>