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0" r:id="rId2"/>
    <p:sldId id="263" r:id="rId3"/>
    <p:sldId id="269" r:id="rId4"/>
    <p:sldId id="270" r:id="rId5"/>
    <p:sldId id="271" r:id="rId6"/>
    <p:sldId id="272" r:id="rId7"/>
    <p:sldId id="273" r:id="rId8"/>
    <p:sldId id="274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9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/>
  </p:normalViewPr>
  <p:slideViewPr>
    <p:cSldViewPr snapToGrid="0" snapToObjects="1">
      <p:cViewPr varScale="1">
        <p:scale>
          <a:sx n="89" d="100"/>
          <a:sy n="89" d="100"/>
        </p:scale>
        <p:origin x="1310" y="77"/>
      </p:cViewPr>
      <p:guideLst/>
    </p:cSldViewPr>
  </p:slideViewPr>
  <p:outlineViewPr>
    <p:cViewPr>
      <p:scale>
        <a:sx n="33" d="100"/>
        <a:sy n="33" d="100"/>
      </p:scale>
      <p:origin x="0" y="-3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E0104-7C69-8C48-A446-C15496ADAF7B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DFBFD-9E32-1F40-B21A-88D8FF296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005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0D6E9-4303-834B-90A4-6C08AA7B701B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3C3D7-9251-6B4D-B43E-BEF14027D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32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A - No Pho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75560"/>
            <a:ext cx="8001000" cy="934403"/>
          </a:xfrm>
        </p:spPr>
        <p:txBody>
          <a:bodyPr wrap="square" lIns="457200" rIns="45720" anchor="ctr" anchorCtr="0"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8001000" cy="588962"/>
          </a:xfrm>
        </p:spPr>
        <p:txBody>
          <a:bodyPr lIns="548640" rIns="45720" anchor="ctr" anchorCtr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192" y="0"/>
            <a:ext cx="2273808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376" y="494270"/>
            <a:ext cx="990626" cy="3732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0588" y="6156320"/>
            <a:ext cx="1102837" cy="427079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"/>
            <a:ext cx="9144000" cy="4810437"/>
          </a:xfrm>
        </p:spPr>
        <p:txBody>
          <a:bodyPr/>
          <a:lstStyle/>
          <a:p>
            <a:r>
              <a:rPr lang="en-US" dirty="0" smtClean="0"/>
              <a:t> Drag picture to placeholder or click icon to add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5506814"/>
            <a:ext cx="9144000" cy="578224"/>
          </a:xfrm>
        </p:spPr>
        <p:txBody>
          <a:bodyPr lIns="548640" rIns="45720" anchor="ctr" anchorCtr="0"/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" y="4811338"/>
            <a:ext cx="7838704" cy="699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45720" rtlCol="0" anchor="ctr"/>
          <a:lstStyle/>
          <a:p>
            <a:pPr algn="ctr"/>
            <a:endParaRPr lang="en-US" sz="1350">
              <a:ln>
                <a:noFill/>
              </a:ln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812218"/>
            <a:ext cx="7161926" cy="699231"/>
          </a:xfrm>
          <a:noFill/>
          <a:ln>
            <a:noFill/>
          </a:ln>
          <a:effectLst/>
        </p:spPr>
        <p:txBody>
          <a:bodyPr lIns="457200" rIns="45720" anchor="ctr" anchorCtr="0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927" y="4812238"/>
            <a:ext cx="1982072" cy="699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627" y="4941466"/>
            <a:ext cx="1094347" cy="435179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Content A -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1"/>
            <a:ext cx="7838704" cy="699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n>
                <a:noFill/>
              </a:ln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1025"/>
            <a:ext cx="7161928" cy="499069"/>
          </a:xfrm>
        </p:spPr>
        <p:txBody>
          <a:bodyPr lIns="457200" rIns="4572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699222"/>
            <a:ext cx="9144000" cy="5773229"/>
          </a:xfrm>
        </p:spPr>
        <p:txBody>
          <a:bodyPr lIns="548640" rIns="45720"/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>
          <a:xfrm>
            <a:off x="8515350" y="6472460"/>
            <a:ext cx="628650" cy="38554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795637B9-D75D-F747-A42F-ACBDD32D7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567715"/>
            <a:ext cx="204735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600" b="0" i="1" dirty="0" smtClean="0">
                <a:solidFill>
                  <a:schemeClr val="accent3"/>
                </a:solidFill>
                <a:latin typeface="Segoe Alt" charset="0"/>
                <a:ea typeface="Segoe Alt" charset="0"/>
                <a:cs typeface="Segoe Alt" charset="0"/>
              </a:rPr>
              <a:t>©2018 CCC Information Services Inc. All rights reserved.</a:t>
            </a:r>
            <a:endParaRPr lang="en-US" sz="600" b="0" i="1" dirty="0">
              <a:solidFill>
                <a:schemeClr val="accent3"/>
              </a:solidFill>
              <a:latin typeface="Segoe Alt" charset="0"/>
              <a:ea typeface="Segoe Alt" charset="0"/>
              <a:cs typeface="Segoe Alt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928" y="16"/>
            <a:ext cx="1982072" cy="6992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628" y="129244"/>
            <a:ext cx="1094347" cy="435179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Content A -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1"/>
            <a:ext cx="7838704" cy="699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n>
                <a:noFill/>
              </a:ln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1025"/>
            <a:ext cx="7161928" cy="499069"/>
          </a:xfrm>
        </p:spPr>
        <p:txBody>
          <a:bodyPr lIns="457200" rIns="4572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699222"/>
            <a:ext cx="4464558" cy="5773229"/>
          </a:xfrm>
        </p:spPr>
        <p:txBody>
          <a:bodyPr lIns="457200" rIns="45720"/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>
          <a:xfrm>
            <a:off x="8515350" y="6472460"/>
            <a:ext cx="628650" cy="38554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795637B9-D75D-F747-A42F-ACBDD32D7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79442" y="699222"/>
            <a:ext cx="4464558" cy="5773229"/>
          </a:xfrm>
        </p:spPr>
        <p:txBody>
          <a:bodyPr lIns="274320" rIns="45720"/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" y="6567715"/>
            <a:ext cx="204735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600" b="0" i="1" dirty="0" smtClean="0">
                <a:solidFill>
                  <a:schemeClr val="accent3"/>
                </a:solidFill>
                <a:latin typeface="Segoe Alt" charset="0"/>
                <a:ea typeface="Segoe Alt" charset="0"/>
                <a:cs typeface="Segoe Alt" charset="0"/>
              </a:rPr>
              <a:t>©2018 CCC Information Services Inc. All rights reserved.</a:t>
            </a:r>
            <a:endParaRPr lang="en-US" sz="600" b="0" i="1" dirty="0">
              <a:solidFill>
                <a:schemeClr val="accent3"/>
              </a:solidFill>
              <a:latin typeface="Segoe Alt" charset="0"/>
              <a:ea typeface="Segoe Alt" charset="0"/>
              <a:cs typeface="Segoe Alt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928" y="16"/>
            <a:ext cx="1982072" cy="6992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628" y="129244"/>
            <a:ext cx="1094347" cy="435179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Content B -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1025"/>
            <a:ext cx="7808378" cy="499069"/>
          </a:xfrm>
        </p:spPr>
        <p:txBody>
          <a:bodyPr lIns="457200" rIns="45720"/>
          <a:lstStyle>
            <a:lvl1pPr algn="l">
              <a:defRPr>
                <a:solidFill>
                  <a:srgbClr val="0495C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699222"/>
            <a:ext cx="9144000" cy="5773229"/>
          </a:xfrm>
        </p:spPr>
        <p:txBody>
          <a:bodyPr lIns="548640" rIns="45720"/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>
          <a:xfrm>
            <a:off x="8515350" y="6472460"/>
            <a:ext cx="628650" cy="38554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795637B9-D75D-F747-A42F-ACBDD32D7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" y="6567715"/>
            <a:ext cx="204735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600" b="0" i="1" dirty="0" smtClean="0">
                <a:solidFill>
                  <a:schemeClr val="accent3"/>
                </a:solidFill>
                <a:latin typeface="Segoe Alt" charset="0"/>
                <a:ea typeface="Segoe Alt" charset="0"/>
                <a:cs typeface="Segoe Alt" charset="0"/>
              </a:rPr>
              <a:t>©2018 CCC Information Services Inc. All rights reserved.</a:t>
            </a:r>
            <a:endParaRPr lang="en-US" sz="600" b="0" i="1" dirty="0">
              <a:solidFill>
                <a:schemeClr val="accent3"/>
              </a:solidFill>
              <a:latin typeface="Segoe Alt" charset="0"/>
              <a:ea typeface="Segoe Alt" charset="0"/>
              <a:cs typeface="Segoe Alt" charset="0"/>
            </a:endParaRPr>
          </a:p>
        </p:txBody>
      </p:sp>
      <p:grpSp>
        <p:nvGrpSpPr>
          <p:cNvPr id="15" name="Group 607"/>
          <p:cNvGrpSpPr/>
          <p:nvPr userDrawn="1"/>
        </p:nvGrpSpPr>
        <p:grpSpPr>
          <a:xfrm>
            <a:off x="7911777" y="121945"/>
            <a:ext cx="1138860" cy="451202"/>
            <a:chOff x="0" y="0"/>
            <a:chExt cx="474132" cy="338666"/>
          </a:xfrm>
          <a:solidFill>
            <a:schemeClr val="accent1"/>
          </a:solidFill>
        </p:grpSpPr>
        <p:sp>
          <p:nvSpPr>
            <p:cNvPr id="16" name="Shape 605"/>
            <p:cNvSpPr/>
            <p:nvPr/>
          </p:nvSpPr>
          <p:spPr>
            <a:xfrm>
              <a:off x="0" y="0"/>
              <a:ext cx="474133" cy="338667"/>
            </a:xfrm>
            <a:prstGeom prst="rightArrow">
              <a:avLst>
                <a:gd name="adj1" fmla="val 100000"/>
                <a:gd name="adj2" fmla="val 29605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7" name="Shape 606"/>
            <p:cNvSpPr/>
            <p:nvPr/>
          </p:nvSpPr>
          <p:spPr>
            <a:xfrm>
              <a:off x="-1" y="74083"/>
              <a:ext cx="373872" cy="1905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 b="1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endParaRPr dirty="0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270" y="184156"/>
            <a:ext cx="842477" cy="33502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Content B -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1025"/>
            <a:ext cx="7808378" cy="499069"/>
          </a:xfrm>
        </p:spPr>
        <p:txBody>
          <a:bodyPr lIns="457200" rIns="45720"/>
          <a:lstStyle>
            <a:lvl1pPr algn="l">
              <a:defRPr>
                <a:solidFill>
                  <a:srgbClr val="0495C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699222"/>
            <a:ext cx="4463717" cy="5773229"/>
          </a:xfrm>
        </p:spPr>
        <p:txBody>
          <a:bodyPr lIns="457200" rIns="45720"/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>
          <a:xfrm>
            <a:off x="8515350" y="6472460"/>
            <a:ext cx="628650" cy="38554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795637B9-D75D-F747-A42F-ACBDD32D7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80285" y="699222"/>
            <a:ext cx="4463716" cy="5773229"/>
          </a:xfrm>
        </p:spPr>
        <p:txBody>
          <a:bodyPr lIns="274320" rIns="45720"/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" y="6567715"/>
            <a:ext cx="204735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600" b="0" i="1" dirty="0" smtClean="0">
                <a:solidFill>
                  <a:schemeClr val="accent3"/>
                </a:solidFill>
                <a:latin typeface="Segoe Alt" charset="0"/>
                <a:ea typeface="Segoe Alt" charset="0"/>
                <a:cs typeface="Segoe Alt" charset="0"/>
              </a:rPr>
              <a:t>©2018 CCC Information Services Inc. All rights reserved.</a:t>
            </a:r>
            <a:endParaRPr lang="en-US" sz="600" b="0" i="1" dirty="0">
              <a:solidFill>
                <a:schemeClr val="accent3"/>
              </a:solidFill>
              <a:latin typeface="Segoe Alt" charset="0"/>
              <a:ea typeface="Segoe Alt" charset="0"/>
              <a:cs typeface="Segoe Alt" charset="0"/>
            </a:endParaRPr>
          </a:p>
        </p:txBody>
      </p:sp>
      <p:grpSp>
        <p:nvGrpSpPr>
          <p:cNvPr id="16" name="Group 607"/>
          <p:cNvGrpSpPr/>
          <p:nvPr userDrawn="1"/>
        </p:nvGrpSpPr>
        <p:grpSpPr>
          <a:xfrm>
            <a:off x="7911777" y="121945"/>
            <a:ext cx="1138860" cy="451202"/>
            <a:chOff x="0" y="0"/>
            <a:chExt cx="474132" cy="338666"/>
          </a:xfrm>
          <a:solidFill>
            <a:schemeClr val="accent1"/>
          </a:solidFill>
        </p:grpSpPr>
        <p:sp>
          <p:nvSpPr>
            <p:cNvPr id="17" name="Shape 605"/>
            <p:cNvSpPr/>
            <p:nvPr/>
          </p:nvSpPr>
          <p:spPr>
            <a:xfrm>
              <a:off x="0" y="0"/>
              <a:ext cx="474133" cy="338667"/>
            </a:xfrm>
            <a:prstGeom prst="rightArrow">
              <a:avLst>
                <a:gd name="adj1" fmla="val 100000"/>
                <a:gd name="adj2" fmla="val 29605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8" name="Shape 606"/>
            <p:cNvSpPr/>
            <p:nvPr/>
          </p:nvSpPr>
          <p:spPr>
            <a:xfrm>
              <a:off x="-1" y="74083"/>
              <a:ext cx="373872" cy="1905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 b="1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endParaRPr dirty="0"/>
            </a:p>
          </p:txBody>
        </p:sp>
      </p:grp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270" y="184156"/>
            <a:ext cx="842477" cy="33502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ccent Slide 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361746"/>
            <a:ext cx="7607595" cy="3784412"/>
          </a:xfrm>
        </p:spPr>
        <p:txBody>
          <a:bodyPr wrap="square" lIns="457200" rIns="457200" anchor="ctr" anchorCtr="0"/>
          <a:lstStyle>
            <a:lvl1pPr algn="l">
              <a:defRPr sz="96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Highlight or call out 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" y="386393"/>
            <a:ext cx="7022592" cy="481085"/>
          </a:xfrm>
        </p:spPr>
        <p:txBody>
          <a:bodyPr lIns="548640" rIns="45720" anchor="ctr" anchorCtr="0"/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192" y="0"/>
            <a:ext cx="2273808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376" y="494270"/>
            <a:ext cx="990626" cy="3732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0588" y="6156320"/>
            <a:ext cx="1102837" cy="427079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301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65037"/>
            <a:ext cx="7886700" cy="3701231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accent3"/>
                </a:solidFill>
                <a:latin typeface="Segoe Alt" charset="0"/>
                <a:ea typeface="Segoe Alt" charset="0"/>
                <a:cs typeface="Segoe Alt" charset="0"/>
              </a:defRPr>
            </a:lvl1pPr>
          </a:lstStyle>
          <a:p>
            <a:fld id="{795637B9-D75D-F747-A42F-ACBDD32D79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5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81" r:id="rId2"/>
    <p:sldLayoutId id="2147483679" r:id="rId3"/>
    <p:sldLayoutId id="2147483682" r:id="rId4"/>
    <p:sldLayoutId id="2147483677" r:id="rId5"/>
    <p:sldLayoutId id="2147483678" r:id="rId6"/>
    <p:sldLayoutId id="214748367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Segoe Alt" charset="0"/>
          <a:ea typeface="Segoe Alt" charset="0"/>
          <a:cs typeface="Segoe Alt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SzPct val="75000"/>
        <a:buFontTx/>
        <a:buBlip>
          <a:blip r:embed="rId9"/>
        </a:buBlip>
        <a:defRPr sz="2200" kern="1200">
          <a:solidFill>
            <a:schemeClr val="tx1"/>
          </a:solidFill>
          <a:latin typeface="Segoe Alt" charset="0"/>
          <a:ea typeface="Segoe Alt" charset="0"/>
          <a:cs typeface="Segoe Alt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SzPct val="75000"/>
        <a:buFontTx/>
        <a:buBlip>
          <a:blip r:embed="rId10"/>
        </a:buBlip>
        <a:defRPr sz="1800" kern="1200">
          <a:solidFill>
            <a:schemeClr val="accent2"/>
          </a:solidFill>
          <a:latin typeface="Segoe Alt" charset="0"/>
          <a:ea typeface="Segoe Alt" charset="0"/>
          <a:cs typeface="Segoe Alt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75000"/>
        <a:buFontTx/>
        <a:buBlip>
          <a:blip r:embed="rId11"/>
        </a:buBlip>
        <a:defRPr sz="1800" kern="1200" baseline="0">
          <a:solidFill>
            <a:schemeClr val="accent3"/>
          </a:solidFill>
          <a:latin typeface="Segoe Alt" charset="0"/>
          <a:ea typeface="Segoe Alt" charset="0"/>
          <a:cs typeface="Segoe Alt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SzPct val="100000"/>
        <a:buFont typeface="Arial" charset="0"/>
        <a:buChar char="•"/>
        <a:defRPr sz="1800" kern="1200">
          <a:solidFill>
            <a:schemeClr val="accent3"/>
          </a:solidFill>
          <a:latin typeface="Segoe Alt" charset="0"/>
          <a:ea typeface="Segoe Alt" charset="0"/>
          <a:cs typeface="Segoe Alt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800" kern="1200" baseline="0">
          <a:solidFill>
            <a:schemeClr val="accent3"/>
          </a:solidFill>
          <a:latin typeface="Segoe Alt" charset="0"/>
          <a:ea typeface="Segoe Alt" charset="0"/>
          <a:cs typeface="Segoe Alt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350" kern="1200" baseline="0">
          <a:solidFill>
            <a:schemeClr val="accent3"/>
          </a:solidFill>
          <a:latin typeface="Segoe Alt" charset="0"/>
          <a:ea typeface="Segoe Alt" charset="0"/>
          <a:cs typeface="Segoe Alt" charset="0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dventuresinmachinelearning.com/word2vec-keras-tutorial/" TargetMode="External"/><Relationship Id="rId7" Type="http://schemas.openxmlformats.org/officeDocument/2006/relationships/hyperlink" Target="https://ahmedbesbes.com/sentiment-analysis-on-twitter-using-word2vec-and-keras.html" TargetMode="External"/><Relationship Id="rId2" Type="http://schemas.openxmlformats.org/officeDocument/2006/relationships/hyperlink" Target="http://ruder.io/word-embeddings-softmax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mattmahoney.net/dc/" TargetMode="External"/><Relationship Id="rId5" Type="http://schemas.openxmlformats.org/officeDocument/2006/relationships/hyperlink" Target="https://radimrehurek.com/gensim/models/word2vec.html" TargetMode="External"/><Relationship Id="rId4" Type="http://schemas.openxmlformats.org/officeDocument/2006/relationships/hyperlink" Target="https://radimrehurek.com/gensim/models/keyedvector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Gensim with Keras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940" y="3602038"/>
            <a:ext cx="6845060" cy="588962"/>
          </a:xfrm>
        </p:spPr>
        <p:txBody>
          <a:bodyPr/>
          <a:lstStyle/>
          <a:p>
            <a:pPr lvl="8"/>
            <a:r>
              <a:rPr lang="en-US" sz="2100" dirty="0" smtClean="0">
                <a:solidFill>
                  <a:schemeClr val="bg1"/>
                </a:solidFill>
                <a:latin typeface="+mj-lt"/>
              </a:rPr>
              <a:t>Presenter: </a:t>
            </a:r>
            <a:r>
              <a:rPr lang="en-US" sz="2100" dirty="0" err="1" smtClean="0">
                <a:solidFill>
                  <a:schemeClr val="bg1"/>
                </a:solidFill>
                <a:latin typeface="+mj-lt"/>
              </a:rPr>
              <a:t>Surbhi</a:t>
            </a:r>
            <a:r>
              <a:rPr lang="en-US" sz="2100" dirty="0" smtClean="0">
                <a:solidFill>
                  <a:schemeClr val="bg1"/>
                </a:solidFill>
                <a:latin typeface="+mj-lt"/>
              </a:rPr>
              <a:t> Arora</a:t>
            </a:r>
            <a:endParaRPr lang="en-US" sz="2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645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Presenter :Surbhi Arora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1442244"/>
            <a:ext cx="4286250" cy="42862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95637B9-D75D-F747-A42F-ACBDD32D791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 Joined </a:t>
            </a:r>
            <a:r>
              <a:rPr lang="en-US" dirty="0"/>
              <a:t>CCC Data Science Team January</a:t>
            </a:r>
            <a:r>
              <a:rPr lang="en-US" dirty="0" smtClean="0"/>
              <a:t>, 2017 </a:t>
            </a:r>
            <a:r>
              <a:rPr lang="en-US" dirty="0"/>
              <a:t>as an intern</a:t>
            </a:r>
          </a:p>
          <a:p>
            <a:pPr lvl="1"/>
            <a:r>
              <a:rPr lang="en-US" dirty="0"/>
              <a:t>Full Time Data Scientist, June 2017</a:t>
            </a:r>
          </a:p>
          <a:p>
            <a:r>
              <a:rPr lang="en-US" dirty="0"/>
              <a:t> Masters in Computer Science from University of Illinois at Chicago</a:t>
            </a:r>
          </a:p>
          <a:p>
            <a:r>
              <a:rPr lang="en-US" dirty="0"/>
              <a:t> </a:t>
            </a:r>
            <a:r>
              <a:rPr lang="en-US" dirty="0" smtClean="0"/>
              <a:t>Interests:</a:t>
            </a:r>
          </a:p>
          <a:p>
            <a:pPr lvl="1"/>
            <a:r>
              <a:rPr lang="en-US" dirty="0" smtClean="0"/>
              <a:t>Machine Learning</a:t>
            </a:r>
          </a:p>
          <a:p>
            <a:pPr lvl="1"/>
            <a:r>
              <a:rPr lang="en-US" dirty="0" smtClean="0"/>
              <a:t>Natural </a:t>
            </a:r>
            <a:r>
              <a:rPr lang="en-US" dirty="0"/>
              <a:t>Language </a:t>
            </a:r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Coding</a:t>
            </a:r>
          </a:p>
          <a:p>
            <a:pPr lvl="1"/>
            <a:r>
              <a:rPr lang="en-US" dirty="0" smtClean="0"/>
              <a:t>Dancing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Gensim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Topic modeling for humans</a:t>
            </a:r>
          </a:p>
          <a:p>
            <a:r>
              <a:rPr lang="en-US" dirty="0" smtClean="0"/>
              <a:t>It </a:t>
            </a:r>
            <a:r>
              <a:rPr lang="en-US" dirty="0"/>
              <a:t>is the most robust and efficient </a:t>
            </a:r>
            <a:r>
              <a:rPr lang="en-US" dirty="0" smtClean="0"/>
              <a:t>library that </a:t>
            </a:r>
            <a:r>
              <a:rPr lang="en-US" dirty="0"/>
              <a:t>specializes in vector space and topic modeling.</a:t>
            </a:r>
          </a:p>
          <a:p>
            <a:r>
              <a:rPr lang="en-US" dirty="0" smtClean="0"/>
              <a:t>In </a:t>
            </a:r>
            <a:r>
              <a:rPr lang="en-US" dirty="0"/>
              <a:t>order to run any mathematical model on text corpus, it is a good practice to convert it into a matrix representation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Gensim </a:t>
            </a:r>
            <a:r>
              <a:rPr lang="en-US" dirty="0"/>
              <a:t>is one such clean and beautiful open-source Python library to handle text data. </a:t>
            </a:r>
            <a:endParaRPr lang="en-US" dirty="0" smtClean="0"/>
          </a:p>
          <a:p>
            <a:r>
              <a:rPr lang="en-US" dirty="0" smtClean="0"/>
              <a:t> Our python notebook demo include Natural </a:t>
            </a:r>
            <a:r>
              <a:rPr lang="en-US" dirty="0"/>
              <a:t>Language Processing </a:t>
            </a:r>
            <a:r>
              <a:rPr lang="en-US" dirty="0" smtClean="0"/>
              <a:t>applications using </a:t>
            </a:r>
            <a:r>
              <a:rPr lang="en-US" dirty="0"/>
              <a:t>Gensim Word2Vec with Keras.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95637B9-D75D-F747-A42F-ACBDD32D791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3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Motivation for Word2Vec</a:t>
            </a:r>
          </a:p>
          <a:p>
            <a:r>
              <a:rPr lang="en-US" dirty="0" smtClean="0"/>
              <a:t> One </a:t>
            </a:r>
            <a:r>
              <a:rPr lang="en-US" dirty="0"/>
              <a:t>way of </a:t>
            </a:r>
            <a:r>
              <a:rPr lang="en-US" dirty="0" smtClean="0"/>
              <a:t>changing sentences to matrix would </a:t>
            </a:r>
            <a:r>
              <a:rPr lang="en-US" dirty="0"/>
              <a:t>be to use a “one-hot” method of converting the word into a sparse representation with only one element of the vector set to 1, the rest being zero. </a:t>
            </a:r>
            <a:r>
              <a:rPr lang="en-US" dirty="0" smtClean="0"/>
              <a:t> </a:t>
            </a:r>
          </a:p>
          <a:p>
            <a:r>
              <a:rPr lang="en-US" dirty="0" smtClean="0"/>
              <a:t> In </a:t>
            </a:r>
            <a:r>
              <a:rPr lang="en-US" dirty="0"/>
              <a:t>practical applications, </a:t>
            </a:r>
            <a:r>
              <a:rPr lang="en-US" dirty="0" smtClean="0"/>
              <a:t>machine </a:t>
            </a:r>
            <a:r>
              <a:rPr lang="en-US" dirty="0"/>
              <a:t>and deep learning models </a:t>
            </a:r>
            <a:r>
              <a:rPr lang="en-US" dirty="0" smtClean="0"/>
              <a:t>are going to </a:t>
            </a:r>
            <a:r>
              <a:rPr lang="en-US" dirty="0"/>
              <a:t>learn from gigantic vocabularies i.e. </a:t>
            </a:r>
            <a:r>
              <a:rPr lang="en-US" dirty="0" smtClean="0"/>
              <a:t>more than thousands words. </a:t>
            </a:r>
          </a:p>
          <a:p>
            <a:r>
              <a:rPr lang="en-US" dirty="0"/>
              <a:t> </a:t>
            </a:r>
            <a:r>
              <a:rPr lang="en-US" dirty="0" smtClean="0"/>
              <a:t>Hence, </a:t>
            </a:r>
            <a:r>
              <a:rPr lang="en-US" dirty="0"/>
              <a:t>using “one hot” representations of </a:t>
            </a:r>
            <a:r>
              <a:rPr lang="en-US" dirty="0" smtClean="0"/>
              <a:t>the text is not efficient</a:t>
            </a:r>
          </a:p>
          <a:p>
            <a:r>
              <a:rPr lang="en-US" dirty="0"/>
              <a:t> </a:t>
            </a:r>
            <a:r>
              <a:rPr lang="en-US" dirty="0" smtClean="0"/>
              <a:t>Another issue is one hot encoding losses contextual meaning of the word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95637B9-D75D-F747-A42F-ACBDD32D79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2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Softmax</a:t>
            </a:r>
            <a:r>
              <a:rPr lang="en-US" dirty="0" smtClean="0"/>
              <a:t> Trainer for word embedding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95637B9-D75D-F747-A42F-ACBDD32D791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1561306"/>
            <a:ext cx="64389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6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The problem with using a full </a:t>
            </a:r>
            <a:r>
              <a:rPr lang="en-US" dirty="0" err="1"/>
              <a:t>softmax</a:t>
            </a:r>
            <a:r>
              <a:rPr lang="en-US" dirty="0"/>
              <a:t> output layer is that it is very computationally </a:t>
            </a:r>
            <a:r>
              <a:rPr lang="en-US" dirty="0" smtClean="0"/>
              <a:t>expensive.</a:t>
            </a:r>
          </a:p>
          <a:p>
            <a:r>
              <a:rPr lang="en-US" dirty="0" smtClean="0"/>
              <a:t> Negative Sampling works by reinforcing the </a:t>
            </a:r>
            <a:r>
              <a:rPr lang="en-US" dirty="0"/>
              <a:t>strength of weights which link a target word to its context words, but rather than reducing the value of all those weights which aren’t in the context, it simply samples a small number of them – these are called the “negative samples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Now, instead of thousands nodes output for each word, network will output </a:t>
            </a:r>
            <a:r>
              <a:rPr lang="en-US" dirty="0"/>
              <a:t>a </a:t>
            </a:r>
            <a:r>
              <a:rPr lang="en-US" dirty="0" smtClean="0"/>
              <a:t>‘1’ for words </a:t>
            </a:r>
            <a:r>
              <a:rPr lang="en-US" dirty="0"/>
              <a:t>that are in the context of the target word</a:t>
            </a:r>
            <a:r>
              <a:rPr lang="en-US" dirty="0" smtClean="0"/>
              <a:t> , </a:t>
            </a:r>
            <a:r>
              <a:rPr lang="en-US" dirty="0"/>
              <a:t>and for our negative samples, </a:t>
            </a:r>
            <a:r>
              <a:rPr lang="en-US" dirty="0" smtClean="0"/>
              <a:t>network will </a:t>
            </a:r>
            <a:r>
              <a:rPr lang="en-US" dirty="0"/>
              <a:t>output a </a:t>
            </a:r>
            <a:r>
              <a:rPr lang="en-US" dirty="0" smtClean="0"/>
              <a:t>‘0’. </a:t>
            </a:r>
          </a:p>
          <a:p>
            <a:r>
              <a:rPr lang="en-US" dirty="0" smtClean="0"/>
              <a:t>Therefore</a:t>
            </a:r>
            <a:r>
              <a:rPr lang="en-US" dirty="0"/>
              <a:t>, the output layer of our </a:t>
            </a:r>
            <a:r>
              <a:rPr lang="en-US" dirty="0" smtClean="0"/>
              <a:t>Word2Vec network </a:t>
            </a:r>
            <a:r>
              <a:rPr lang="en-US" dirty="0"/>
              <a:t>is simply a single node with a sigmoid activation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95637B9-D75D-F747-A42F-ACBDD32D791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64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Required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Python </a:t>
            </a:r>
            <a:r>
              <a:rPr lang="en-US" dirty="0" smtClean="0"/>
              <a:t>&gt;= 3</a:t>
            </a:r>
            <a:endParaRPr lang="en-US" dirty="0"/>
          </a:p>
          <a:p>
            <a:pPr lvl="0"/>
            <a:r>
              <a:rPr lang="en-US" dirty="0" err="1"/>
              <a:t>NumPy</a:t>
            </a:r>
            <a:r>
              <a:rPr lang="en-US" dirty="0"/>
              <a:t> &gt;= </a:t>
            </a:r>
            <a:r>
              <a:rPr lang="en-US" dirty="0" smtClean="0"/>
              <a:t>1.3 </a:t>
            </a:r>
            <a:endParaRPr lang="en-US" dirty="0"/>
          </a:p>
          <a:p>
            <a:pPr lvl="0"/>
            <a:r>
              <a:rPr lang="en-US" dirty="0" err="1"/>
              <a:t>SciPy</a:t>
            </a:r>
            <a:r>
              <a:rPr lang="en-US" dirty="0"/>
              <a:t> &gt;= 0.7</a:t>
            </a:r>
          </a:p>
          <a:p>
            <a:pPr lvl="0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0"/>
            <a:r>
              <a:rPr lang="en-US" dirty="0" err="1" smtClean="0"/>
              <a:t>Sklearn</a:t>
            </a:r>
            <a:endParaRPr lang="en-US" dirty="0" smtClean="0"/>
          </a:p>
          <a:p>
            <a:pPr lvl="0"/>
            <a:r>
              <a:rPr lang="en-US" dirty="0" err="1" smtClean="0"/>
              <a:t>Tensorflow</a:t>
            </a:r>
            <a:endParaRPr lang="en-US" dirty="0"/>
          </a:p>
          <a:p>
            <a:pPr lvl="0"/>
            <a:r>
              <a:rPr lang="en-US" dirty="0"/>
              <a:t>Keras</a:t>
            </a:r>
          </a:p>
          <a:p>
            <a:pPr lvl="0"/>
            <a:r>
              <a:rPr lang="en-US" dirty="0"/>
              <a:t>Gensim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95637B9-D75D-F747-A42F-ACBDD32D791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61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err="1" smtClean="0"/>
              <a:t>Softmax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http://ruder.io/word-embeddings-softmax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Keras Word2Vec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://adventuresinmachinelearning.com/word2vec-keras-tutorial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Gensim Word2Vec 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radimrehurek.com/gensim/models/keyedvectors.html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radimrehurek.com/gensim/models/word2vec.html</a:t>
            </a:r>
            <a:endParaRPr lang="en-US" dirty="0" smtClean="0"/>
          </a:p>
          <a:p>
            <a:r>
              <a:rPr lang="en-US" dirty="0" smtClean="0"/>
              <a:t>Dataset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6"/>
              </a:rPr>
              <a:t>http://mattmahoney.net/dc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smtClean="0"/>
              <a:t>Twitter </a:t>
            </a:r>
            <a:r>
              <a:rPr lang="en-US" smtClean="0"/>
              <a:t>Sentiment Analysis</a:t>
            </a:r>
            <a:br>
              <a:rPr lang="en-US" smtClean="0"/>
            </a:br>
            <a:r>
              <a:rPr lang="en-US" smtClean="0">
                <a:hlinkClick r:id="rId7"/>
              </a:rPr>
              <a:t>https</a:t>
            </a:r>
            <a:r>
              <a:rPr lang="en-US">
                <a:hlinkClick r:id="rId7"/>
              </a:rPr>
              <a:t>://</a:t>
            </a:r>
            <a:r>
              <a:rPr lang="en-US" smtClean="0">
                <a:hlinkClick r:id="rId7"/>
              </a:rPr>
              <a:t>ahmedbesbes.com/sentiment-analysis-on-twitter-using-word2vec-and-keras.html</a:t>
            </a:r>
            <a:endParaRPr lang="en-US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95637B9-D75D-F747-A42F-ACBDD32D791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7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65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CCC Powering Forward Master Theme">
  <a:themeElements>
    <a:clrScheme name="Custom 2">
      <a:dk1>
        <a:srgbClr val="393D4B"/>
      </a:dk1>
      <a:lt1>
        <a:srgbClr val="FEFFFF"/>
      </a:lt1>
      <a:dk2>
        <a:srgbClr val="1C5A7C"/>
      </a:dk2>
      <a:lt2>
        <a:srgbClr val="99C0DF"/>
      </a:lt2>
      <a:accent1>
        <a:srgbClr val="0495C8"/>
      </a:accent1>
      <a:accent2>
        <a:srgbClr val="66636E"/>
      </a:accent2>
      <a:accent3>
        <a:srgbClr val="918E96"/>
      </a:accent3>
      <a:accent4>
        <a:srgbClr val="4CB6A0"/>
      </a:accent4>
      <a:accent5>
        <a:srgbClr val="FF7558"/>
      </a:accent5>
      <a:accent6>
        <a:srgbClr val="F6BC32"/>
      </a:accent6>
      <a:hlink>
        <a:srgbClr val="0495C8"/>
      </a:hlink>
      <a:folHlink>
        <a:srgbClr val="0495C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42900" indent="-342900">
          <a:buSzPct val="75000"/>
          <a:buBlip>
            <a:blip xmlns:r="http://schemas.openxmlformats.org/officeDocument/2006/relationships" r:embed="rId1"/>
          </a:buBlip>
          <a:defRPr sz="2200" dirty="0" smtClean="0">
            <a:latin typeface="Segoe Alt" charset="0"/>
            <a:ea typeface="Segoe Alt" charset="0"/>
            <a:cs typeface="Segoe Al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orkshop_Gensim" id="{3BF9F39B-5366-438D-8D74-55220AD674B3}" vid="{C2791CF9-49C1-4A0A-B1CE-1BD829C9CF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Workshop_Gensim</Template>
  <TotalTime>8</TotalTime>
  <Words>346</Words>
  <Application>Microsoft Office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Alt</vt:lpstr>
      <vt:lpstr>Segoe UI</vt:lpstr>
      <vt:lpstr>CCC Powering Forward Master Theme</vt:lpstr>
      <vt:lpstr>Gensim with Keras</vt:lpstr>
      <vt:lpstr>Presenter :Surbhi Arora</vt:lpstr>
      <vt:lpstr>Gensim</vt:lpstr>
      <vt:lpstr>Word2Vec</vt:lpstr>
      <vt:lpstr>Softmax Trainer for word embedding</vt:lpstr>
      <vt:lpstr>Negative Sampling</vt:lpstr>
      <vt:lpstr>Packages Required </vt:lpstr>
      <vt:lpstr>References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Gensim with Keras</dc:title>
  <dc:creator>Surbhi Arora</dc:creator>
  <cp:lastModifiedBy>Surbhi Arora</cp:lastModifiedBy>
  <cp:revision>2</cp:revision>
  <dcterms:created xsi:type="dcterms:W3CDTF">2018-02-03T04:36:44Z</dcterms:created>
  <dcterms:modified xsi:type="dcterms:W3CDTF">2018-02-03T04:45:24Z</dcterms:modified>
</cp:coreProperties>
</file>