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01248-A83E-4EBF-969B-33ECB9EC8F13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CEAD5-6813-4B6D-A0AF-DA48E826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66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EAD5-6813-4B6D-A0AF-DA48E826BEB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5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B91FF48-26DE-4124-ACAB-7F70A0CCA53C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poj.org/problem?id=2309" TargetMode="External"/><Relationship Id="rId13" Type="http://schemas.openxmlformats.org/officeDocument/2006/relationships/hyperlink" Target="http://poj.org/problem?id=2356" TargetMode="External"/><Relationship Id="rId3" Type="http://schemas.openxmlformats.org/officeDocument/2006/relationships/hyperlink" Target="http://poj.org/problem?id=1799" TargetMode="External"/><Relationship Id="rId7" Type="http://schemas.openxmlformats.org/officeDocument/2006/relationships/hyperlink" Target="http://poj.org/problem?id=1654" TargetMode="External"/><Relationship Id="rId12" Type="http://schemas.openxmlformats.org/officeDocument/2006/relationships/hyperlink" Target="http://poj.org/problem?id=14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j.org/problem?id=2242" TargetMode="External"/><Relationship Id="rId11" Type="http://schemas.openxmlformats.org/officeDocument/2006/relationships/hyperlink" Target="http://poj.org/problem?id=2085" TargetMode="External"/><Relationship Id="rId5" Type="http://schemas.openxmlformats.org/officeDocument/2006/relationships/hyperlink" Target="http://poj.org/problem?id=2262" TargetMode="External"/><Relationship Id="rId10" Type="http://schemas.openxmlformats.org/officeDocument/2006/relationships/hyperlink" Target="http://poj.org/problem?id=2084" TargetMode="External"/><Relationship Id="rId4" Type="http://schemas.openxmlformats.org/officeDocument/2006/relationships/hyperlink" Target="http://poj.org/problem?id=1401" TargetMode="External"/><Relationship Id="rId9" Type="http://schemas.openxmlformats.org/officeDocument/2006/relationships/hyperlink" Target="http://poj.org/problem?id=2693" TargetMode="External"/><Relationship Id="rId14" Type="http://schemas.openxmlformats.org/officeDocument/2006/relationships/hyperlink" Target="http://poj.org/problem?id=114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Соревнования по программированию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2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b) { </a:t>
            </a:r>
          </a:p>
          <a:p>
            <a:pPr marL="109728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while(b){</a:t>
            </a:r>
          </a:p>
          <a:p>
            <a:pPr marL="109728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r = a % b; a = b; b = 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a; </a:t>
            </a:r>
          </a:p>
          <a:p>
            <a:pPr marL="109728" indent="0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rgbClr val="000000"/>
              </a:solidFill>
            </a:endParaRPr>
          </a:p>
          <a:p>
            <a:endParaRPr lang="ru-RU" sz="1000" dirty="0"/>
          </a:p>
          <a:p>
            <a:r>
              <a:rPr lang="ru-RU" sz="2000" dirty="0" smtClean="0"/>
              <a:t>Сложность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ambria Math"/>
              </a:rPr>
              <a:t>𝑂(log(𝑎</a:t>
            </a:r>
            <a:r>
              <a:rPr lang="en-US" sz="2000" dirty="0">
                <a:latin typeface="Cambria Math"/>
              </a:rPr>
              <a:t>+</a:t>
            </a:r>
            <a:r>
              <a:rPr lang="en-US" sz="2000" dirty="0" smtClean="0">
                <a:latin typeface="Cambria Math"/>
              </a:rPr>
              <a:t>𝑏))</a:t>
            </a:r>
            <a:endParaRPr lang="en-US" sz="2000" dirty="0">
              <a:latin typeface="Cambria Math"/>
            </a:endParaRPr>
          </a:p>
          <a:p>
            <a:r>
              <a:rPr lang="ru-RU" sz="2000" dirty="0" smtClean="0"/>
              <a:t>Надо быть осторожным</a:t>
            </a:r>
            <a:r>
              <a:rPr lang="en-US" sz="2000" dirty="0" smtClean="0"/>
              <a:t>: </a:t>
            </a:r>
            <a:r>
              <a:rPr lang="en-US" sz="2000" dirty="0"/>
              <a:t>a % b </a:t>
            </a:r>
            <a:r>
              <a:rPr lang="ru-RU" sz="2000" dirty="0" smtClean="0"/>
              <a:t>зависит от знака </a:t>
            </a:r>
            <a:r>
              <a:rPr lang="en-US" sz="2000" dirty="0" smtClean="0"/>
              <a:t>a </a:t>
            </a:r>
            <a:endParaRPr lang="en-US" sz="2000" dirty="0"/>
          </a:p>
          <a:p>
            <a:pPr lvl="1"/>
            <a:r>
              <a:rPr lang="ru-RU" sz="1800" dirty="0" smtClean="0">
                <a:latin typeface="Courier New"/>
              </a:rPr>
              <a:t>5 </a:t>
            </a:r>
            <a:r>
              <a:rPr lang="ru-RU" sz="1800" dirty="0">
                <a:latin typeface="Courier New"/>
              </a:rPr>
              <a:t>% 3 == 2 </a:t>
            </a:r>
          </a:p>
          <a:p>
            <a:pPr lvl="1"/>
            <a:r>
              <a:rPr lang="ru-RU" sz="1800" dirty="0" smtClean="0">
                <a:latin typeface="Courier New"/>
              </a:rPr>
              <a:t>-</a:t>
            </a:r>
            <a:r>
              <a:rPr lang="ru-RU" sz="1800" dirty="0">
                <a:latin typeface="Courier New"/>
              </a:rPr>
              <a:t>5 % 3 == -2 </a:t>
            </a:r>
          </a:p>
          <a:p>
            <a:pPr marL="109728" indent="0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Остатки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𝑥</a:t>
            </a:r>
            <a:r>
              <a:rPr lang="en-US" dirty="0"/>
              <a:t>≡𝑦⁡(mod</a:t>
            </a:r>
            <a:r>
              <a:rPr lang="en-US" dirty="0" smtClean="0"/>
              <a:t>⁡ 𝑛</a:t>
            </a:r>
            <a:r>
              <a:rPr lang="en-US" dirty="0"/>
              <a:t>) </a:t>
            </a:r>
            <a:r>
              <a:rPr lang="ru-RU" dirty="0" smtClean="0"/>
              <a:t>означает</a:t>
            </a:r>
            <a:r>
              <a:rPr lang="en-US" dirty="0" smtClean="0"/>
              <a:t> </a:t>
            </a:r>
            <a:r>
              <a:rPr lang="ru-RU" dirty="0" smtClean="0"/>
              <a:t>что </a:t>
            </a:r>
            <a:r>
              <a:rPr lang="en-US" dirty="0" smtClean="0"/>
              <a:t>𝑥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𝑦 </a:t>
            </a:r>
            <a:r>
              <a:rPr lang="ru-RU" dirty="0" smtClean="0"/>
              <a:t>имею один и тот же остаток</a:t>
            </a:r>
            <a:r>
              <a:rPr lang="en-US" dirty="0" smtClean="0"/>
              <a:t> </a:t>
            </a:r>
            <a:r>
              <a:rPr lang="ru-RU" dirty="0" smtClean="0"/>
              <a:t>когда делятся на </a:t>
            </a:r>
            <a:r>
              <a:rPr lang="en-US" dirty="0" smtClean="0"/>
              <a:t>𝑛 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Мультипликативная инверсия</a:t>
            </a:r>
            <a:endParaRPr lang="en-US" dirty="0"/>
          </a:p>
          <a:p>
            <a:pPr lvl="1"/>
            <a:r>
              <a:rPr lang="en-US" dirty="0" smtClean="0"/>
              <a:t>𝑥</a:t>
            </a:r>
            <a:r>
              <a:rPr lang="en-US" baseline="30000" dirty="0"/>
              <a:t>−1</a:t>
            </a:r>
            <a:r>
              <a:rPr lang="en-US" dirty="0"/>
              <a:t> </a:t>
            </a:r>
            <a:r>
              <a:rPr lang="ru-RU" dirty="0" smtClean="0"/>
              <a:t>инверсия </a:t>
            </a:r>
            <a:r>
              <a:rPr lang="en-US" dirty="0" smtClean="0"/>
              <a:t>𝑥 % 𝑛</a:t>
            </a:r>
            <a:r>
              <a:rPr lang="ru-RU" dirty="0" smtClean="0"/>
              <a:t> если</a:t>
            </a:r>
            <a:r>
              <a:rPr lang="en-US" dirty="0" smtClean="0"/>
              <a:t> </a:t>
            </a:r>
            <a:r>
              <a:rPr lang="en-US" dirty="0"/>
              <a:t>𝑥𝑥</a:t>
            </a:r>
            <a:r>
              <a:rPr lang="en-US" baseline="30000" dirty="0"/>
              <a:t>−1</a:t>
            </a:r>
            <a:r>
              <a:rPr lang="en-US" dirty="0"/>
              <a:t>≡1⁡(</a:t>
            </a:r>
            <a:r>
              <a:rPr lang="en-US" dirty="0" smtClean="0"/>
              <a:t>mod ⁡</a:t>
            </a:r>
            <a:r>
              <a:rPr lang="en-US" dirty="0"/>
              <a:t>𝑛) 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−1≡3⁡(mod</a:t>
            </a:r>
            <a:r>
              <a:rPr lang="en-US" dirty="0" smtClean="0"/>
              <a:t>⁡ 7</a:t>
            </a:r>
            <a:r>
              <a:rPr lang="en-US" dirty="0"/>
              <a:t>) </a:t>
            </a:r>
            <a:r>
              <a:rPr lang="ru-RU" dirty="0" smtClean="0"/>
              <a:t>потому что</a:t>
            </a:r>
            <a:r>
              <a:rPr lang="en-US" dirty="0" smtClean="0"/>
              <a:t> </a:t>
            </a:r>
            <a:r>
              <a:rPr lang="en-US" dirty="0"/>
              <a:t>5⋅3≡15≡1⁡(mod</a:t>
            </a:r>
            <a:r>
              <a:rPr lang="en-US" dirty="0" smtClean="0"/>
              <a:t>⁡ 7</a:t>
            </a:r>
            <a:r>
              <a:rPr lang="en-US" dirty="0"/>
              <a:t>) </a:t>
            </a:r>
          </a:p>
          <a:p>
            <a:pPr lvl="1"/>
            <a:r>
              <a:rPr lang="ru-RU" dirty="0" smtClean="0"/>
              <a:t>Может </a:t>
            </a:r>
            <a:r>
              <a:rPr lang="ru-RU" dirty="0" smtClean="0"/>
              <a:t>н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 smtClean="0"/>
              <a:t>существовать</a:t>
            </a:r>
            <a:r>
              <a:rPr lang="en-US" dirty="0" smtClean="0"/>
              <a:t> (</a:t>
            </a:r>
            <a:r>
              <a:rPr lang="ru-RU" dirty="0" smtClean="0"/>
              <a:t>например инверсия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smtClean="0"/>
              <a:t>% </a:t>
            </a:r>
            <a:r>
              <a:rPr lang="en-US" dirty="0"/>
              <a:t>4) </a:t>
            </a:r>
          </a:p>
          <a:p>
            <a:pPr lvl="1"/>
            <a:r>
              <a:rPr lang="ru-RU" dirty="0" smtClean="0"/>
              <a:t>Существует если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(𝑥</a:t>
            </a:r>
            <a:r>
              <a:rPr lang="en-US" dirty="0"/>
              <a:t>,</a:t>
            </a:r>
            <a:r>
              <a:rPr lang="en-US" dirty="0" smtClean="0"/>
              <a:t>𝑛)=</a:t>
            </a:r>
            <a:r>
              <a:rPr lang="en-US" dirty="0"/>
              <a:t>1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8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Мультипликативная </a:t>
            </a:r>
            <a:r>
              <a:rPr lang="ru-RU" dirty="0" smtClean="0"/>
              <a:t>инверсия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Все промежуточные числа вычисленные  с помощью алгоритма Евклида целые комбинации </a:t>
            </a:r>
            <a:r>
              <a:rPr lang="en-US" dirty="0" smtClean="0"/>
              <a:t>𝑎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𝑏 </a:t>
            </a:r>
          </a:p>
          <a:p>
            <a:pPr lvl="1"/>
            <a:r>
              <a:rPr lang="ru-RU" dirty="0" smtClean="0"/>
              <a:t>Поэтому</a:t>
            </a:r>
            <a:r>
              <a:rPr lang="en-US" dirty="0" smtClean="0"/>
              <a:t>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ru-RU" dirty="0" smtClean="0"/>
              <a:t>𝑎</a:t>
            </a:r>
            <a:r>
              <a:rPr lang="ru-RU" dirty="0"/>
              <a:t>,</a:t>
            </a:r>
            <a:r>
              <a:rPr lang="ru-RU" dirty="0" smtClean="0"/>
              <a:t>𝑏</a:t>
            </a:r>
            <a:r>
              <a:rPr lang="en-US" dirty="0" smtClean="0"/>
              <a:t>)</a:t>
            </a:r>
            <a:r>
              <a:rPr lang="ru-RU" dirty="0" smtClean="0"/>
              <a:t>=</a:t>
            </a:r>
            <a:r>
              <a:rPr lang="ru-RU" dirty="0"/>
              <a:t>𝑎𝑥+𝑏𝑦 </a:t>
            </a:r>
            <a:r>
              <a:rPr lang="ru-RU" dirty="0" smtClean="0"/>
              <a:t>для некоторых целых</a:t>
            </a:r>
            <a:r>
              <a:rPr lang="en-US" dirty="0" smtClean="0"/>
              <a:t> </a:t>
            </a:r>
            <a:r>
              <a:rPr lang="ru-RU" dirty="0"/>
              <a:t>𝑥, 𝑦 </a:t>
            </a:r>
          </a:p>
          <a:p>
            <a:pPr lvl="1"/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ru-RU" dirty="0" smtClean="0"/>
              <a:t>𝑎</a:t>
            </a:r>
            <a:r>
              <a:rPr lang="ru-RU" dirty="0"/>
              <a:t>,</a:t>
            </a:r>
            <a:r>
              <a:rPr lang="ru-RU" dirty="0" smtClean="0"/>
              <a:t>𝑛</a:t>
            </a:r>
            <a:r>
              <a:rPr lang="en-US" dirty="0" smtClean="0"/>
              <a:t>)</a:t>
            </a:r>
            <a:r>
              <a:rPr lang="ru-RU" dirty="0" smtClean="0"/>
              <a:t>=</a:t>
            </a:r>
            <a:r>
              <a:rPr lang="ru-RU" dirty="0"/>
              <a:t>1,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/>
              <a:t>𝑎𝑥+𝑛𝑦=1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некоторых</a:t>
            </a:r>
            <a:r>
              <a:rPr lang="en-US" dirty="0" smtClean="0"/>
              <a:t> </a:t>
            </a:r>
            <a:r>
              <a:rPr lang="ru-RU" dirty="0"/>
              <a:t>𝑥, 𝑦 </a:t>
            </a:r>
          </a:p>
          <a:p>
            <a:pPr lvl="1"/>
            <a:r>
              <a:rPr lang="ru-RU" dirty="0" smtClean="0"/>
              <a:t>Получение остатка 𝑛 дает</a:t>
            </a:r>
            <a:r>
              <a:rPr lang="en-US" dirty="0" smtClean="0"/>
              <a:t> </a:t>
            </a:r>
            <a:r>
              <a:rPr lang="ru-RU" dirty="0"/>
              <a:t>𝑎𝑥≡1⁡(</a:t>
            </a:r>
            <a:r>
              <a:rPr lang="en-US" dirty="0"/>
              <a:t>mod</a:t>
            </a:r>
            <a:r>
              <a:rPr lang="en-US" dirty="0" smtClean="0"/>
              <a:t>⁡ </a:t>
            </a:r>
            <a:r>
              <a:rPr lang="ru-RU" dirty="0" smtClean="0"/>
              <a:t>𝑛</a:t>
            </a:r>
            <a:r>
              <a:rPr lang="ru-RU" dirty="0"/>
              <a:t>) </a:t>
            </a:r>
            <a:endParaRPr lang="en-US" dirty="0" smtClean="0"/>
          </a:p>
          <a:p>
            <a:pPr lvl="1"/>
            <a:endParaRPr lang="ru-RU" dirty="0"/>
          </a:p>
          <a:p>
            <a:r>
              <a:rPr lang="ru-RU" dirty="0" smtClean="0"/>
              <a:t>Мы можем вычислить если мы можем найти </a:t>
            </a:r>
            <a:r>
              <a:rPr lang="en-US" dirty="0" smtClean="0"/>
              <a:t>𝑥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𝑦 </a:t>
            </a:r>
          </a:p>
        </p:txBody>
      </p:sp>
    </p:spTree>
    <p:extLst>
      <p:ext uri="{BB962C8B-B14F-4D97-AF65-F5344CB8AC3E}">
        <p14:creationId xmlns:p14="http://schemas.microsoft.com/office/powerpoint/2010/main" val="16659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Расширение алгоритма Евклида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r>
              <a:rPr lang="en-US" dirty="0" smtClean="0"/>
              <a:t>: </a:t>
            </a:r>
            <a:r>
              <a:rPr lang="ru-RU" dirty="0" smtClean="0"/>
              <a:t>сохранить оригинальный алгоритм</a:t>
            </a:r>
            <a:r>
              <a:rPr lang="en-US" dirty="0" smtClean="0"/>
              <a:t>, </a:t>
            </a:r>
            <a:r>
              <a:rPr lang="ru-RU" dirty="0" smtClean="0"/>
              <a:t>но написать </a:t>
            </a:r>
            <a:r>
              <a:rPr lang="ru-RU" dirty="0" smtClean="0"/>
              <a:t>все</a:t>
            </a:r>
            <a:r>
              <a:rPr lang="en-US" dirty="0" smtClean="0"/>
              <a:t> </a:t>
            </a:r>
            <a:r>
              <a:rPr lang="ru-RU" dirty="0" smtClean="0"/>
              <a:t>промежуточные числа как комбинации целых </a:t>
            </a:r>
            <a:r>
              <a:rPr lang="en-US" dirty="0" smtClean="0"/>
              <a:t> </a:t>
            </a:r>
            <a:r>
              <a:rPr lang="en-US" dirty="0"/>
              <a:t>𝑎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𝑏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Упражнение</a:t>
            </a:r>
            <a:r>
              <a:rPr lang="en-US" dirty="0" smtClean="0"/>
              <a:t>: </a:t>
            </a:r>
            <a:r>
              <a:rPr lang="ru-RU" dirty="0" smtClean="0"/>
              <a:t>Реализовать</a:t>
            </a:r>
            <a:r>
              <a:rPr lang="en-US" dirty="0" smtClean="0"/>
              <a:t>! </a:t>
            </a:r>
            <a:endParaRPr lang="en-US" dirty="0"/>
          </a:p>
          <a:p>
            <a:pPr marL="109728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Китайская теорема об остатках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Даны</a:t>
            </a:r>
            <a:r>
              <a:rPr lang="en-US" dirty="0" smtClean="0"/>
              <a:t> </a:t>
            </a:r>
            <a:r>
              <a:rPr lang="en-US" dirty="0"/>
              <a:t>𝑎,𝑏,𝑛,𝑚 </a:t>
            </a:r>
            <a:r>
              <a:rPr lang="ru-RU" dirty="0" smtClean="0"/>
              <a:t>такие что </a:t>
            </a:r>
            <a:r>
              <a:rPr lang="en-US" dirty="0" smtClean="0"/>
              <a:t>𝑛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𝑚 </a:t>
            </a:r>
            <a:r>
              <a:rPr lang="ru-RU" dirty="0" smtClean="0"/>
              <a:t>взаимно просты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Найти</a:t>
            </a:r>
            <a:r>
              <a:rPr lang="en-US" dirty="0" smtClean="0"/>
              <a:t> </a:t>
            </a:r>
            <a:r>
              <a:rPr lang="ru-RU" dirty="0"/>
              <a:t>𝑥 </a:t>
            </a:r>
            <a:r>
              <a:rPr lang="ru-RU" dirty="0" smtClean="0"/>
              <a:t>такое</a:t>
            </a:r>
            <a:r>
              <a:rPr lang="en-US" dirty="0" smtClean="0"/>
              <a:t>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/>
              <a:t>𝑥≡</a:t>
            </a:r>
            <a:r>
              <a:rPr lang="ru-RU" dirty="0" smtClean="0"/>
              <a:t>𝑎 ⁡</a:t>
            </a:r>
            <a:r>
              <a:rPr lang="en-US" dirty="0" smtClean="0"/>
              <a:t>mod</a:t>
            </a:r>
            <a:r>
              <a:rPr lang="ru-RU" dirty="0" smtClean="0"/>
              <a:t> </a:t>
            </a:r>
            <a:r>
              <a:rPr lang="en-US" dirty="0" smtClean="0"/>
              <a:t>⁡</a:t>
            </a:r>
            <a:r>
              <a:rPr lang="ru-RU" dirty="0"/>
              <a:t>𝑚, 𝑥≡</a:t>
            </a:r>
            <a:r>
              <a:rPr lang="ru-RU" dirty="0" smtClean="0"/>
              <a:t>𝑏 ⁡</a:t>
            </a:r>
            <a:r>
              <a:rPr lang="en-US" dirty="0" smtClean="0"/>
              <a:t>mod</a:t>
            </a:r>
            <a:r>
              <a:rPr lang="ru-RU" dirty="0" smtClean="0"/>
              <a:t> </a:t>
            </a:r>
            <a:r>
              <a:rPr lang="en-US" dirty="0" smtClean="0"/>
              <a:t>⁡</a:t>
            </a:r>
            <a:r>
              <a:rPr lang="ru-RU" dirty="0"/>
              <a:t>𝑛 </a:t>
            </a:r>
          </a:p>
          <a:p>
            <a:r>
              <a:rPr lang="ru-RU" dirty="0" smtClean="0"/>
              <a:t>Решение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𝑛</a:t>
            </a:r>
            <a:r>
              <a:rPr lang="en-US" baseline="30000" dirty="0"/>
              <a:t>−1 </a:t>
            </a:r>
            <a:r>
              <a:rPr lang="en-US" dirty="0" smtClean="0"/>
              <a:t> </a:t>
            </a:r>
            <a:r>
              <a:rPr lang="ru-RU" dirty="0" smtClean="0"/>
              <a:t>ин</a:t>
            </a:r>
            <a:r>
              <a:rPr lang="ru-RU" dirty="0"/>
              <a:t>в</a:t>
            </a:r>
            <a:r>
              <a:rPr lang="ru-RU" dirty="0" smtClean="0"/>
              <a:t>ерсия</a:t>
            </a:r>
            <a:r>
              <a:rPr lang="en-US" dirty="0" smtClean="0"/>
              <a:t>  </a:t>
            </a:r>
            <a:r>
              <a:rPr lang="en-US" dirty="0"/>
              <a:t>𝑛 </a:t>
            </a:r>
            <a:r>
              <a:rPr lang="en-US" dirty="0" smtClean="0"/>
              <a:t>% </a:t>
            </a:r>
            <a:r>
              <a:rPr lang="en-US" dirty="0"/>
              <a:t>𝑚 </a:t>
            </a:r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𝑚</a:t>
            </a:r>
            <a:r>
              <a:rPr lang="en-US" baseline="30000" dirty="0"/>
              <a:t>−1 </a:t>
            </a:r>
            <a:r>
              <a:rPr lang="en-US" dirty="0" smtClean="0"/>
              <a:t> </a:t>
            </a:r>
            <a:r>
              <a:rPr lang="ru-RU" dirty="0" smtClean="0"/>
              <a:t>инверсия</a:t>
            </a:r>
            <a:r>
              <a:rPr lang="en-US" dirty="0" smtClean="0"/>
              <a:t> 𝑚 </a:t>
            </a:r>
            <a:r>
              <a:rPr lang="ru-RU" dirty="0"/>
              <a:t>%</a:t>
            </a:r>
            <a:r>
              <a:rPr lang="en-US" dirty="0" smtClean="0"/>
              <a:t> </a:t>
            </a:r>
            <a:r>
              <a:rPr lang="en-US" dirty="0"/>
              <a:t>𝑛 </a:t>
            </a:r>
          </a:p>
          <a:p>
            <a:pPr lvl="1"/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/>
              <a:t>𝑥=𝑎𝑛𝑛</a:t>
            </a:r>
            <a:r>
              <a:rPr lang="en-US" baseline="30000" dirty="0"/>
              <a:t>−1</a:t>
            </a:r>
            <a:r>
              <a:rPr lang="en-US" dirty="0"/>
              <a:t>+𝑏𝑚𝑚</a:t>
            </a:r>
            <a:r>
              <a:rPr lang="en-US" baseline="30000" dirty="0"/>
              <a:t>−1 </a:t>
            </a:r>
            <a:r>
              <a:rPr lang="en-US" dirty="0" smtClean="0"/>
              <a:t>(</a:t>
            </a:r>
            <a:r>
              <a:rPr lang="ru-RU" dirty="0" smtClean="0"/>
              <a:t>проверить самостоятельно</a:t>
            </a:r>
            <a:r>
              <a:rPr lang="en-US" dirty="0" smtClean="0"/>
              <a:t>) </a:t>
            </a:r>
            <a:endParaRPr lang="en-US" dirty="0"/>
          </a:p>
          <a:p>
            <a:r>
              <a:rPr lang="ru-RU" dirty="0" smtClean="0"/>
              <a:t>Расширение</a:t>
            </a:r>
            <a:r>
              <a:rPr lang="en-US" dirty="0" smtClean="0"/>
              <a:t>:</a:t>
            </a:r>
            <a:r>
              <a:rPr lang="ru-RU" dirty="0" smtClean="0"/>
              <a:t> решить для системы уравнений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Биноминальные </a:t>
            </a:r>
            <a:r>
              <a:rPr lang="ru-RU" dirty="0" smtClean="0"/>
              <a:t>коэффициенты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696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</a:t>
            </a:r>
            <a:r>
              <a:rPr lang="ru-RU" sz="2400" dirty="0" smtClean="0"/>
              <a:t>это число  вариантов выбора </a:t>
            </a:r>
            <a:r>
              <a:rPr lang="en-US" sz="2400" dirty="0" smtClean="0"/>
              <a:t>𝑘 </a:t>
            </a:r>
            <a:r>
              <a:rPr lang="ru-RU" sz="2400" dirty="0" smtClean="0"/>
              <a:t>объектов</a:t>
            </a:r>
            <a:r>
              <a:rPr lang="en-US" sz="2400" dirty="0" smtClean="0"/>
              <a:t> </a:t>
            </a:r>
            <a:r>
              <a:rPr lang="ru-RU" sz="2400" dirty="0" smtClean="0"/>
              <a:t>из</a:t>
            </a:r>
            <a:r>
              <a:rPr lang="en-US" sz="2400" dirty="0" smtClean="0"/>
              <a:t> </a:t>
            </a:r>
            <a:r>
              <a:rPr lang="en-US" sz="2400" dirty="0"/>
              <a:t>𝑛 </a:t>
            </a:r>
            <a:r>
              <a:rPr lang="ru-RU" sz="2400" dirty="0" smtClean="0"/>
              <a:t>различных объектов</a:t>
            </a:r>
            <a:endParaRPr lang="en-US" sz="2400" dirty="0"/>
          </a:p>
          <a:p>
            <a:r>
              <a:rPr lang="ru-RU" sz="2400" dirty="0" smtClean="0"/>
              <a:t>или</a:t>
            </a:r>
            <a:r>
              <a:rPr lang="en-US" sz="2400" dirty="0" smtClean="0"/>
              <a:t>, </a:t>
            </a:r>
            <a:r>
              <a:rPr lang="ru-RU" sz="2400" dirty="0" err="1" smtClean="0"/>
              <a:t>коэф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𝑥</a:t>
            </a:r>
            <a:r>
              <a:rPr lang="en-US" sz="2400" baseline="30000" dirty="0"/>
              <a:t>𝑘</a:t>
            </a:r>
            <a:r>
              <a:rPr lang="en-US" sz="2400" dirty="0"/>
              <a:t>𝑦</a:t>
            </a:r>
            <a:r>
              <a:rPr lang="en-US" sz="2400" baseline="30000" dirty="0"/>
              <a:t>𝑛−𝑘</a:t>
            </a:r>
            <a:r>
              <a:rPr lang="en-US" sz="2400" dirty="0"/>
              <a:t> </a:t>
            </a:r>
            <a:r>
              <a:rPr lang="ru-RU" sz="2400" dirty="0" smtClean="0"/>
              <a:t>в расширении</a:t>
            </a:r>
            <a:r>
              <a:rPr lang="en-US" sz="2400" dirty="0" smtClean="0"/>
              <a:t> (𝑥</a:t>
            </a:r>
            <a:r>
              <a:rPr lang="en-US" sz="2400" dirty="0"/>
              <a:t>+</a:t>
            </a:r>
            <a:r>
              <a:rPr lang="en-US" sz="2400" dirty="0" smtClean="0"/>
              <a:t>𝑦)</a:t>
            </a:r>
            <a:r>
              <a:rPr lang="en-US" sz="2400" baseline="30000" dirty="0" smtClean="0"/>
              <a:t>𝑛 </a:t>
            </a:r>
            <a:endParaRPr lang="en-US" sz="2400" baseline="300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Это комбинаторика</a:t>
            </a:r>
            <a:r>
              <a:rPr lang="en-US" sz="2400" dirty="0" smtClean="0"/>
              <a:t> </a:t>
            </a:r>
            <a:endParaRPr lang="en-US" sz="2400" dirty="0"/>
          </a:p>
          <a:p>
            <a:pPr marL="109728" indent="0"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38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2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Вычисление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Решение</a:t>
            </a:r>
            <a:r>
              <a:rPr lang="en-US" dirty="0" smtClean="0"/>
              <a:t> 1:</a:t>
            </a:r>
            <a:r>
              <a:rPr lang="ru-RU" dirty="0" smtClean="0"/>
              <a:t>Вычисление с помощью формулы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Решение 2</a:t>
            </a:r>
            <a:r>
              <a:rPr lang="en-US" dirty="0" smtClean="0"/>
              <a:t>: </a:t>
            </a:r>
            <a:r>
              <a:rPr lang="ru-RU" dirty="0" smtClean="0"/>
              <a:t>Использовать треугольник </a:t>
            </a:r>
            <a:r>
              <a:rPr lang="ru-RU" dirty="0"/>
              <a:t>П</a:t>
            </a:r>
            <a:r>
              <a:rPr lang="ru-RU" dirty="0" smtClean="0"/>
              <a:t>аскаля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Случай</a:t>
            </a:r>
            <a:r>
              <a:rPr lang="en-US" dirty="0" smtClean="0"/>
              <a:t> </a:t>
            </a:r>
            <a:r>
              <a:rPr lang="en-US" dirty="0"/>
              <a:t>1: </a:t>
            </a:r>
            <a:r>
              <a:rPr lang="ru-RU" dirty="0" smtClean="0"/>
              <a:t>Числа</a:t>
            </a:r>
            <a:r>
              <a:rPr lang="en-US" dirty="0" smtClean="0"/>
              <a:t> </a:t>
            </a:r>
            <a:r>
              <a:rPr lang="en-US" dirty="0"/>
              <a:t>𝑛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𝑘 </a:t>
            </a:r>
            <a:r>
              <a:rPr lang="ru-RU" dirty="0" smtClean="0"/>
              <a:t>малы</a:t>
            </a:r>
            <a:endParaRPr lang="en-US" dirty="0"/>
          </a:p>
          <a:p>
            <a:pPr lvl="1"/>
            <a:r>
              <a:rPr lang="ru-RU" dirty="0" smtClean="0"/>
              <a:t>Решение 1 и 2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Случай</a:t>
            </a:r>
            <a:r>
              <a:rPr lang="en-US" dirty="0" smtClean="0"/>
              <a:t> </a:t>
            </a:r>
            <a:r>
              <a:rPr lang="en-US" dirty="0"/>
              <a:t>2: 𝑛 </a:t>
            </a:r>
            <a:r>
              <a:rPr lang="ru-RU" dirty="0" smtClean="0"/>
              <a:t>большое</a:t>
            </a:r>
            <a:r>
              <a:rPr lang="en-US" dirty="0" smtClean="0"/>
              <a:t>, </a:t>
            </a:r>
            <a:r>
              <a:rPr lang="ru-RU" dirty="0" smtClean="0"/>
              <a:t>но</a:t>
            </a:r>
            <a:r>
              <a:rPr lang="en-US" dirty="0" smtClean="0"/>
              <a:t> </a:t>
            </a:r>
            <a:r>
              <a:rPr lang="en-US" dirty="0"/>
              <a:t>𝑘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𝑛−𝑘 </a:t>
            </a:r>
            <a:r>
              <a:rPr lang="ru-RU" dirty="0" smtClean="0"/>
              <a:t>мало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Решение 1 </a:t>
            </a:r>
            <a:r>
              <a:rPr lang="en-US" dirty="0" smtClean="0"/>
              <a:t>(</a:t>
            </a:r>
            <a:r>
              <a:rPr lang="ru-RU" dirty="0" smtClean="0"/>
              <a:t>только </a:t>
            </a:r>
            <a:r>
              <a:rPr lang="ru-RU" dirty="0" smtClean="0"/>
              <a:t>внимательно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864096" cy="93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900363"/>
            <a:ext cx="58197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Числа Фибоначчи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Определение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ru-RU" dirty="0" smtClean="0"/>
              <a:t>𝐹</a:t>
            </a:r>
            <a:r>
              <a:rPr lang="ru-RU" baseline="-25000" dirty="0"/>
              <a:t>0</a:t>
            </a:r>
            <a:r>
              <a:rPr lang="ru-RU" dirty="0"/>
              <a:t>=0, 𝐹</a:t>
            </a:r>
            <a:r>
              <a:rPr lang="ru-RU" baseline="-25000" dirty="0"/>
              <a:t>1</a:t>
            </a:r>
            <a:r>
              <a:rPr lang="ru-RU" dirty="0"/>
              <a:t>=1 </a:t>
            </a:r>
          </a:p>
          <a:p>
            <a:pPr lvl="1"/>
            <a:r>
              <a:rPr lang="ru-RU" dirty="0" smtClean="0"/>
              <a:t>𝐹</a:t>
            </a:r>
            <a:r>
              <a:rPr lang="ru-RU" baseline="-25000" dirty="0" smtClean="0"/>
              <a:t>𝑛</a:t>
            </a:r>
            <a:r>
              <a:rPr lang="ru-RU" dirty="0"/>
              <a:t>=𝐹</a:t>
            </a:r>
            <a:r>
              <a:rPr lang="ru-RU" baseline="-25000" dirty="0"/>
              <a:t>𝑛−1</a:t>
            </a:r>
            <a:r>
              <a:rPr lang="ru-RU" dirty="0"/>
              <a:t>+𝐹</a:t>
            </a:r>
            <a:r>
              <a:rPr lang="ru-RU" baseline="-25000" dirty="0"/>
              <a:t>𝑛−2</a:t>
            </a:r>
            <a:r>
              <a:rPr lang="ru-RU" dirty="0"/>
              <a:t>, </a:t>
            </a:r>
            <a:r>
              <a:rPr lang="ru-RU" dirty="0" smtClean="0"/>
              <a:t>где</a:t>
            </a:r>
            <a:r>
              <a:rPr lang="en-US" dirty="0" smtClean="0"/>
              <a:t> </a:t>
            </a:r>
            <a:r>
              <a:rPr lang="ru-RU" dirty="0"/>
              <a:t>𝑛≥2 </a:t>
            </a:r>
          </a:p>
          <a:p>
            <a:endParaRPr lang="en-US" dirty="0" smtClean="0"/>
          </a:p>
          <a:p>
            <a:r>
              <a:rPr lang="ru-RU" dirty="0" smtClean="0"/>
              <a:t>Появляются на различных соревнованиях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Приближенная форма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</a:t>
            </a:r>
            <a:r>
              <a:rPr lang="ru-RU" dirty="0" smtClean="0"/>
              <a:t>, где</a:t>
            </a:r>
            <a:r>
              <a:rPr lang="en-US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Плохо</a:t>
            </a:r>
            <a:r>
              <a:rPr lang="en-US" dirty="0" smtClean="0"/>
              <a:t> </a:t>
            </a:r>
            <a:r>
              <a:rPr lang="ru-RU" dirty="0" smtClean="0"/>
              <a:t>потому что</a:t>
            </a:r>
            <a:r>
              <a:rPr lang="en-US" dirty="0" smtClean="0"/>
              <a:t> </a:t>
            </a:r>
            <a:r>
              <a:rPr lang="en-US" dirty="0"/>
              <a:t>𝜑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sqrt</a:t>
            </a:r>
            <a:r>
              <a:rPr lang="en-US" dirty="0" smtClean="0"/>
              <a:t>(5) </a:t>
            </a:r>
            <a:r>
              <a:rPr lang="ru-RU" dirty="0" smtClean="0"/>
              <a:t>иррациональны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Нельзя вычислить точное значение</a:t>
            </a:r>
            <a:r>
              <a:rPr lang="en-US" dirty="0" smtClean="0"/>
              <a:t> </a:t>
            </a:r>
            <a:r>
              <a:rPr lang="en-US" dirty="0"/>
              <a:t>𝐹</a:t>
            </a:r>
            <a:r>
              <a:rPr lang="en-US" baseline="-25000" dirty="0"/>
              <a:t>𝑛</a:t>
            </a:r>
            <a:r>
              <a:rPr lang="en-US" dirty="0"/>
              <a:t>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больших</a:t>
            </a:r>
            <a:r>
              <a:rPr lang="en-US" dirty="0" smtClean="0"/>
              <a:t> 𝑛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Существуют </a:t>
            </a:r>
            <a:r>
              <a:rPr lang="ru-RU" dirty="0"/>
              <a:t>более </a:t>
            </a:r>
            <a:r>
              <a:rPr lang="ru-RU" dirty="0" smtClean="0"/>
              <a:t>стабильные способы </a:t>
            </a:r>
            <a:r>
              <a:rPr lang="ru-RU" dirty="0"/>
              <a:t>вычисления</a:t>
            </a:r>
            <a:r>
              <a:rPr lang="en-US" dirty="0" smtClean="0"/>
              <a:t> </a:t>
            </a:r>
            <a:r>
              <a:rPr lang="en-US" dirty="0"/>
              <a:t>𝐹𝑛 </a:t>
            </a:r>
          </a:p>
          <a:p>
            <a:pPr lvl="1"/>
            <a:r>
              <a:rPr lang="en-US" dirty="0" smtClean="0"/>
              <a:t>… </a:t>
            </a:r>
            <a:r>
              <a:rPr lang="ru-RU" dirty="0" smtClean="0"/>
              <a:t>и любых других рекуррентных формул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1368151" cy="69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95669"/>
            <a:ext cx="1440160" cy="77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8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Более лучшее приближенное вычисление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ru-RU" dirty="0"/>
          </a:p>
          <a:p>
            <a:r>
              <a:rPr lang="ru-RU" dirty="0"/>
              <a:t>Использовать быстрое возведение в степень для вычисления матрицы </a:t>
            </a:r>
            <a:r>
              <a:rPr lang="ru-RU" dirty="0" smtClean="0"/>
              <a:t>степеней</a:t>
            </a:r>
          </a:p>
          <a:p>
            <a:endParaRPr lang="en-US" dirty="0"/>
          </a:p>
          <a:p>
            <a:r>
              <a:rPr lang="ru-RU" dirty="0"/>
              <a:t>Может быть </a:t>
            </a:r>
            <a:r>
              <a:rPr lang="ru-RU" dirty="0" smtClean="0"/>
              <a:t>расширена </a:t>
            </a:r>
            <a:r>
              <a:rPr lang="ru-RU" dirty="0"/>
              <a:t>для </a:t>
            </a:r>
            <a:r>
              <a:rPr lang="ru-RU" dirty="0" smtClean="0"/>
              <a:t>любого </a:t>
            </a:r>
            <a:r>
              <a:rPr lang="ru-RU" dirty="0"/>
              <a:t>линейного </a:t>
            </a:r>
            <a:r>
              <a:rPr lang="ru-RU" dirty="0" smtClean="0"/>
              <a:t>рекуррентного отношения  </a:t>
            </a:r>
            <a:r>
              <a:rPr lang="ru-RU" dirty="0"/>
              <a:t>с постоянными </a:t>
            </a:r>
            <a:r>
              <a:rPr lang="ru-RU" dirty="0" smtClean="0"/>
              <a:t>коэффициентами</a:t>
            </a:r>
            <a:endParaRPr lang="en-US" dirty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5733"/>
            <a:ext cx="7038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4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Сегодня на лекции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Алгебра</a:t>
            </a:r>
            <a:r>
              <a:rPr lang="en-US" dirty="0" smtClean="0"/>
              <a:t> </a:t>
            </a:r>
          </a:p>
          <a:p>
            <a:r>
              <a:rPr lang="ru-RU" dirty="0" smtClean="0"/>
              <a:t>Теория чисел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Комбинаторика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(</a:t>
            </a:r>
            <a:r>
              <a:rPr lang="ru-RU" dirty="0" smtClean="0"/>
              <a:t>не вычислительная</a:t>
            </a:r>
            <a:r>
              <a:rPr lang="en-US" dirty="0" smtClean="0"/>
              <a:t>) </a:t>
            </a:r>
            <a:r>
              <a:rPr lang="ru-RU" dirty="0" smtClean="0"/>
              <a:t>Геометрия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“</a:t>
            </a:r>
            <a:r>
              <a:rPr lang="ru-RU" dirty="0" smtClean="0"/>
              <a:t>как вычислять</a:t>
            </a:r>
            <a:r>
              <a:rPr lang="en-US" dirty="0" smtClean="0"/>
              <a:t>”</a:t>
            </a:r>
            <a:r>
              <a:rPr lang="ru-RU" dirty="0" smtClean="0"/>
              <a:t>!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Геометрия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 dirty="0" smtClean="0"/>
              <a:t>В теории</a:t>
            </a:r>
            <a:r>
              <a:rPr lang="en-US" dirty="0" smtClean="0"/>
              <a:t>: </a:t>
            </a:r>
            <a:r>
              <a:rPr lang="ru-RU" dirty="0" smtClean="0"/>
              <a:t>ничего сложного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В соревнованиях</a:t>
            </a:r>
            <a:r>
              <a:rPr lang="en-US" dirty="0" smtClean="0"/>
              <a:t>: </a:t>
            </a:r>
            <a:r>
              <a:rPr lang="ru-RU" dirty="0" smtClean="0"/>
              <a:t>избегать, если возможно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Основы сегодня</a:t>
            </a:r>
            <a:endParaRPr lang="en-US" dirty="0"/>
          </a:p>
          <a:p>
            <a:pPr lvl="1"/>
            <a:r>
              <a:rPr lang="ru-RU" dirty="0" smtClean="0"/>
              <a:t>Вычислительная геометрия на лекции </a:t>
            </a:r>
            <a:r>
              <a:rPr lang="en-US" dirty="0" smtClean="0"/>
              <a:t>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Когда решаем геометрические проблемы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Точность</a:t>
            </a:r>
            <a:r>
              <a:rPr lang="en-US" dirty="0" smtClean="0"/>
              <a:t>, </a:t>
            </a:r>
            <a:r>
              <a:rPr lang="ru-RU" dirty="0" smtClean="0"/>
              <a:t>точность</a:t>
            </a:r>
            <a:r>
              <a:rPr lang="en-US" dirty="0" smtClean="0"/>
              <a:t>, </a:t>
            </a:r>
            <a:r>
              <a:rPr lang="ru-RU" dirty="0"/>
              <a:t>точность</a:t>
            </a:r>
            <a:r>
              <a:rPr lang="en-US" dirty="0" smtClean="0"/>
              <a:t>! </a:t>
            </a:r>
            <a:endParaRPr lang="en-US" dirty="0"/>
          </a:p>
          <a:p>
            <a:pPr lvl="1"/>
            <a:r>
              <a:rPr lang="ru-RU" sz="2400" dirty="0" smtClean="0"/>
              <a:t>Если возможно не использовать вещественные числа</a:t>
            </a:r>
            <a:endParaRPr lang="en-US" sz="2400" dirty="0"/>
          </a:p>
          <a:p>
            <a:pPr lvl="1"/>
            <a:r>
              <a:rPr lang="ru-RU" sz="2400" dirty="0" smtClean="0"/>
              <a:t>Если используете, то использовать </a:t>
            </a:r>
            <a:r>
              <a:rPr lang="en-US" sz="2400" dirty="0" smtClean="0"/>
              <a:t>double </a:t>
            </a:r>
            <a:r>
              <a:rPr lang="ru-RU" sz="2400" dirty="0" smtClean="0"/>
              <a:t>и никогда</a:t>
            </a:r>
            <a:r>
              <a:rPr lang="en-US" sz="2400" dirty="0" smtClean="0"/>
              <a:t> float </a:t>
            </a:r>
            <a:endParaRPr lang="en-US" sz="2400" dirty="0"/>
          </a:p>
          <a:p>
            <a:pPr lvl="1"/>
            <a:r>
              <a:rPr lang="ru-RU" sz="2400" dirty="0" smtClean="0"/>
              <a:t>Избегать деления, где только возможно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ru-RU" sz="2400" dirty="0" smtClean="0"/>
              <a:t>Вводить константы точности </a:t>
            </a:r>
            <a:r>
              <a:rPr lang="en-US" sz="2400" dirty="0" smtClean="0"/>
              <a:t>𝜖</a:t>
            </a:r>
            <a:r>
              <a:rPr lang="ru-RU" sz="2400" dirty="0" smtClean="0"/>
              <a:t> при сравнении</a:t>
            </a:r>
            <a:endParaRPr lang="en-US" sz="2400" dirty="0"/>
          </a:p>
          <a:p>
            <a:pPr lvl="1"/>
            <a:r>
              <a:rPr lang="ru-RU" sz="2400" dirty="0" smtClean="0"/>
              <a:t>пример</a:t>
            </a:r>
            <a:r>
              <a:rPr lang="en-US" sz="2400" dirty="0" smtClean="0"/>
              <a:t> </a:t>
            </a:r>
            <a:r>
              <a:rPr lang="ru-RU" sz="2400" dirty="0" smtClean="0"/>
              <a:t>Вместо</a:t>
            </a:r>
            <a:r>
              <a:rPr lang="en-US" sz="2400" dirty="0" smtClean="0"/>
              <a:t> </a:t>
            </a:r>
            <a:r>
              <a:rPr lang="en-US" sz="2400" dirty="0"/>
              <a:t>if(x == 0), </a:t>
            </a:r>
            <a:r>
              <a:rPr lang="ru-RU" sz="2400" dirty="0" smtClean="0"/>
              <a:t>пишите</a:t>
            </a:r>
            <a:r>
              <a:rPr lang="en-US" sz="2400" dirty="0" smtClean="0"/>
              <a:t> </a:t>
            </a:r>
            <a:r>
              <a:rPr lang="en-US" sz="2400" dirty="0"/>
              <a:t>if(abs(x) &lt; EPS) </a:t>
            </a:r>
          </a:p>
          <a:p>
            <a:r>
              <a:rPr lang="en-US" dirty="0" smtClean="0"/>
              <a:t>No </a:t>
            </a:r>
            <a:r>
              <a:rPr lang="en-US" dirty="0"/>
              <a:t>hacks! </a:t>
            </a:r>
          </a:p>
          <a:p>
            <a:pPr lvl="1"/>
            <a:r>
              <a:rPr lang="ru-RU" sz="2400" dirty="0"/>
              <a:t>В большинстве случаев, </a:t>
            </a:r>
            <a:r>
              <a:rPr lang="ru-RU" sz="2400" dirty="0" smtClean="0"/>
              <a:t>рандомизация, </a:t>
            </a:r>
            <a:r>
              <a:rPr lang="ru-RU" sz="2400" dirty="0"/>
              <a:t>вероятностные методы, малые </a:t>
            </a:r>
            <a:r>
              <a:rPr lang="ru-RU" sz="2400" dirty="0" smtClean="0"/>
              <a:t>изменения </a:t>
            </a:r>
            <a:r>
              <a:rPr lang="ru-RU" sz="2400" dirty="0"/>
              <a:t>не </a:t>
            </a:r>
            <a:r>
              <a:rPr lang="ru-RU" sz="2400" dirty="0" smtClean="0"/>
              <a:t>помогают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1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Операции </a:t>
            </a:r>
            <a:r>
              <a:rPr lang="ru-RU" dirty="0" smtClean="0"/>
              <a:t>над </a:t>
            </a:r>
            <a:r>
              <a:rPr lang="ru-RU" dirty="0" smtClean="0"/>
              <a:t>векторами </a:t>
            </a:r>
            <a:r>
              <a:rPr lang="en-US" dirty="0" smtClean="0"/>
              <a:t>2D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Имеем вектор </a:t>
            </a:r>
            <a:r>
              <a:rPr lang="en-US" dirty="0" smtClean="0"/>
              <a:t>(</a:t>
            </a:r>
            <a:r>
              <a:rPr lang="en-US" dirty="0"/>
              <a:t>𝑥,𝑦) </a:t>
            </a:r>
          </a:p>
          <a:p>
            <a:r>
              <a:rPr lang="ru-RU" dirty="0" smtClean="0"/>
              <a:t>Норма</a:t>
            </a:r>
            <a:r>
              <a:rPr lang="en-US" dirty="0" smtClean="0"/>
              <a:t> (</a:t>
            </a:r>
            <a:r>
              <a:rPr lang="ru-RU" dirty="0" smtClean="0"/>
              <a:t>длина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ru-RU" dirty="0" smtClean="0"/>
              <a:t>Поворот на угол </a:t>
            </a:r>
            <a:r>
              <a:rPr lang="en-US" dirty="0" smtClean="0"/>
              <a:t>𝜃</a:t>
            </a:r>
            <a:r>
              <a:rPr lang="ru-RU" dirty="0" smtClean="0"/>
              <a:t> против </a:t>
            </a:r>
          </a:p>
          <a:p>
            <a:pPr marL="109728" indent="0">
              <a:buNone/>
            </a:pPr>
            <a:r>
              <a:rPr lang="ru-RU" dirty="0"/>
              <a:t>	</a:t>
            </a:r>
            <a:r>
              <a:rPr lang="ru-RU" dirty="0" smtClean="0"/>
              <a:t>часовой</a:t>
            </a:r>
            <a:r>
              <a:rPr lang="en-US" dirty="0" smtClean="0"/>
              <a:t> </a:t>
            </a:r>
            <a:r>
              <a:rPr lang="ru-RU" dirty="0" smtClean="0"/>
              <a:t> стрелки: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Удостоверьтесь, что используете правильные ед. измерения </a:t>
            </a:r>
            <a:r>
              <a:rPr lang="en-US" dirty="0" smtClean="0"/>
              <a:t>(</a:t>
            </a:r>
            <a:r>
              <a:rPr lang="ru-RU" dirty="0" smtClean="0"/>
              <a:t>град.</a:t>
            </a:r>
            <a:r>
              <a:rPr lang="en-US" dirty="0" smtClean="0"/>
              <a:t>, </a:t>
            </a:r>
            <a:r>
              <a:rPr lang="ru-RU" dirty="0" smtClean="0"/>
              <a:t>радианы</a:t>
            </a:r>
            <a:r>
              <a:rPr lang="en-US" dirty="0" smtClean="0"/>
              <a:t>) </a:t>
            </a:r>
            <a:endParaRPr lang="en-US" dirty="0"/>
          </a:p>
          <a:p>
            <a:r>
              <a:rPr lang="ru-RU" dirty="0" smtClean="0"/>
              <a:t>Векторы нормали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ru-RU" dirty="0"/>
              <a:t>𝑦,−𝑥), </a:t>
            </a:r>
            <a:r>
              <a:rPr lang="en-US" dirty="0" smtClean="0"/>
              <a:t>(</a:t>
            </a:r>
            <a:r>
              <a:rPr lang="ru-RU" dirty="0" smtClean="0"/>
              <a:t>−</a:t>
            </a:r>
            <a:r>
              <a:rPr lang="ru-RU" dirty="0"/>
              <a:t>𝑦,</a:t>
            </a:r>
            <a:r>
              <a:rPr lang="ru-RU" dirty="0" smtClean="0"/>
              <a:t>𝑥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Помните об этом</a:t>
            </a:r>
            <a:r>
              <a:rPr lang="en-US" dirty="0" smtClean="0"/>
              <a:t>! </a:t>
            </a:r>
            <a:endParaRPr lang="en-US" dirty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18573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2801220" cy="85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2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Пересечение линий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Имеем две линии</a:t>
            </a:r>
            <a:r>
              <a:rPr lang="en-US" dirty="0" smtClean="0"/>
              <a:t>: </a:t>
            </a:r>
            <a:r>
              <a:rPr lang="ru-RU" dirty="0"/>
              <a:t>𝑎𝑥+𝑏𝑦+𝑐=0, 𝑑𝑥+𝑒𝑦+𝑓=0 </a:t>
            </a:r>
          </a:p>
          <a:p>
            <a:r>
              <a:rPr lang="ru-RU" dirty="0" smtClean="0"/>
              <a:t>В матричной форме</a:t>
            </a:r>
            <a:r>
              <a:rPr lang="en-US" dirty="0" smtClean="0"/>
              <a:t>: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/>
          </a:p>
          <a:p>
            <a:r>
              <a:rPr lang="ru-RU" dirty="0" smtClean="0"/>
              <a:t>Инвертирование матрицы</a:t>
            </a:r>
            <a:r>
              <a:rPr lang="en-US" dirty="0" smtClean="0"/>
              <a:t>: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Запомнить</a:t>
            </a:r>
            <a:r>
              <a:rPr lang="en-US" dirty="0" smtClean="0"/>
              <a:t>! </a:t>
            </a:r>
            <a:endParaRPr lang="en-US" dirty="0"/>
          </a:p>
          <a:p>
            <a:r>
              <a:rPr lang="ru-RU" dirty="0" smtClean="0"/>
              <a:t>Крайний случай</a:t>
            </a:r>
            <a:r>
              <a:rPr lang="en-US" dirty="0" smtClean="0"/>
              <a:t>: </a:t>
            </a:r>
            <a:r>
              <a:rPr lang="ru-RU" dirty="0"/>
              <a:t>𝑎𝑒=𝑏𝑑 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3114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46005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1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Окружность описывающая </a:t>
            </a:r>
            <a:r>
              <a:rPr lang="ru-RU" dirty="0" smtClean="0"/>
              <a:t>треугольник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49424"/>
            <a:ext cx="8579296" cy="4325112"/>
          </a:xfrm>
        </p:spPr>
        <p:txBody>
          <a:bodyPr>
            <a:normAutofit/>
          </a:bodyPr>
          <a:lstStyle/>
          <a:p>
            <a:r>
              <a:rPr lang="ru-RU" dirty="0" smtClean="0"/>
              <a:t>Имеем три точки </a:t>
            </a:r>
            <a:r>
              <a:rPr lang="en-US" dirty="0" smtClean="0"/>
              <a:t>𝐴</a:t>
            </a:r>
            <a:r>
              <a:rPr lang="en-US" dirty="0"/>
              <a:t>,𝐵,𝐶 </a:t>
            </a:r>
          </a:p>
          <a:p>
            <a:r>
              <a:rPr lang="ru-RU" dirty="0" smtClean="0"/>
              <a:t>Хотим, вычислить </a:t>
            </a:r>
            <a:r>
              <a:rPr lang="ru-RU" dirty="0"/>
              <a:t>𝑃, что </a:t>
            </a:r>
            <a:r>
              <a:rPr lang="ru-RU" dirty="0" smtClean="0"/>
              <a:t>бы она </a:t>
            </a:r>
            <a:r>
              <a:rPr lang="ru-RU" dirty="0" smtClean="0"/>
              <a:t>являлась </a:t>
            </a:r>
            <a:r>
              <a:rPr lang="ru-RU" dirty="0"/>
              <a:t>равноудаленной от 𝐴, 𝐵, 𝐶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Не решайте систему квадратичных уравнений</a:t>
            </a:r>
            <a:r>
              <a:rPr lang="en-US" dirty="0" smtClean="0"/>
              <a:t>! </a:t>
            </a:r>
            <a:endParaRPr lang="en-US" dirty="0"/>
          </a:p>
          <a:p>
            <a:r>
              <a:rPr lang="ru-RU" dirty="0" smtClean="0"/>
              <a:t>Взамен, найдите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ru-RU" dirty="0"/>
              <a:t>Найти биссектрисы 𝐴 𝐵 и 𝐵 </a:t>
            </a:r>
            <a:r>
              <a:rPr lang="ru-RU" dirty="0" smtClean="0"/>
              <a:t>𝐶</a:t>
            </a:r>
          </a:p>
          <a:p>
            <a:pPr lvl="1"/>
            <a:r>
              <a:rPr lang="ru-RU" dirty="0" smtClean="0"/>
              <a:t>И вычислить их пересечение</a:t>
            </a:r>
            <a:r>
              <a:rPr lang="en-US" dirty="0" smtClean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2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Площадь треугольника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Имеем три точки </a:t>
            </a:r>
            <a:r>
              <a:rPr lang="en-US" dirty="0" smtClean="0"/>
              <a:t>𝐴</a:t>
            </a:r>
            <a:r>
              <a:rPr lang="en-US" dirty="0"/>
              <a:t>,𝐵,𝐶 </a:t>
            </a:r>
          </a:p>
          <a:p>
            <a:pPr lvl="1"/>
            <a:r>
              <a:rPr lang="ru-RU" dirty="0"/>
              <a:t>Используйте векторное произведение </a:t>
            </a:r>
            <a:r>
              <a:rPr lang="en-US" dirty="0" smtClean="0"/>
              <a:t>: </a:t>
            </a:r>
            <a:r>
              <a:rPr lang="en-US" dirty="0"/>
              <a:t>2∙</a:t>
            </a:r>
            <a:r>
              <a:rPr lang="ru-RU" dirty="0"/>
              <a:t>𝑎𝑟𝑒𝑎</a:t>
            </a:r>
            <a:r>
              <a:rPr lang="ru-RU" dirty="0" smtClean="0"/>
              <a:t>=</a:t>
            </a:r>
            <a:r>
              <a:rPr lang="en-US" dirty="0" smtClean="0"/>
              <a:t>|</a:t>
            </a:r>
            <a:r>
              <a:rPr lang="ru-RU" dirty="0" smtClean="0"/>
              <a:t>𝐵</a:t>
            </a:r>
            <a:r>
              <a:rPr lang="ru-RU" dirty="0"/>
              <a:t>−𝐴×𝐶−𝐴 </a:t>
            </a:r>
            <a:r>
              <a:rPr lang="en-US" dirty="0" smtClean="0"/>
              <a:t>|</a:t>
            </a:r>
            <a:endParaRPr lang="ru-RU" dirty="0"/>
          </a:p>
          <a:p>
            <a:r>
              <a:rPr lang="en-US" dirty="0" smtClean="0"/>
              <a:t>Cross </a:t>
            </a:r>
            <a:r>
              <a:rPr lang="en-US" dirty="0"/>
              <a:t>product: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Очень важно в компьютерной геометрии</a:t>
            </a:r>
            <a:r>
              <a:rPr lang="en-US" dirty="0" smtClean="0"/>
              <a:t>.</a:t>
            </a:r>
            <a:r>
              <a:rPr lang="ru-RU" dirty="0" smtClean="0"/>
              <a:t> Запомнить</a:t>
            </a:r>
            <a:r>
              <a:rPr lang="en-US" dirty="0" smtClean="0"/>
              <a:t>! </a:t>
            </a:r>
            <a:endParaRPr lang="en-US" dirty="0"/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71913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2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Площадь простого многоугольника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Даны</a:t>
            </a:r>
            <a:r>
              <a:rPr lang="en-US" sz="2400" dirty="0" smtClean="0"/>
              <a:t> </a:t>
            </a:r>
            <a:r>
              <a:rPr lang="en-US" sz="2400" dirty="0"/>
              <a:t>𝑃1,𝑃2,…,𝑃𝑛 </a:t>
            </a:r>
            <a:r>
              <a:rPr lang="ru-RU" sz="2400" dirty="0" smtClean="0"/>
              <a:t>по периметру</a:t>
            </a:r>
            <a:r>
              <a:rPr lang="en-US" sz="2400" dirty="0" smtClean="0"/>
              <a:t> </a:t>
            </a:r>
            <a:r>
              <a:rPr lang="ru-RU" sz="2400" dirty="0" smtClean="0"/>
              <a:t>многоугольника </a:t>
            </a:r>
            <a:r>
              <a:rPr lang="en-US" sz="2400" dirty="0" smtClean="0"/>
              <a:t>𝑃 </a:t>
            </a:r>
            <a:endParaRPr lang="en-US" sz="2400" dirty="0"/>
          </a:p>
          <a:p>
            <a:r>
              <a:rPr lang="ru-RU" sz="2400" dirty="0" smtClean="0"/>
              <a:t>Если</a:t>
            </a:r>
            <a:r>
              <a:rPr lang="en-US" sz="2400" dirty="0" smtClean="0"/>
              <a:t> 𝑃</a:t>
            </a:r>
            <a:r>
              <a:rPr lang="ru-RU" sz="2400" dirty="0" smtClean="0"/>
              <a:t> выпуклый</a:t>
            </a:r>
            <a:r>
              <a:rPr lang="en-US" sz="2400" dirty="0" smtClean="0"/>
              <a:t>, </a:t>
            </a:r>
            <a:r>
              <a:rPr lang="ru-RU" sz="2400" dirty="0" smtClean="0"/>
              <a:t>мы можем разбить </a:t>
            </a:r>
            <a:r>
              <a:rPr lang="en-US" sz="2400" dirty="0" smtClean="0"/>
              <a:t>𝑃 </a:t>
            </a:r>
            <a:r>
              <a:rPr lang="ru-RU" sz="2400" dirty="0" smtClean="0"/>
              <a:t>на треугольники</a:t>
            </a:r>
            <a:r>
              <a:rPr lang="en-US" sz="2400" dirty="0" smtClean="0"/>
              <a:t>: </a:t>
            </a:r>
            <a:endParaRPr lang="en-US" sz="2400" dirty="0"/>
          </a:p>
          <a:p>
            <a:pPr lvl="1"/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Оказывается, что формула </a:t>
            </a:r>
            <a:r>
              <a:rPr lang="ru-RU" sz="2400" dirty="0" smtClean="0"/>
              <a:t>может работать и </a:t>
            </a:r>
            <a:r>
              <a:rPr lang="ru-RU" sz="2400" dirty="0"/>
              <a:t>для не слишком </a:t>
            </a:r>
            <a:r>
              <a:rPr lang="ru-RU" sz="2400" dirty="0" smtClean="0"/>
              <a:t>выпуклых многоугольников</a:t>
            </a:r>
            <a:endParaRPr lang="ru-RU" sz="2400" dirty="0"/>
          </a:p>
          <a:p>
            <a:pPr lvl="1"/>
            <a:r>
              <a:rPr lang="ru-RU" sz="2000" dirty="0" smtClean="0"/>
              <a:t>Площадь это абсолютное значение суммы </a:t>
            </a:r>
            <a:r>
              <a:rPr lang="en-US" sz="2000" dirty="0" smtClean="0"/>
              <a:t>“</a:t>
            </a:r>
            <a:r>
              <a:rPr lang="ru-RU" sz="2000" dirty="0" smtClean="0"/>
              <a:t>областей</a:t>
            </a:r>
            <a:r>
              <a:rPr lang="en-US" sz="2000" dirty="0" smtClean="0"/>
              <a:t>” </a:t>
            </a:r>
            <a:endParaRPr lang="en-US" sz="2000" dirty="0"/>
          </a:p>
          <a:p>
            <a:r>
              <a:rPr lang="ru-RU" sz="2400" dirty="0" smtClean="0"/>
              <a:t>Альтернативная формула</a:t>
            </a:r>
            <a:r>
              <a:rPr lang="en-US" sz="2400" dirty="0" smtClean="0"/>
              <a:t>: </a:t>
            </a:r>
            <a:endParaRPr lang="en-US" sz="2400" dirty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5785643" cy="62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52" y="5733256"/>
            <a:ext cx="4608511" cy="46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4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Нет необходимости искать приближенных решений в одну строчку</a:t>
            </a:r>
            <a:endParaRPr lang="en-US" dirty="0"/>
          </a:p>
          <a:p>
            <a:r>
              <a:rPr lang="ru-RU" dirty="0" smtClean="0"/>
              <a:t>Много проходные алгоритмы достаточно хороши для этих целей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1799 </a:t>
            </a:r>
            <a:r>
              <a:rPr lang="en-US" dirty="0" err="1">
                <a:hlinkClick r:id="rId3"/>
              </a:rPr>
              <a:t>Yeehaa</a:t>
            </a:r>
            <a:r>
              <a:rPr lang="en-US" dirty="0">
                <a:hlinkClick r:id="rId3"/>
              </a:rPr>
              <a:t>!</a:t>
            </a:r>
            <a:r>
              <a:rPr lang="en-US" dirty="0"/>
              <a:t> (1) </a:t>
            </a:r>
          </a:p>
          <a:p>
            <a:r>
              <a:rPr lang="en-US" dirty="0">
                <a:hlinkClick r:id="rId4"/>
              </a:rPr>
              <a:t>1401 Factorial</a:t>
            </a:r>
            <a:r>
              <a:rPr lang="en-US" dirty="0"/>
              <a:t> (1) </a:t>
            </a:r>
          </a:p>
          <a:p>
            <a:r>
              <a:rPr lang="en-US" dirty="0">
                <a:hlinkClick r:id="rId5"/>
              </a:rPr>
              <a:t>2262 </a:t>
            </a:r>
            <a:r>
              <a:rPr lang="en-US" dirty="0" err="1">
                <a:hlinkClick r:id="rId5"/>
              </a:rPr>
              <a:t>Goldbach's</a:t>
            </a:r>
            <a:r>
              <a:rPr lang="en-US" dirty="0">
                <a:hlinkClick r:id="rId5"/>
              </a:rPr>
              <a:t> Conjecture</a:t>
            </a:r>
            <a:r>
              <a:rPr lang="en-US" dirty="0"/>
              <a:t> (2) </a:t>
            </a:r>
          </a:p>
          <a:p>
            <a:r>
              <a:rPr lang="en-US" dirty="0">
                <a:hlinkClick r:id="rId6"/>
              </a:rPr>
              <a:t>2242 The Circumference of the Circle</a:t>
            </a:r>
            <a:r>
              <a:rPr lang="en-US" dirty="0"/>
              <a:t> (2) </a:t>
            </a:r>
          </a:p>
          <a:p>
            <a:r>
              <a:rPr lang="en-US" dirty="0">
                <a:hlinkClick r:id="rId7"/>
              </a:rPr>
              <a:t>1654 Area</a:t>
            </a:r>
            <a:r>
              <a:rPr lang="en-US" dirty="0"/>
              <a:t> (3) </a:t>
            </a:r>
          </a:p>
          <a:p>
            <a:r>
              <a:rPr lang="en-US" dirty="0">
                <a:hlinkClick r:id="rId8"/>
              </a:rPr>
              <a:t>2309 BST</a:t>
            </a:r>
            <a:r>
              <a:rPr lang="en-US" dirty="0"/>
              <a:t> (3) </a:t>
            </a:r>
          </a:p>
          <a:p>
            <a:r>
              <a:rPr lang="en-US" dirty="0">
                <a:hlinkClick r:id="rId9"/>
              </a:rPr>
              <a:t>2693 Chocolate Chip Cookies</a:t>
            </a:r>
            <a:r>
              <a:rPr lang="en-US" dirty="0"/>
              <a:t> (4)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Note: Given two points, how do you find a circle with a fixed radius that goes through the two points? </a:t>
            </a:r>
          </a:p>
          <a:p>
            <a:r>
              <a:rPr lang="en-US" dirty="0">
                <a:hlinkClick r:id="rId10"/>
              </a:rPr>
              <a:t>2084 Game of Connections</a:t>
            </a:r>
            <a:r>
              <a:rPr lang="en-US" dirty="0"/>
              <a:t> (4)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Hint: The answer for is quite big. </a:t>
            </a:r>
          </a:p>
          <a:p>
            <a:r>
              <a:rPr lang="en-US" dirty="0">
                <a:hlinkClick r:id="rId11"/>
              </a:rPr>
              <a:t>2085 Inversion</a:t>
            </a:r>
            <a:r>
              <a:rPr lang="en-US" dirty="0"/>
              <a:t> (5) </a:t>
            </a:r>
          </a:p>
          <a:p>
            <a:r>
              <a:rPr lang="en-US" dirty="0">
                <a:hlinkClick r:id="rId12"/>
              </a:rPr>
              <a:t>1426 Find The Multiple</a:t>
            </a:r>
            <a:r>
              <a:rPr lang="en-US" dirty="0"/>
              <a:t> (6) </a:t>
            </a:r>
          </a:p>
          <a:p>
            <a:r>
              <a:rPr lang="en-US" dirty="0">
                <a:hlinkClick r:id="rId13"/>
              </a:rPr>
              <a:t>2356 Find a multiple</a:t>
            </a:r>
            <a:r>
              <a:rPr lang="en-US" dirty="0"/>
              <a:t> (7, challenge problem) </a:t>
            </a:r>
          </a:p>
          <a:p>
            <a:r>
              <a:rPr lang="en-US" dirty="0">
                <a:hlinkClick r:id="rId14"/>
              </a:rPr>
              <a:t>1148 Utopia Divided</a:t>
            </a:r>
            <a:r>
              <a:rPr lang="en-US" dirty="0"/>
              <a:t> (9, challenge problem) </a:t>
            </a:r>
          </a:p>
          <a:p>
            <a:pPr lvl="1"/>
            <a:r>
              <a:rPr lang="en-US" dirty="0"/>
              <a:t>Hint: Solve the 1-dimensional version of the problem first.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степеней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497464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Возможно использовать в многих ситуациях</a:t>
            </a:r>
            <a:endParaRPr lang="en-US" dirty="0"/>
          </a:p>
          <a:p>
            <a:r>
              <a:rPr lang="ru-RU" dirty="0" smtClean="0"/>
              <a:t>Надо запомнить</a:t>
            </a:r>
            <a:r>
              <a:rPr lang="en-US" dirty="0" smtClean="0"/>
              <a:t>! </a:t>
            </a:r>
            <a:endParaRPr lang="en-US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5600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7" y="2862262"/>
            <a:ext cx="5672138" cy="111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5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Быстрое возведение в степень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 Math"/>
              </a:rPr>
              <a:t>𝑎</a:t>
            </a:r>
            <a:r>
              <a:rPr lang="ru-RU" sz="2000" baseline="30000" dirty="0" smtClean="0">
                <a:latin typeface="Cambria Math"/>
              </a:rPr>
              <a:t>𝑛</a:t>
            </a:r>
            <a:r>
              <a:rPr lang="ru-RU" dirty="0">
                <a:latin typeface="Cambria Math"/>
              </a:rPr>
              <a:t>= </a:t>
            </a:r>
          </a:p>
          <a:p>
            <a:pPr lvl="1"/>
            <a:r>
              <a:rPr lang="en-US" dirty="0" smtClean="0">
                <a:latin typeface="Cambria Math"/>
              </a:rPr>
              <a:t>1</a:t>
            </a:r>
            <a:r>
              <a:rPr lang="en-US" dirty="0">
                <a:latin typeface="Cambria Math"/>
              </a:rPr>
              <a:t>, </a:t>
            </a:r>
            <a:r>
              <a:rPr lang="ru-RU" dirty="0" smtClean="0">
                <a:latin typeface="Cambria Math"/>
              </a:rPr>
              <a:t>если</a:t>
            </a:r>
            <a:r>
              <a:rPr lang="en-US" dirty="0" smtClean="0">
                <a:latin typeface="Cambria Math"/>
              </a:rPr>
              <a:t> </a:t>
            </a:r>
            <a:r>
              <a:rPr lang="ru-RU" dirty="0">
                <a:latin typeface="Cambria Math"/>
              </a:rPr>
              <a:t>𝑛=0 </a:t>
            </a:r>
          </a:p>
          <a:p>
            <a:pPr lvl="1"/>
            <a:r>
              <a:rPr lang="ru-RU" dirty="0" smtClean="0">
                <a:latin typeface="Cambria Math"/>
              </a:rPr>
              <a:t>𝑎</a:t>
            </a:r>
            <a:r>
              <a:rPr lang="ru-RU" dirty="0">
                <a:latin typeface="Cambria Math"/>
              </a:rPr>
              <a:t>, </a:t>
            </a:r>
            <a:r>
              <a:rPr lang="ru-RU" dirty="0" smtClean="0">
                <a:latin typeface="Cambria Math"/>
              </a:rPr>
              <a:t>если</a:t>
            </a:r>
            <a:r>
              <a:rPr lang="en-US" dirty="0" smtClean="0">
                <a:latin typeface="Cambria Math"/>
              </a:rPr>
              <a:t> </a:t>
            </a:r>
            <a:r>
              <a:rPr lang="ru-RU" dirty="0">
                <a:latin typeface="Cambria Math"/>
              </a:rPr>
              <a:t>𝑛=1 </a:t>
            </a:r>
          </a:p>
          <a:p>
            <a:pPr lvl="1"/>
            <a:r>
              <a:rPr lang="en-US" sz="1800" dirty="0" smtClean="0"/>
              <a:t>(</a:t>
            </a:r>
            <a:r>
              <a:rPr lang="en-US" dirty="0" smtClean="0">
                <a:latin typeface="Cambria Math"/>
              </a:rPr>
              <a:t>𝑎</a:t>
            </a:r>
            <a:r>
              <a:rPr lang="en-US" sz="1800" baseline="30000" dirty="0" smtClean="0">
                <a:latin typeface="Cambria Math"/>
              </a:rPr>
              <a:t>𝑛</a:t>
            </a:r>
            <a:r>
              <a:rPr lang="en-US" sz="1800" baseline="30000" dirty="0">
                <a:latin typeface="Cambria Math"/>
              </a:rPr>
              <a:t>/</a:t>
            </a:r>
            <a:r>
              <a:rPr lang="en-US" sz="1800" baseline="30000" dirty="0" smtClean="0">
                <a:latin typeface="Cambria Math"/>
              </a:rPr>
              <a:t>2</a:t>
            </a:r>
            <a:r>
              <a:rPr lang="en-US" sz="1800" dirty="0" smtClean="0">
                <a:latin typeface="Cambria Math"/>
              </a:rPr>
              <a:t>)</a:t>
            </a:r>
            <a:r>
              <a:rPr lang="en-US" sz="1800" baseline="30000" dirty="0" smtClean="0">
                <a:latin typeface="Cambria Math"/>
              </a:rPr>
              <a:t>2</a:t>
            </a:r>
            <a:r>
              <a:rPr lang="en-US" dirty="0">
                <a:latin typeface="Cambria Math"/>
              </a:rPr>
              <a:t>, </a:t>
            </a:r>
            <a:r>
              <a:rPr lang="ru-RU" dirty="0" smtClean="0">
                <a:latin typeface="Cambria Math"/>
              </a:rPr>
              <a:t>если</a:t>
            </a:r>
            <a:r>
              <a:rPr lang="en-US" dirty="0" smtClean="0">
                <a:latin typeface="Cambria Math"/>
              </a:rPr>
              <a:t> </a:t>
            </a:r>
            <a:r>
              <a:rPr lang="en-US" dirty="0">
                <a:latin typeface="Cambria Math"/>
              </a:rPr>
              <a:t>𝑛 </a:t>
            </a:r>
            <a:r>
              <a:rPr lang="ru-RU" dirty="0" smtClean="0">
                <a:latin typeface="Cambria Math"/>
              </a:rPr>
              <a:t>четное</a:t>
            </a:r>
            <a:endParaRPr lang="en-US" dirty="0">
              <a:latin typeface="Cambria Math"/>
            </a:endParaRPr>
          </a:p>
          <a:p>
            <a:pPr lvl="1"/>
            <a:r>
              <a:rPr lang="en-US" sz="1800" dirty="0" smtClean="0"/>
              <a:t>(</a:t>
            </a:r>
            <a:r>
              <a:rPr lang="en-US" dirty="0" smtClean="0">
                <a:latin typeface="Cambria Math"/>
              </a:rPr>
              <a:t>𝑎</a:t>
            </a:r>
            <a:r>
              <a:rPr lang="en-US" sz="1800" baseline="30000" dirty="0">
                <a:latin typeface="Cambria Math"/>
              </a:rPr>
              <a:t>(𝑛−1)/</a:t>
            </a:r>
            <a:r>
              <a:rPr lang="en-US" sz="1800" baseline="30000" dirty="0" smtClean="0">
                <a:latin typeface="Cambria Math"/>
              </a:rPr>
              <a:t>2</a:t>
            </a:r>
            <a:r>
              <a:rPr lang="en-US" sz="1800" dirty="0" smtClean="0">
                <a:latin typeface="Cambria Math"/>
              </a:rPr>
              <a:t>)</a:t>
            </a:r>
            <a:r>
              <a:rPr lang="en-US" sz="1800" baseline="30000" dirty="0" smtClean="0">
                <a:latin typeface="Cambria Math"/>
              </a:rPr>
              <a:t>2</a:t>
            </a:r>
            <a:r>
              <a:rPr lang="en-US" dirty="0">
                <a:latin typeface="Cambria Math"/>
              </a:rPr>
              <a:t>∙𝑎, </a:t>
            </a:r>
            <a:r>
              <a:rPr lang="ru-RU" dirty="0" smtClean="0">
                <a:latin typeface="Cambria Math"/>
              </a:rPr>
              <a:t>если</a:t>
            </a:r>
            <a:r>
              <a:rPr lang="en-US" dirty="0" smtClean="0">
                <a:latin typeface="Cambria Math"/>
              </a:rPr>
              <a:t> </a:t>
            </a:r>
            <a:r>
              <a:rPr lang="en-US" dirty="0">
                <a:latin typeface="Cambria Math"/>
              </a:rPr>
              <a:t>𝑛 </a:t>
            </a:r>
            <a:r>
              <a:rPr lang="ru-RU" dirty="0" smtClean="0">
                <a:latin typeface="Cambria Math"/>
              </a:rPr>
              <a:t>нечетное</a:t>
            </a:r>
            <a:r>
              <a:rPr lang="en-US" dirty="0" smtClean="0">
                <a:latin typeface="Cambria Math"/>
              </a:rPr>
              <a:t> </a:t>
            </a:r>
          </a:p>
          <a:p>
            <a:r>
              <a:rPr lang="ru-RU" dirty="0" smtClean="0"/>
              <a:t>Может быть вычислено </a:t>
            </a:r>
            <a:r>
              <a:rPr lang="en-US" dirty="0" smtClean="0"/>
              <a:t> </a:t>
            </a:r>
            <a:r>
              <a:rPr lang="ru-RU" dirty="0" smtClean="0"/>
              <a:t>рекурсивно</a:t>
            </a:r>
            <a:endParaRPr lang="en-US" dirty="0"/>
          </a:p>
          <a:p>
            <a:endParaRPr lang="en-US" dirty="0" smtClean="0">
              <a:latin typeface="Cambria Math"/>
            </a:endParaRPr>
          </a:p>
          <a:p>
            <a:pPr marL="411480" lvl="1" indent="0">
              <a:buNone/>
            </a:pPr>
            <a:endParaRPr lang="en-US" dirty="0">
              <a:latin typeface="Cambria Math"/>
            </a:endParaRP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(</a:t>
            </a:r>
            <a:r>
              <a:rPr lang="ru-RU" dirty="0" smtClean="0"/>
              <a:t>рекурсивная</a:t>
            </a:r>
            <a:r>
              <a:rPr lang="en-US" dirty="0" smtClean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(double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if(n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== 0) return 1;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if(n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== 1) return a;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(a, n/2);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 * t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(a, n%2); </a:t>
            </a:r>
          </a:p>
          <a:p>
            <a:pPr marL="109728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Сложность</a:t>
            </a:r>
            <a:r>
              <a:rPr lang="en-US" dirty="0" smtClean="0"/>
              <a:t>: 𝑂(log 𝑛)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(</a:t>
            </a:r>
            <a:r>
              <a:rPr lang="ru-RU" dirty="0" smtClean="0"/>
              <a:t>не рекурсивная</a:t>
            </a:r>
            <a:r>
              <a:rPr lang="en-US" dirty="0" smtClean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(double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ret = 1;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while(n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if(n%2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== 1) ret *= a;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*= a; n /= 2;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ret; </a:t>
            </a:r>
          </a:p>
          <a:p>
            <a:pPr marL="109728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/>
              <a:t>Надо понять как это работает</a:t>
            </a:r>
            <a:r>
              <a:rPr lang="en-US" sz="2000" dirty="0" smtClean="0"/>
              <a:t> </a:t>
            </a:r>
            <a:endParaRPr lang="en-US" sz="2000" dirty="0"/>
          </a:p>
          <a:p>
            <a:pPr marL="109728" indent="0"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Линейная алгебра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Гаусса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Решение системы линейных уравнений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Инвертирование матриц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Поиск ранга матрицы</a:t>
            </a:r>
            <a:endParaRPr lang="en-US" dirty="0"/>
          </a:p>
          <a:p>
            <a:pPr lvl="1"/>
            <a:r>
              <a:rPr lang="ru-RU" dirty="0" smtClean="0"/>
              <a:t>Вычисления детерминанта матрицы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Правило </a:t>
            </a:r>
            <a:r>
              <a:rPr lang="ru-RU" dirty="0" err="1" smtClean="0"/>
              <a:t>Крамера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Наибольший общий делитель</a:t>
            </a:r>
            <a:r>
              <a:rPr lang="en-US" dirty="0" smtClean="0"/>
              <a:t> </a:t>
            </a:r>
            <a:r>
              <a:rPr lang="en-US" dirty="0"/>
              <a:t>(GCD)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gcd</a:t>
            </a:r>
            <a:r>
              <a:rPr lang="en-US" dirty="0"/>
              <a:t>⁡(𝑎,𝑏): </a:t>
            </a:r>
            <a:r>
              <a:rPr lang="ru-RU" dirty="0" smtClean="0"/>
              <a:t>наибольшее целое число делящее нацело </a:t>
            </a:r>
            <a:r>
              <a:rPr lang="en-US" dirty="0" smtClean="0"/>
              <a:t> </a:t>
            </a:r>
            <a:r>
              <a:rPr lang="en-US" dirty="0"/>
              <a:t>𝑎 </a:t>
            </a:r>
            <a:r>
              <a:rPr lang="ru-RU" dirty="0" smtClean="0"/>
              <a:t>и </a:t>
            </a:r>
            <a:r>
              <a:rPr lang="en-US" dirty="0" smtClean="0"/>
              <a:t>𝑏 </a:t>
            </a:r>
            <a:endParaRPr lang="en-US" dirty="0"/>
          </a:p>
          <a:p>
            <a:r>
              <a:rPr lang="ru-RU" dirty="0" smtClean="0"/>
              <a:t>Используется очень часто в различных теоретических проблемах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Несколько фактов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ru-RU" dirty="0" smtClean="0"/>
              <a:t>𝑎</a:t>
            </a:r>
            <a:r>
              <a:rPr lang="ru-RU" dirty="0"/>
              <a:t>,</a:t>
            </a:r>
            <a:r>
              <a:rPr lang="ru-RU" dirty="0" smtClean="0"/>
              <a:t>𝑏</a:t>
            </a:r>
            <a:r>
              <a:rPr lang="en-US" dirty="0" smtClean="0"/>
              <a:t>)</a:t>
            </a:r>
            <a:r>
              <a:rPr lang="ru-RU" dirty="0" smtClean="0"/>
              <a:t>=</a:t>
            </a:r>
            <a:r>
              <a:rPr lang="en-US" dirty="0" err="1"/>
              <a:t>gcd</a:t>
            </a:r>
            <a:r>
              <a:rPr lang="en-US" dirty="0"/>
              <a:t>⁡(</a:t>
            </a:r>
            <a:r>
              <a:rPr lang="ru-RU" dirty="0"/>
              <a:t>𝑎,𝑏−𝑎) 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ru-RU" dirty="0" smtClean="0"/>
              <a:t>𝑎</a:t>
            </a:r>
            <a:r>
              <a:rPr lang="ru-RU" dirty="0"/>
              <a:t>,</a:t>
            </a:r>
            <a:r>
              <a:rPr lang="ru-RU" dirty="0" smtClean="0"/>
              <a:t>0</a:t>
            </a:r>
            <a:r>
              <a:rPr lang="en-US" dirty="0" smtClean="0"/>
              <a:t>)</a:t>
            </a:r>
            <a:r>
              <a:rPr lang="ru-RU" dirty="0" smtClean="0"/>
              <a:t>=</a:t>
            </a:r>
            <a:r>
              <a:rPr lang="ru-RU" dirty="0"/>
              <a:t>𝑎 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/>
              <a:t>⁡(</a:t>
            </a:r>
            <a:r>
              <a:rPr lang="ru-RU" dirty="0"/>
              <a:t>𝑎,𝑏) </a:t>
            </a:r>
            <a:r>
              <a:rPr lang="ru-RU" dirty="0" smtClean="0"/>
              <a:t>наименьшее положительное число в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ru-RU" dirty="0"/>
              <a:t>𝑎𝑥+𝑏𝑦⁡|⁡𝑥,𝑦∈𝑍} </a:t>
            </a:r>
          </a:p>
        </p:txBody>
      </p:sp>
    </p:spTree>
    <p:extLst>
      <p:ext uri="{BB962C8B-B14F-4D97-AF65-F5344CB8AC3E}">
        <p14:creationId xmlns:p14="http://schemas.microsoft.com/office/powerpoint/2010/main" val="2123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Евклида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Повторение </a:t>
            </a:r>
            <a:r>
              <a:rPr lang="en-US" dirty="0" err="1" smtClean="0"/>
              <a:t>gcd</a:t>
            </a:r>
            <a:r>
              <a:rPr lang="en-US" dirty="0" smtClean="0"/>
              <a:t>(𝑎</a:t>
            </a:r>
            <a:r>
              <a:rPr lang="en-US" dirty="0"/>
              <a:t>,</a:t>
            </a:r>
            <a:r>
              <a:rPr lang="en-US" dirty="0" smtClean="0"/>
              <a:t>𝑏)=</a:t>
            </a:r>
            <a:r>
              <a:rPr lang="en-US" dirty="0" err="1"/>
              <a:t>gcd</a:t>
            </a:r>
            <a:r>
              <a:rPr lang="en-US" dirty="0"/>
              <a:t>⁡(𝑎,𝑏−𝑎)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cd</a:t>
            </a:r>
            <a:r>
              <a:rPr lang="en-US" dirty="0" smtClean="0"/>
              <a:t>(1989,867) =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(1989</a:t>
            </a:r>
            <a:r>
              <a:rPr lang="en-US" dirty="0"/>
              <a:t>−</a:t>
            </a:r>
            <a:r>
              <a:rPr lang="en-US" dirty="0" smtClean="0"/>
              <a:t>2×867,867) =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(255,867) =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cd</a:t>
            </a:r>
            <a:r>
              <a:rPr lang="en-US" dirty="0" smtClean="0"/>
              <a:t>(255,867</a:t>
            </a:r>
            <a:r>
              <a:rPr lang="en-US" dirty="0"/>
              <a:t>−</a:t>
            </a:r>
            <a:r>
              <a:rPr lang="en-US" dirty="0" smtClean="0"/>
              <a:t>3×255) =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(255,102) =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(255</a:t>
            </a:r>
            <a:r>
              <a:rPr lang="en-US" dirty="0"/>
              <a:t>−</a:t>
            </a:r>
            <a:r>
              <a:rPr lang="en-US" dirty="0" smtClean="0"/>
              <a:t>2×102,102) =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(51,102) =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(51,102</a:t>
            </a:r>
            <a:r>
              <a:rPr lang="en-US" dirty="0"/>
              <a:t>−</a:t>
            </a:r>
            <a:r>
              <a:rPr lang="en-US" dirty="0" smtClean="0"/>
              <a:t>2×51) =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(51,0) </a:t>
            </a:r>
            <a:r>
              <a:rPr lang="en-US" dirty="0"/>
              <a:t>=51 </a:t>
            </a:r>
          </a:p>
        </p:txBody>
      </p:sp>
    </p:spTree>
    <p:extLst>
      <p:ext uri="{BB962C8B-B14F-4D97-AF65-F5344CB8AC3E}">
        <p14:creationId xmlns:p14="http://schemas.microsoft.com/office/powerpoint/2010/main" val="42321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374</TotalTime>
  <Words>1103</Words>
  <Application>Microsoft Office PowerPoint</Application>
  <PresentationFormat>Экран (4:3)</PresentationFormat>
  <Paragraphs>221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Городская</vt:lpstr>
      <vt:lpstr>  Соревнования по программированию </vt:lpstr>
      <vt:lpstr> Сегодня на лекции </vt:lpstr>
      <vt:lpstr>Сумма степеней</vt:lpstr>
      <vt:lpstr>Быстрое возведение в степень </vt:lpstr>
      <vt:lpstr>Реализация (рекурсивная) </vt:lpstr>
      <vt:lpstr>Реализация (не рекурсивная) </vt:lpstr>
      <vt:lpstr>Линейная алгебра </vt:lpstr>
      <vt:lpstr>Наибольший общий делитель (GCD) </vt:lpstr>
      <vt:lpstr>Алгоритм Евклида </vt:lpstr>
      <vt:lpstr>Реализация </vt:lpstr>
      <vt:lpstr>Остатки </vt:lpstr>
      <vt:lpstr>Мультипликативная инверсия </vt:lpstr>
      <vt:lpstr>Расширение алгоритма Евклида</vt:lpstr>
      <vt:lpstr>Китайская теорема об остатках </vt:lpstr>
      <vt:lpstr>Биноминальные коэффициенты</vt:lpstr>
      <vt:lpstr>Вычисление </vt:lpstr>
      <vt:lpstr>Числа Фибоначчи </vt:lpstr>
      <vt:lpstr>Приближенная форма </vt:lpstr>
      <vt:lpstr>Более лучшее приближенное вычисление </vt:lpstr>
      <vt:lpstr>Геометрия </vt:lpstr>
      <vt:lpstr>Когда решаем геометрические проблемы</vt:lpstr>
      <vt:lpstr>Операции над векторами 2D</vt:lpstr>
      <vt:lpstr>Пересечение линий </vt:lpstr>
      <vt:lpstr>Окружность описывающая треугольник </vt:lpstr>
      <vt:lpstr>Площадь треугольника </vt:lpstr>
      <vt:lpstr>Площадь простого многоугольника </vt:lpstr>
      <vt:lpstr>Заключение </vt:lpstr>
      <vt:lpstr>Задания 2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Соревнования по программированию</dc:title>
  <dc:creator>user</dc:creator>
  <cp:lastModifiedBy>user</cp:lastModifiedBy>
  <cp:revision>32</cp:revision>
  <dcterms:created xsi:type="dcterms:W3CDTF">2013-04-04T07:28:08Z</dcterms:created>
  <dcterms:modified xsi:type="dcterms:W3CDTF">2013-07-04T10:00:06Z</dcterms:modified>
</cp:coreProperties>
</file>