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7" r:id="rId3"/>
    <p:sldId id="258" r:id="rId4"/>
    <p:sldId id="270" r:id="rId5"/>
    <p:sldId id="266" r:id="rId6"/>
    <p:sldId id="304" r:id="rId7"/>
    <p:sldId id="306" r:id="rId8"/>
    <p:sldId id="283" r:id="rId9"/>
    <p:sldId id="286" r:id="rId10"/>
    <p:sldId id="284" r:id="rId11"/>
    <p:sldId id="288" r:id="rId12"/>
    <p:sldId id="289" r:id="rId13"/>
    <p:sldId id="308" r:id="rId14"/>
    <p:sldId id="307" r:id="rId15"/>
    <p:sldId id="309" r:id="rId16"/>
    <p:sldId id="30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>
      <p:cViewPr varScale="1">
        <p:scale>
          <a:sx n="136" d="100"/>
          <a:sy n="136" d="100"/>
        </p:scale>
        <p:origin x="4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99376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d39a0de4d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5d39a0de4d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18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d39a0de4d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5d39a0de4d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4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d39a0de4d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5d39a0de4d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334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39a0de4d_2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5d39a0de4d_2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57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d39a0de4d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5d39a0de4d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85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Content">
  <p:cSld name="9_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311694" y="4800669"/>
            <a:ext cx="1890182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 b="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© 2018 </a:t>
            </a:r>
            <a:r>
              <a:rPr lang="id" sz="700" b="1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Slidefabric.com</a:t>
            </a:r>
            <a:r>
              <a:rPr lang="id" sz="700" b="0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 All rights reserved.</a:t>
            </a:r>
            <a:endParaRPr sz="700" b="0" i="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8279811" y="4783357"/>
            <a:ext cx="7155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PAGE</a:t>
            </a:r>
            <a:fld id="{00000000-1234-1234-1234-123412341234}" type="slidenum">
              <a:rPr lang="id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1409322" y="-194969"/>
            <a:ext cx="6870489" cy="5168762"/>
            <a:chOff x="2432790" y="730250"/>
            <a:chExt cx="7132330" cy="5365749"/>
          </a:xfrm>
        </p:grpSpPr>
        <p:sp>
          <p:nvSpPr>
            <p:cNvPr id="76" name="Google Shape;76;p15"/>
            <p:cNvSpPr/>
            <p:nvPr/>
          </p:nvSpPr>
          <p:spPr>
            <a:xfrm>
              <a:off x="3363912" y="800101"/>
              <a:ext cx="5110162" cy="5078412"/>
            </a:xfrm>
            <a:custGeom>
              <a:avLst/>
              <a:gdLst/>
              <a:ahLst/>
              <a:cxnLst/>
              <a:rect l="l" t="t" r="r" b="b"/>
              <a:pathLst>
                <a:path w="2447" h="2432" extrusionOk="0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8165702" y="2195512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878262" y="5394324"/>
              <a:ext cx="701675" cy="701675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370637" y="1084263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8306592" y="1171575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743324" y="1357313"/>
              <a:ext cx="1344612" cy="134302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724649" y="4189412"/>
              <a:ext cx="1344612" cy="134302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933698" y="3802585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180158" y="948820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873998" y="730250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345237" y="5465761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051425" y="5585890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8183994" y="3779475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9134907" y="3349262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764576" y="1879599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432790" y="2824939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440141" y="4765674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756966" y="1084263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4" name="Google Shape;94;p15"/>
          <p:cNvSpPr>
            <a:spLocks noGrp="1"/>
          </p:cNvSpPr>
          <p:nvPr>
            <p:ph type="pic" idx="2"/>
          </p:nvPr>
        </p:nvSpPr>
        <p:spPr>
          <a:xfrm>
            <a:off x="1479430" y="1555381"/>
            <a:ext cx="1735931" cy="173474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>
            <a:spLocks noGrp="1"/>
          </p:cNvSpPr>
          <p:nvPr>
            <p:ph type="pic" idx="3"/>
          </p:nvPr>
        </p:nvSpPr>
        <p:spPr>
          <a:xfrm>
            <a:off x="3757807" y="1555381"/>
            <a:ext cx="1735931" cy="173474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>
            <a:spLocks noGrp="1"/>
          </p:cNvSpPr>
          <p:nvPr>
            <p:ph type="pic" idx="4"/>
          </p:nvPr>
        </p:nvSpPr>
        <p:spPr>
          <a:xfrm>
            <a:off x="5952056" y="1555381"/>
            <a:ext cx="1735931" cy="173474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>
            <a:spLocks noGrp="1"/>
          </p:cNvSpPr>
          <p:nvPr>
            <p:ph type="pic" idx="2"/>
          </p:nvPr>
        </p:nvSpPr>
        <p:spPr>
          <a:xfrm>
            <a:off x="2140131" y="-1232324"/>
            <a:ext cx="4863738" cy="43495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11694" y="4800669"/>
            <a:ext cx="1890182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 b="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© 2018 </a:t>
            </a:r>
            <a:r>
              <a:rPr lang="id" sz="700" b="1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Slidefabric.com</a:t>
            </a:r>
            <a:r>
              <a:rPr lang="id" sz="700" b="0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 All rights reserved.</a:t>
            </a:r>
            <a:endParaRPr sz="700" b="0" i="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8279811" y="4783357"/>
            <a:ext cx="7155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PAGE</a:t>
            </a:r>
            <a:fld id="{00000000-1234-1234-1234-123412341234}" type="slidenum">
              <a:rPr lang="id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>
            <a:spLocks noGrp="1"/>
          </p:cNvSpPr>
          <p:nvPr>
            <p:ph type="pic" idx="2"/>
          </p:nvPr>
        </p:nvSpPr>
        <p:spPr>
          <a:xfrm>
            <a:off x="4026477" y="37297"/>
            <a:ext cx="5662376" cy="50638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1694" y="4800669"/>
            <a:ext cx="1890182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 b="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© 2018 </a:t>
            </a:r>
            <a:r>
              <a:rPr lang="id" sz="700" b="1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Slidefabric.com</a:t>
            </a:r>
            <a:r>
              <a:rPr lang="id" sz="700" b="0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 All rights reserved.</a:t>
            </a:r>
            <a:endParaRPr sz="700" b="0" i="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8279811" y="4783357"/>
            <a:ext cx="7155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PAGE</a:t>
            </a:r>
            <a:fld id="{00000000-1234-1234-1234-123412341234}" type="slidenum">
              <a:rPr lang="id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311694" y="4800669"/>
            <a:ext cx="1890182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 b="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© 2018 </a:t>
            </a:r>
            <a:r>
              <a:rPr lang="id" sz="700" b="1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Slidefabric.com</a:t>
            </a:r>
            <a:r>
              <a:rPr lang="id" sz="700" b="0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 All rights reserved.</a:t>
            </a:r>
            <a:endParaRPr sz="700" b="0" i="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8279811" y="4783357"/>
            <a:ext cx="7155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PAGE</a:t>
            </a:r>
            <a:fld id="{00000000-1234-1234-1234-123412341234}" type="slidenum">
              <a:rPr lang="id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311694" y="4800669"/>
            <a:ext cx="1890182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 b="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© 2018 </a:t>
            </a:r>
            <a:r>
              <a:rPr lang="id" sz="700" b="1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Slidefabric.com</a:t>
            </a:r>
            <a:r>
              <a:rPr lang="id" sz="700" b="0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 All rights reserved.</a:t>
            </a:r>
            <a:endParaRPr sz="700" b="0" i="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8279811" y="4783357"/>
            <a:ext cx="7155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PAGE</a:t>
            </a:r>
            <a:fld id="{00000000-1234-1234-1234-123412341234}" type="slidenum">
              <a:rPr lang="id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3" name="Google Shape;143;p22"/>
          <p:cNvGrpSpPr/>
          <p:nvPr/>
        </p:nvGrpSpPr>
        <p:grpSpPr>
          <a:xfrm>
            <a:off x="5860048" y="-535336"/>
            <a:ext cx="3736401" cy="2810945"/>
            <a:chOff x="2432790" y="730250"/>
            <a:chExt cx="7132330" cy="5365749"/>
          </a:xfrm>
        </p:grpSpPr>
        <p:sp>
          <p:nvSpPr>
            <p:cNvPr id="144" name="Google Shape;144;p22"/>
            <p:cNvSpPr/>
            <p:nvPr/>
          </p:nvSpPr>
          <p:spPr>
            <a:xfrm>
              <a:off x="3363911" y="800100"/>
              <a:ext cx="5110162" cy="5078412"/>
            </a:xfrm>
            <a:custGeom>
              <a:avLst/>
              <a:gdLst/>
              <a:ahLst/>
              <a:cxnLst/>
              <a:rect l="l" t="t" r="r" b="b"/>
              <a:pathLst>
                <a:path w="2447" h="2432" extrusionOk="0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8165702" y="2195512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3878262" y="5394324"/>
              <a:ext cx="701675" cy="701675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6370637" y="1084263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8306592" y="1171575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3743324" y="1357313"/>
              <a:ext cx="1344612" cy="134302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6724649" y="4189412"/>
              <a:ext cx="1344612" cy="134302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2933698" y="3802585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5180158" y="948820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7873998" y="730250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6345237" y="5465761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5051425" y="5585890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8183994" y="3779475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9134907" y="3349262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764576" y="1879599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432790" y="2824939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7440141" y="4765674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3756966" y="1084263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311694" y="4800669"/>
            <a:ext cx="1890182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 b="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© 2018 </a:t>
            </a:r>
            <a:r>
              <a:rPr lang="id" sz="700" b="1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Slidefabric.com</a:t>
            </a:r>
            <a:r>
              <a:rPr lang="id" sz="700" b="0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 All rights reserved.</a:t>
            </a:r>
            <a:endParaRPr sz="700" b="0" i="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8279811" y="4783357"/>
            <a:ext cx="7155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PAGE</a:t>
            </a:r>
            <a:fld id="{00000000-1234-1234-1234-123412341234}" type="slidenum">
              <a:rPr lang="id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49912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311694" y="4800669"/>
            <a:ext cx="1890182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 b="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© 2018 </a:t>
            </a:r>
            <a:r>
              <a:rPr lang="id" sz="700" b="1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Slidefabric.com</a:t>
            </a:r>
            <a:r>
              <a:rPr lang="id" sz="700" b="0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 All rights reserved.</a:t>
            </a:r>
            <a:endParaRPr sz="700" b="0" i="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8279811" y="4783357"/>
            <a:ext cx="7155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PAGE</a:t>
            </a:r>
            <a:fld id="{00000000-1234-1234-1234-123412341234}" type="slidenum">
              <a:rPr lang="id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9" name="Google Shape;169;p24"/>
          <p:cNvGrpSpPr/>
          <p:nvPr/>
        </p:nvGrpSpPr>
        <p:grpSpPr>
          <a:xfrm>
            <a:off x="5860048" y="-535336"/>
            <a:ext cx="3736401" cy="2810945"/>
            <a:chOff x="2432790" y="730250"/>
            <a:chExt cx="7132330" cy="5365749"/>
          </a:xfrm>
        </p:grpSpPr>
        <p:sp>
          <p:nvSpPr>
            <p:cNvPr id="170" name="Google Shape;170;p24"/>
            <p:cNvSpPr/>
            <p:nvPr/>
          </p:nvSpPr>
          <p:spPr>
            <a:xfrm>
              <a:off x="3363911" y="800100"/>
              <a:ext cx="5110162" cy="5078412"/>
            </a:xfrm>
            <a:custGeom>
              <a:avLst/>
              <a:gdLst/>
              <a:ahLst/>
              <a:cxnLst/>
              <a:rect l="l" t="t" r="r" b="b"/>
              <a:pathLst>
                <a:path w="2447" h="2432" extrusionOk="0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8165702" y="2195512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3878262" y="5394324"/>
              <a:ext cx="701675" cy="701675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6370637" y="1084263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8306592" y="1171575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3743324" y="1357313"/>
              <a:ext cx="1344612" cy="134302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6724649" y="4189412"/>
              <a:ext cx="1344612" cy="134302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2933698" y="3802585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5180158" y="948820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7873998" y="730250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6345237" y="5465761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5051425" y="5585890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8183994" y="3779475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9134907" y="3349262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2764576" y="1879599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2432790" y="2824939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7440141" y="4765674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3756966" y="1084263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88" name="Google Shape;18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080819" y="508674"/>
            <a:ext cx="3174758" cy="463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>
            <a:spLocks noGrp="1"/>
          </p:cNvSpPr>
          <p:nvPr>
            <p:ph type="pic" idx="2"/>
          </p:nvPr>
        </p:nvSpPr>
        <p:spPr>
          <a:xfrm>
            <a:off x="5195888" y="1024291"/>
            <a:ext cx="1563291" cy="276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22860B9-12F7-48F6-B828-46F31879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9/25/20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4B30C79-6282-4A98-B155-3483B56D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562DD2-3853-45D2-B2FE-FE6EF9F8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05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"/>
              <a:buNone/>
              <a:defRPr sz="3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5" r:id="rId4"/>
    <p:sldLayoutId id="2147483667" r:id="rId5"/>
    <p:sldLayoutId id="2147483668" r:id="rId6"/>
    <p:sldLayoutId id="2147483669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quora.com/What-are-the-commonly-used-Machine-Learning-Algorithms-one-has-to-know-when-working-with-R-or-Python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hyperlink" Target="https://www.kaggle.com/uciml/pima-indians-diabetes-databas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>
            <a:off x="2252413" y="3895970"/>
            <a:ext cx="189966" cy="173446"/>
          </a:xfrm>
          <a:custGeom>
            <a:avLst/>
            <a:gdLst/>
            <a:ahLst/>
            <a:cxnLst/>
            <a:rect l="l" t="t" r="r" b="b"/>
            <a:pathLst>
              <a:path w="245" h="223" extrusionOk="0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6725699" y="3895970"/>
            <a:ext cx="189966" cy="173446"/>
          </a:xfrm>
          <a:custGeom>
            <a:avLst/>
            <a:gdLst/>
            <a:ahLst/>
            <a:cxnLst/>
            <a:rect l="l" t="t" r="r" b="b"/>
            <a:pathLst>
              <a:path w="245" h="223" extrusionOk="0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394740" y="517019"/>
            <a:ext cx="189966" cy="173446"/>
          </a:xfrm>
          <a:custGeom>
            <a:avLst/>
            <a:gdLst/>
            <a:ahLst/>
            <a:cxnLst/>
            <a:rect l="l" t="t" r="r" b="b"/>
            <a:pathLst>
              <a:path w="245" h="223" extrusionOk="0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709919" y="-135148"/>
            <a:ext cx="7363591" cy="3811464"/>
            <a:chOff x="2037184" y="1360110"/>
            <a:chExt cx="10065881" cy="5210195"/>
          </a:xfrm>
        </p:grpSpPr>
        <p:sp>
          <p:nvSpPr>
            <p:cNvPr id="224" name="Google Shape;224;p26"/>
            <p:cNvSpPr/>
            <p:nvPr/>
          </p:nvSpPr>
          <p:spPr>
            <a:xfrm>
              <a:off x="5979532" y="3302924"/>
              <a:ext cx="479367" cy="479367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345144" y="2212005"/>
              <a:ext cx="470492" cy="429578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437550" y="1770853"/>
              <a:ext cx="1002411" cy="100241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11100654" y="2540196"/>
              <a:ext cx="1002411" cy="100241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11162622" y="5163458"/>
              <a:ext cx="479367" cy="479367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8371699" y="1770853"/>
              <a:ext cx="1104631" cy="110831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814867" y="5630396"/>
              <a:ext cx="936780" cy="939909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6619243" y="5249486"/>
              <a:ext cx="380909" cy="380909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9489039" y="1360110"/>
              <a:ext cx="402209" cy="36723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2037184" y="4437529"/>
              <a:ext cx="1002411" cy="100241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9074121" y="4571501"/>
              <a:ext cx="402210" cy="36723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5" name="Google Shape;235;p26"/>
          <p:cNvSpPr txBox="1"/>
          <p:nvPr/>
        </p:nvSpPr>
        <p:spPr>
          <a:xfrm>
            <a:off x="3427196" y="3342951"/>
            <a:ext cx="2109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Ali </a:t>
            </a:r>
            <a:r>
              <a:rPr lang="id" sz="2100" b="1" dirty="0">
                <a:solidFill>
                  <a:srgbClr val="3F3F3F"/>
                </a:solidFill>
                <a:latin typeface="Raleway" panose="020B0604020202020204" charset="0"/>
                <a:ea typeface="Raleway"/>
                <a:cs typeface="Raleway"/>
                <a:sym typeface="Raleway"/>
              </a:rPr>
              <a:t>Murtadho</a:t>
            </a:r>
            <a:endParaRPr sz="2100" b="1" dirty="0">
              <a:solidFill>
                <a:srgbClr val="3F3F3F"/>
              </a:solidFill>
              <a:latin typeface="Raleway" panose="020B0604020202020204" charset="0"/>
              <a:ea typeface="Raleway"/>
              <a:cs typeface="Raleway"/>
              <a:sym typeface="Raleway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2681761" y="3880532"/>
            <a:ext cx="3773717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Simple Prediction Diabetes </a:t>
            </a:r>
            <a:r>
              <a:rPr lang="en-US" sz="1500" smtClean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Using Flask</a:t>
            </a:r>
            <a:endParaRPr sz="1500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Google Shape;237;p2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72" r="172"/>
          <a:stretch/>
        </p:blipFill>
        <p:spPr>
          <a:xfrm>
            <a:off x="3506200" y="1381973"/>
            <a:ext cx="1951891" cy="1950552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696B257-E0D2-4570-82A0-FF7D85B44815}"/>
              </a:ext>
            </a:extLst>
          </p:cNvPr>
          <p:cNvSpPr/>
          <p:nvPr/>
        </p:nvSpPr>
        <p:spPr>
          <a:xfrm>
            <a:off x="137236" y="228600"/>
            <a:ext cx="914401" cy="757238"/>
          </a:xfrm>
          <a:prstGeom prst="rect">
            <a:avLst/>
          </a:prstGeom>
          <a:gradFill>
            <a:gsLst>
              <a:gs pos="8000">
                <a:srgbClr val="FFA956"/>
              </a:gs>
              <a:gs pos="98000">
                <a:srgbClr val="EF6E9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04EDF9E-3F48-4FC2-932E-FC95D908217E}"/>
              </a:ext>
            </a:extLst>
          </p:cNvPr>
          <p:cNvSpPr txBox="1"/>
          <p:nvPr/>
        </p:nvSpPr>
        <p:spPr>
          <a:xfrm>
            <a:off x="298598" y="537947"/>
            <a:ext cx="59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DFEEEAD-FCF0-44A6-AACD-FB6211C4617B}"/>
              </a:ext>
            </a:extLst>
          </p:cNvPr>
          <p:cNvSpPr/>
          <p:nvPr/>
        </p:nvSpPr>
        <p:spPr>
          <a:xfrm>
            <a:off x="363708" y="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739579-5BA2-4C70-BE74-4783D36F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55" y="607219"/>
            <a:ext cx="3901350" cy="4081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ABA78A6-9163-4A40-A30B-47B66A96C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2" y="1970809"/>
            <a:ext cx="33813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5FB4D9A-63A0-4297-A9F1-7F5448BB7FEC}"/>
              </a:ext>
            </a:extLst>
          </p:cNvPr>
          <p:cNvSpPr/>
          <p:nvPr/>
        </p:nvSpPr>
        <p:spPr>
          <a:xfrm>
            <a:off x="117755" y="146122"/>
            <a:ext cx="914401" cy="757238"/>
          </a:xfrm>
          <a:prstGeom prst="rect">
            <a:avLst/>
          </a:prstGeom>
          <a:gradFill>
            <a:gsLst>
              <a:gs pos="8000">
                <a:srgbClr val="EF6E9A"/>
              </a:gs>
              <a:gs pos="98000">
                <a:srgbClr val="27344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75084B5-E220-42F0-B96F-3A7443BDB17A}"/>
              </a:ext>
            </a:extLst>
          </p:cNvPr>
          <p:cNvSpPr txBox="1"/>
          <p:nvPr/>
        </p:nvSpPr>
        <p:spPr>
          <a:xfrm>
            <a:off x="290003" y="155431"/>
            <a:ext cx="59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" name="Freeform 63">
            <a:extLst>
              <a:ext uri="{FF2B5EF4-FFF2-40B4-BE49-F238E27FC236}">
                <a16:creationId xmlns="" xmlns:a16="http://schemas.microsoft.com/office/drawing/2014/main" id="{4B3728A6-E76C-471D-A8D8-D87EDEEC8D5B}"/>
              </a:ext>
            </a:extLst>
          </p:cNvPr>
          <p:cNvSpPr>
            <a:spLocks noEditPoints="1"/>
          </p:cNvSpPr>
          <p:nvPr/>
        </p:nvSpPr>
        <p:spPr bwMode="auto">
          <a:xfrm>
            <a:off x="443414" y="777749"/>
            <a:ext cx="285092" cy="207494"/>
          </a:xfrm>
          <a:custGeom>
            <a:avLst/>
            <a:gdLst>
              <a:gd name="T0" fmla="*/ 2147483646 w 78"/>
              <a:gd name="T1" fmla="*/ 2147483646 h 57"/>
              <a:gd name="T2" fmla="*/ 2147483646 w 78"/>
              <a:gd name="T3" fmla="*/ 2147483646 h 57"/>
              <a:gd name="T4" fmla="*/ 0 w 78"/>
              <a:gd name="T5" fmla="*/ 2147483646 h 57"/>
              <a:gd name="T6" fmla="*/ 2147483646 w 78"/>
              <a:gd name="T7" fmla="*/ 2147483646 h 57"/>
              <a:gd name="T8" fmla="*/ 2147483646 w 78"/>
              <a:gd name="T9" fmla="*/ 2147483646 h 57"/>
              <a:gd name="T10" fmla="*/ 2147483646 w 78"/>
              <a:gd name="T11" fmla="*/ 0 h 57"/>
              <a:gd name="T12" fmla="*/ 2147483646 w 78"/>
              <a:gd name="T13" fmla="*/ 2147483646 h 57"/>
              <a:gd name="T14" fmla="*/ 2147483646 w 78"/>
              <a:gd name="T15" fmla="*/ 2147483646 h 57"/>
              <a:gd name="T16" fmla="*/ 2147483646 w 78"/>
              <a:gd name="T17" fmla="*/ 2147483646 h 57"/>
              <a:gd name="T18" fmla="*/ 2147483646 w 78"/>
              <a:gd name="T19" fmla="*/ 2147483646 h 57"/>
              <a:gd name="T20" fmla="*/ 2147483646 w 78"/>
              <a:gd name="T21" fmla="*/ 2147483646 h 57"/>
              <a:gd name="T22" fmla="*/ 2147483646 w 78"/>
              <a:gd name="T23" fmla="*/ 2147483646 h 57"/>
              <a:gd name="T24" fmla="*/ 2147483646 w 78"/>
              <a:gd name="T25" fmla="*/ 2147483646 h 57"/>
              <a:gd name="T26" fmla="*/ 2147483646 w 78"/>
              <a:gd name="T27" fmla="*/ 2147483646 h 57"/>
              <a:gd name="T28" fmla="*/ 2147483646 w 78"/>
              <a:gd name="T29" fmla="*/ 2147483646 h 57"/>
              <a:gd name="T30" fmla="*/ 2147483646 w 78"/>
              <a:gd name="T31" fmla="*/ 2147483646 h 57"/>
              <a:gd name="T32" fmla="*/ 2147483646 w 78"/>
              <a:gd name="T33" fmla="*/ 2147483646 h 57"/>
              <a:gd name="T34" fmla="*/ 2147483646 w 78"/>
              <a:gd name="T35" fmla="*/ 2147483646 h 57"/>
              <a:gd name="T36" fmla="*/ 2147483646 w 78"/>
              <a:gd name="T37" fmla="*/ 2147483646 h 57"/>
              <a:gd name="T38" fmla="*/ 2147483646 w 78"/>
              <a:gd name="T39" fmla="*/ 2147483646 h 57"/>
              <a:gd name="T40" fmla="*/ 2147483646 w 78"/>
              <a:gd name="T41" fmla="*/ 2147483646 h 57"/>
              <a:gd name="T42" fmla="*/ 2147483646 w 78"/>
              <a:gd name="T43" fmla="*/ 2147483646 h 57"/>
              <a:gd name="T44" fmla="*/ 2147483646 w 78"/>
              <a:gd name="T45" fmla="*/ 2147483646 h 57"/>
              <a:gd name="T46" fmla="*/ 2147483646 w 78"/>
              <a:gd name="T47" fmla="*/ 2147483646 h 57"/>
              <a:gd name="T48" fmla="*/ 2147483646 w 78"/>
              <a:gd name="T49" fmla="*/ 2147483646 h 57"/>
              <a:gd name="T50" fmla="*/ 2147483646 w 78"/>
              <a:gd name="T51" fmla="*/ 2147483646 h 57"/>
              <a:gd name="T52" fmla="*/ 2147483646 w 78"/>
              <a:gd name="T53" fmla="*/ 2147483646 h 57"/>
              <a:gd name="T54" fmla="*/ 2147483646 w 78"/>
              <a:gd name="T55" fmla="*/ 2147483646 h 5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gradFill>
            <a:gsLst>
              <a:gs pos="8000">
                <a:srgbClr val="EF6E9A"/>
              </a:gs>
              <a:gs pos="98000">
                <a:srgbClr val="27344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52CA78F-C0D8-440E-B9BC-B0B70B527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5" y="1248370"/>
            <a:ext cx="3857625" cy="194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E5A8324-882D-4E1A-8152-99248DBA0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273353"/>
            <a:ext cx="3857625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F495C58-FF73-4214-A58D-1BB9640A7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472" y="1248370"/>
            <a:ext cx="2733675" cy="31432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9704FDAC-84B5-4E8F-9A8F-486901CE1C92}"/>
              </a:ext>
            </a:extLst>
          </p:cNvPr>
          <p:cNvSpPr/>
          <p:nvPr/>
        </p:nvSpPr>
        <p:spPr>
          <a:xfrm>
            <a:off x="3023754" y="233146"/>
            <a:ext cx="2452255" cy="581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Gradient Boasting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894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2"/>
          <p:cNvGrpSpPr/>
          <p:nvPr/>
        </p:nvGrpSpPr>
        <p:grpSpPr>
          <a:xfrm>
            <a:off x="3811339" y="-264969"/>
            <a:ext cx="5749136" cy="5764231"/>
            <a:chOff x="4437550" y="-353292"/>
            <a:chExt cx="7665515" cy="7685641"/>
          </a:xfrm>
        </p:grpSpPr>
        <p:sp>
          <p:nvSpPr>
            <p:cNvPr id="323" name="Google Shape;323;p32"/>
            <p:cNvSpPr/>
            <p:nvPr/>
          </p:nvSpPr>
          <p:spPr>
            <a:xfrm>
              <a:off x="5979532" y="3302924"/>
              <a:ext cx="479367" cy="479367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11131368" y="540239"/>
              <a:ext cx="470492" cy="429578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4437550" y="1770853"/>
              <a:ext cx="1002411" cy="100241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11100654" y="2540196"/>
              <a:ext cx="1002411" cy="100241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591531" y="5867225"/>
              <a:ext cx="334022" cy="304975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10419914" y="5249487"/>
              <a:ext cx="479367" cy="479367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557039" y="-353292"/>
              <a:ext cx="1104631" cy="1108319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878184" y="6106561"/>
              <a:ext cx="1221709" cy="12257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4825269" y="5305197"/>
              <a:ext cx="936781" cy="939909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6359237" y="5249487"/>
              <a:ext cx="380909" cy="380909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7356332" y="173005"/>
              <a:ext cx="402210" cy="36723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34" name="Google Shape;334;p32"/>
          <p:cNvSpPr/>
          <p:nvPr/>
        </p:nvSpPr>
        <p:spPr>
          <a:xfrm>
            <a:off x="534464" y="2836718"/>
            <a:ext cx="2593199" cy="76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496513" y="1362685"/>
            <a:ext cx="8133267" cy="213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n-ID" sz="1200" dirty="0">
              <a:latin typeface="Tw Cen MT" panose="020B0602020104020603" pitchFamily="34" charset="0"/>
            </a:endParaRPr>
          </a:p>
        </p:txBody>
      </p:sp>
      <p:sp>
        <p:nvSpPr>
          <p:cNvPr id="336" name="Google Shape;336;p32"/>
          <p:cNvSpPr txBox="1"/>
          <p:nvPr/>
        </p:nvSpPr>
        <p:spPr>
          <a:xfrm>
            <a:off x="240341" y="202992"/>
            <a:ext cx="1721096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endParaRPr b="1" dirty="0">
              <a:solidFill>
                <a:srgbClr val="3F3F3F"/>
              </a:solidFill>
              <a:latin typeface="Tw Cen MT" panose="020B0602020104020603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145358" y="1046955"/>
            <a:ext cx="189966" cy="173446"/>
          </a:xfrm>
          <a:custGeom>
            <a:avLst/>
            <a:gdLst/>
            <a:ahLst/>
            <a:cxnLst/>
            <a:rect l="l" t="t" r="r" b="b"/>
            <a:pathLst>
              <a:path w="245" h="223" extrusionOk="0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335;p32">
            <a:extLst>
              <a:ext uri="{FF2B5EF4-FFF2-40B4-BE49-F238E27FC236}">
                <a16:creationId xmlns="" xmlns:a16="http://schemas.microsoft.com/office/drawing/2014/main" id="{997E67AA-BAB5-42DF-ACE8-B3B87ADE46D5}"/>
              </a:ext>
            </a:extLst>
          </p:cNvPr>
          <p:cNvSpPr txBox="1"/>
          <p:nvPr/>
        </p:nvSpPr>
        <p:spPr>
          <a:xfrm>
            <a:off x="810706" y="1617922"/>
            <a:ext cx="6908070" cy="802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indent="45720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Let’s to coding</a:t>
            </a:r>
            <a:endParaRPr lang="en-US" altLang="en-US" sz="28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1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31"/>
          <p:cNvGrpSpPr/>
          <p:nvPr/>
        </p:nvGrpSpPr>
        <p:grpSpPr>
          <a:xfrm>
            <a:off x="742379" y="-309326"/>
            <a:ext cx="7659243" cy="5762153"/>
            <a:chOff x="2432790" y="730250"/>
            <a:chExt cx="7132330" cy="5365749"/>
          </a:xfrm>
        </p:grpSpPr>
        <p:sp>
          <p:nvSpPr>
            <p:cNvPr id="297" name="Google Shape;297;p31"/>
            <p:cNvSpPr/>
            <p:nvPr/>
          </p:nvSpPr>
          <p:spPr>
            <a:xfrm>
              <a:off x="3363911" y="800100"/>
              <a:ext cx="5110162" cy="5078412"/>
            </a:xfrm>
            <a:custGeom>
              <a:avLst/>
              <a:gdLst/>
              <a:ahLst/>
              <a:cxnLst/>
              <a:rect l="l" t="t" r="r" b="b"/>
              <a:pathLst>
                <a:path w="2447" h="2432" extrusionOk="0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8165702" y="2195512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878262" y="5394324"/>
              <a:ext cx="701675" cy="701675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6370637" y="1084263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8306592" y="1171575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743324" y="1357313"/>
              <a:ext cx="1344612" cy="134302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6724649" y="4189412"/>
              <a:ext cx="1344612" cy="134302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933698" y="3802585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180158" y="948820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873998" y="730250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6345237" y="5465761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5051425" y="5585890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8183994" y="3779475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9134907" y="3349262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2764576" y="1879599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2432790" y="2824939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7440141" y="4765674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756966" y="1084263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5" name="Google Shape;315;p31"/>
          <p:cNvSpPr txBox="1"/>
          <p:nvPr/>
        </p:nvSpPr>
        <p:spPr>
          <a:xfrm>
            <a:off x="2663009" y="2387159"/>
            <a:ext cx="3957286" cy="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 dirty="0">
                <a:solidFill>
                  <a:schemeClr val="accent1"/>
                </a:solidFill>
                <a:latin typeface="Tw Cen MT" panose="020B0602020104020603" pitchFamily="34" charset="0"/>
                <a:ea typeface="Raleway"/>
                <a:cs typeface="Raleway"/>
                <a:sym typeface="Raleway"/>
              </a:rPr>
              <a:t>T</a:t>
            </a:r>
            <a:r>
              <a:rPr lang="en-US" sz="3200" dirty="0">
                <a:solidFill>
                  <a:schemeClr val="accent1"/>
                </a:solidFill>
                <a:latin typeface="Tw Cen MT" panose="020B0602020104020603" pitchFamily="34" charset="0"/>
                <a:ea typeface="Raleway"/>
                <a:cs typeface="Raleway"/>
                <a:sym typeface="Raleway"/>
              </a:rPr>
              <a:t>hank you</a:t>
            </a:r>
            <a:endParaRPr sz="3200" dirty="0">
              <a:latin typeface="Tw Cen MT" panose="020B0602020104020603" pitchFamily="34" charset="0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4544593" y="3451978"/>
            <a:ext cx="194108" cy="177229"/>
          </a:xfrm>
          <a:custGeom>
            <a:avLst/>
            <a:gdLst/>
            <a:ahLst/>
            <a:cxnLst/>
            <a:rect l="l" t="t" r="r" b="b"/>
            <a:pathLst>
              <a:path w="245" h="223" extrusionOk="0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664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0643" y="1017479"/>
            <a:ext cx="75414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Dalam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pelatihan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menggunakan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i="1" dirty="0">
                <a:solidFill>
                  <a:srgbClr val="282829"/>
                </a:solidFill>
                <a:latin typeface="-apple-system" charset="0"/>
              </a:rPr>
              <a:t>gradient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i="1" dirty="0">
                <a:solidFill>
                  <a:srgbClr val="282829"/>
                </a:solidFill>
                <a:latin typeface="-apple-system" charset="0"/>
              </a:rPr>
              <a:t>descent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,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aturan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pembaruannya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adalah</a:t>
            </a:r>
            <a:endParaRPr lang="en-US" dirty="0">
              <a:solidFill>
                <a:srgbClr val="282829"/>
              </a:solidFill>
              <a:latin typeface="-apple-system" charset="0"/>
            </a:endParaRPr>
          </a:p>
          <a:p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𝑤</a:t>
            </a:r>
            <a:r>
              <a:rPr lang="en-US" dirty="0">
                <a:solidFill>
                  <a:srgbClr val="282829"/>
                </a:solidFill>
                <a:latin typeface="STIXGeneral-Regular" charset="0"/>
              </a:rPr>
              <a:t>←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𝑤</a:t>
            </a:r>
            <a:r>
              <a:rPr lang="en-US" dirty="0">
                <a:solidFill>
                  <a:srgbClr val="282829"/>
                </a:solidFill>
                <a:latin typeface="STIXGeneral-Regular" charset="0"/>
              </a:rPr>
              <a:t>−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𝜂</a:t>
            </a:r>
            <a:r>
              <a:rPr lang="en-US" dirty="0">
                <a:solidFill>
                  <a:srgbClr val="282829"/>
                </a:solidFill>
                <a:latin typeface="STIXGeneral-Regular" charset="0"/>
              </a:rPr>
              <a:t>∇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𝐸</a:t>
            </a:r>
            <a:r>
              <a:rPr lang="en-US" dirty="0">
                <a:solidFill>
                  <a:srgbClr val="282829"/>
                </a:solidFill>
                <a:latin typeface="STIXGeneral-Regular" charset="0"/>
              </a:rPr>
              <a:t>(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𝑤</a:t>
            </a:r>
            <a:r>
              <a:rPr lang="en-US" dirty="0">
                <a:solidFill>
                  <a:srgbClr val="282829"/>
                </a:solidFill>
                <a:latin typeface="STIXGeneral-Regular" charset="0"/>
              </a:rPr>
              <a:t>)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w←w−η∇E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(w)</a:t>
            </a:r>
          </a:p>
          <a:p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dengan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𝑤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w 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adalah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parameter model, 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𝜂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η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adalah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i="1" dirty="0">
                <a:solidFill>
                  <a:srgbClr val="282829"/>
                </a:solidFill>
                <a:latin typeface="-apple-system" charset="0"/>
              </a:rPr>
              <a:t>learning rate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,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>
                <a:solidFill>
                  <a:srgbClr val="282829"/>
                </a:solidFill>
                <a:latin typeface="STIXGeneral-Regular" charset="0"/>
              </a:rPr>
              <a:t>∇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𝐸</a:t>
            </a:r>
            <a:r>
              <a:rPr lang="en-US" dirty="0">
                <a:solidFill>
                  <a:srgbClr val="282829"/>
                </a:solidFill>
                <a:latin typeface="STIXGeneral-Regular" charset="0"/>
              </a:rPr>
              <a:t>(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𝑤</a:t>
            </a:r>
            <a:r>
              <a:rPr lang="en-US" dirty="0">
                <a:solidFill>
                  <a:srgbClr val="282829"/>
                </a:solidFill>
                <a:latin typeface="STIXGeneral-Regular" charset="0"/>
              </a:rPr>
              <a:t>)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∇E(w) 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adalah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turunan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fungsi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eror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𝐸</a:t>
            </a:r>
            <a:r>
              <a:rPr lang="en-US" dirty="0">
                <a:solidFill>
                  <a:srgbClr val="282829"/>
                </a:solidFill>
                <a:latin typeface="STIXGeneral-Regular" charset="0"/>
              </a:rPr>
              <a:t>(⋅)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E(⋅) 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saat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nilai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parameter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adalah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𝑤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w.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Nilai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i="1" dirty="0">
                <a:solidFill>
                  <a:srgbClr val="282829"/>
                </a:solidFill>
                <a:latin typeface="-apple-system" charset="0"/>
              </a:rPr>
              <a:t>learning rate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𝜂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η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mengatur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seberapa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besar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i="1" dirty="0">
                <a:solidFill>
                  <a:srgbClr val="282829"/>
                </a:solidFill>
                <a:latin typeface="-apple-system" charset="0"/>
              </a:rPr>
              <a:t>update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/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pembaruan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yang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dilakukan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terhadap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nilai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parameter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saat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ini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yaitu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𝑤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w.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Jika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𝜂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η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cukup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kecil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,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maka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nilai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fungsi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eror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dijamin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turun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setelah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pembaruan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.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Oleh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karena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itu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,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nilai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𝜂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η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biasanya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diset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kecil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.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Namun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,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jika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terlalu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kecil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,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meski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eror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dijamin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turun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pada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setiap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iterasi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,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pelatihan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akan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berjalan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lambat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sekali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.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Jadi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,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perlu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dicari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nilai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i="1" dirty="0">
                <a:solidFill>
                  <a:srgbClr val="282829"/>
                </a:solidFill>
                <a:latin typeface="-apple-system" charset="0"/>
              </a:rPr>
              <a:t>learning rate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yang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tidak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terlalu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besar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ataupun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kecil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,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biasanya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dilakukan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dengan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i="1" dirty="0">
                <a:solidFill>
                  <a:srgbClr val="282829"/>
                </a:solidFill>
                <a:latin typeface="-apple-system" charset="0"/>
              </a:rPr>
              <a:t>grid search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atau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i="1" dirty="0">
                <a:solidFill>
                  <a:srgbClr val="282829"/>
                </a:solidFill>
                <a:latin typeface="-apple-system" charset="0"/>
              </a:rPr>
              <a:t>random search</a:t>
            </a:r>
            <a:endParaRPr lang="en-US" dirty="0">
              <a:solidFill>
                <a:srgbClr val="282829"/>
              </a:solidFill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2"/>
          <p:cNvGrpSpPr/>
          <p:nvPr/>
        </p:nvGrpSpPr>
        <p:grpSpPr>
          <a:xfrm>
            <a:off x="3811339" y="-264969"/>
            <a:ext cx="5749136" cy="5764231"/>
            <a:chOff x="4437550" y="-353292"/>
            <a:chExt cx="7665515" cy="7685641"/>
          </a:xfrm>
        </p:grpSpPr>
        <p:sp>
          <p:nvSpPr>
            <p:cNvPr id="323" name="Google Shape;323;p32"/>
            <p:cNvSpPr/>
            <p:nvPr/>
          </p:nvSpPr>
          <p:spPr>
            <a:xfrm>
              <a:off x="5979532" y="3302924"/>
              <a:ext cx="479367" cy="479367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11131368" y="540239"/>
              <a:ext cx="470492" cy="429578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4437550" y="1770853"/>
              <a:ext cx="1002411" cy="100241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11100654" y="2540196"/>
              <a:ext cx="1002411" cy="100241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591531" y="5867225"/>
              <a:ext cx="334022" cy="304975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10419914" y="5249487"/>
              <a:ext cx="479367" cy="479367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557039" y="-353292"/>
              <a:ext cx="1104631" cy="1108319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878184" y="6106561"/>
              <a:ext cx="1221709" cy="12257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4825269" y="5305197"/>
              <a:ext cx="936781" cy="939909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6359237" y="5249487"/>
              <a:ext cx="380909" cy="380909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7356332" y="173005"/>
              <a:ext cx="402210" cy="36723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34" name="Google Shape;334;p32"/>
          <p:cNvSpPr/>
          <p:nvPr/>
        </p:nvSpPr>
        <p:spPr>
          <a:xfrm>
            <a:off x="534464" y="2836718"/>
            <a:ext cx="2593199" cy="76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455748" y="519718"/>
            <a:ext cx="8133267" cy="213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n-ID" sz="1200" dirty="0">
              <a:latin typeface="Tw Cen MT" panose="020B0602020104020603" pitchFamily="34" charset="0"/>
            </a:endParaRPr>
          </a:p>
        </p:txBody>
      </p:sp>
      <p:sp>
        <p:nvSpPr>
          <p:cNvPr id="336" name="Google Shape;336;p32"/>
          <p:cNvSpPr txBox="1"/>
          <p:nvPr/>
        </p:nvSpPr>
        <p:spPr>
          <a:xfrm>
            <a:off x="240341" y="202992"/>
            <a:ext cx="1721096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b="1" dirty="0">
                <a:solidFill>
                  <a:srgbClr val="3F3F3F"/>
                </a:solidFill>
                <a:latin typeface="Tw Cen MT" panose="020B0602020104020603" pitchFamily="34" charset="0"/>
                <a:ea typeface="Open Sans"/>
                <a:cs typeface="Open Sans"/>
                <a:sym typeface="Open Sans"/>
              </a:rPr>
              <a:t>Conclusion</a:t>
            </a:r>
            <a:endParaRPr b="1" dirty="0">
              <a:solidFill>
                <a:srgbClr val="3F3F3F"/>
              </a:solidFill>
              <a:latin typeface="Tw Cen MT" panose="020B0602020104020603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145358" y="1046955"/>
            <a:ext cx="189966" cy="173446"/>
          </a:xfrm>
          <a:custGeom>
            <a:avLst/>
            <a:gdLst/>
            <a:ahLst/>
            <a:cxnLst/>
            <a:rect l="l" t="t" r="r" b="b"/>
            <a:pathLst>
              <a:path w="245" h="223" extrusionOk="0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335;p32">
            <a:extLst>
              <a:ext uri="{FF2B5EF4-FFF2-40B4-BE49-F238E27FC236}">
                <a16:creationId xmlns="" xmlns:a16="http://schemas.microsoft.com/office/drawing/2014/main" id="{997E67AA-BAB5-42DF-ACE8-B3B87ADE46D5}"/>
              </a:ext>
            </a:extLst>
          </p:cNvPr>
          <p:cNvSpPr txBox="1"/>
          <p:nvPr/>
        </p:nvSpPr>
        <p:spPr>
          <a:xfrm>
            <a:off x="335324" y="670836"/>
            <a:ext cx="8133267" cy="213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results of trials of supervised learning techniques with a comparison of 5 methods namely K-NN, Logistic Regression, Random Forest, Decision Tree, Gradient Boosting we can see the results of the accuracy of the 5 methods, that the most accurate method for prediction of diabetes with supervised learning techniques is Pima -Indian is the Gradient Boosting method and for the worst accuracy the accuracy is the K-NN method, and for the prediction results of the decision tree method, logistic regression, and random forest results, it is almost the same. Henceforth, </a:t>
            </a: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should use more data to train the model because it is in the machine learning the more data used in training the model, the better the model will be.</a:t>
            </a:r>
            <a:r>
              <a:rPr lang="en-US" altLang="en-US" sz="1600" dirty="0">
                <a:solidFill>
                  <a:schemeClr val="tx1"/>
                </a:solidFill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endParaRPr lang="en-US" altLang="en-US" sz="28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3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7"/>
          <p:cNvGrpSpPr/>
          <p:nvPr/>
        </p:nvGrpSpPr>
        <p:grpSpPr>
          <a:xfrm>
            <a:off x="1259488" y="-650421"/>
            <a:ext cx="5973328" cy="3424709"/>
            <a:chOff x="2037184" y="1360110"/>
            <a:chExt cx="10466670" cy="6000891"/>
          </a:xfrm>
        </p:grpSpPr>
        <p:sp>
          <p:nvSpPr>
            <p:cNvPr id="243" name="Google Shape;243;p27"/>
            <p:cNvSpPr/>
            <p:nvPr/>
          </p:nvSpPr>
          <p:spPr>
            <a:xfrm>
              <a:off x="5979532" y="3302924"/>
              <a:ext cx="479367" cy="479367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3345144" y="2212005"/>
              <a:ext cx="470492" cy="429578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437550" y="1770853"/>
              <a:ext cx="1002411" cy="100241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11100654" y="2540196"/>
              <a:ext cx="1002411" cy="100241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7591531" y="5867225"/>
              <a:ext cx="334022" cy="304975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10741025" y="5568997"/>
              <a:ext cx="479367" cy="479367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8371699" y="1770853"/>
              <a:ext cx="1104632" cy="110831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9519316" y="6135213"/>
              <a:ext cx="1221710" cy="12257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4814867" y="5630396"/>
              <a:ext cx="936780" cy="93990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6619243" y="5249486"/>
              <a:ext cx="380909" cy="380909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9489039" y="1360110"/>
              <a:ext cx="402209" cy="36723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2037184" y="4437530"/>
              <a:ext cx="1002411" cy="100241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2101644" y="5462710"/>
              <a:ext cx="402210" cy="36723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57" name="Google Shape;257;p27"/>
          <p:cNvSpPr/>
          <p:nvPr/>
        </p:nvSpPr>
        <p:spPr>
          <a:xfrm>
            <a:off x="4477017" y="4267525"/>
            <a:ext cx="189966" cy="173447"/>
          </a:xfrm>
          <a:custGeom>
            <a:avLst/>
            <a:gdLst/>
            <a:ahLst/>
            <a:cxnLst/>
            <a:rect l="l" t="t" r="r" b="b"/>
            <a:pathLst>
              <a:path w="245" h="223" extrusionOk="0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2323662-6E9B-4940-8379-68D88B340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21" y="252380"/>
            <a:ext cx="7558318" cy="329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5438F077-130F-4449-BCB5-B9EEC8E1BD43}"/>
              </a:ext>
            </a:extLst>
          </p:cNvPr>
          <p:cNvSpPr/>
          <p:nvPr/>
        </p:nvSpPr>
        <p:spPr>
          <a:xfrm>
            <a:off x="727364" y="3855027"/>
            <a:ext cx="7710054" cy="6857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learning, has two main functions, classification and regression for the method I use is K-NN, Logistic Regression, Decision Tree, Random Forest, Gradient Boasting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FCFB17-DCE5-42F8-9B63-77AADF1EFE41}"/>
              </a:ext>
            </a:extLst>
          </p:cNvPr>
          <p:cNvSpPr txBox="1"/>
          <p:nvPr/>
        </p:nvSpPr>
        <p:spPr>
          <a:xfrm>
            <a:off x="3549647" y="4622637"/>
            <a:ext cx="48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https://www.quora.com/What-are-the-commonly-used-Machine-Learning-Algorithms-one-has-to-know-when-working-with-R-or-Python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23083B9-6DAC-4033-8D02-BA48C269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095" y="958561"/>
            <a:ext cx="4941810" cy="322637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0D6FAE76-63DD-4799-A8AF-4FF9BD18E11A}"/>
              </a:ext>
            </a:extLst>
          </p:cNvPr>
          <p:cNvSpPr/>
          <p:nvPr/>
        </p:nvSpPr>
        <p:spPr>
          <a:xfrm>
            <a:off x="322118" y="187036"/>
            <a:ext cx="3013364" cy="4260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Overview Dataset Pima-Indian-diabetes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D8F79FC-5065-4360-A349-D67E3E2F07FF}"/>
              </a:ext>
            </a:extLst>
          </p:cNvPr>
          <p:cNvSpPr txBox="1"/>
          <p:nvPr/>
        </p:nvSpPr>
        <p:spPr>
          <a:xfrm>
            <a:off x="3917373" y="4644736"/>
            <a:ext cx="423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hlinkClick r:id="rId3"/>
              </a:rPr>
              <a:t>https://www.kaggle.com/uciml/pima-indians-diabetes-database/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74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B775E78-2EA7-414E-9011-1745B408BB77}"/>
              </a:ext>
            </a:extLst>
          </p:cNvPr>
          <p:cNvSpPr/>
          <p:nvPr/>
        </p:nvSpPr>
        <p:spPr>
          <a:xfrm>
            <a:off x="176646" y="145473"/>
            <a:ext cx="1600200" cy="581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Flow model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005C67B-CCAB-4D0F-8CB9-26119CD50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23" y="63045"/>
            <a:ext cx="4057652" cy="493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5D9E61F3-5F0D-4EDE-95B2-3F87442C0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8" y="1435242"/>
            <a:ext cx="2274310" cy="15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9E7EA187-008B-484F-A213-9E26DC7AA696}"/>
              </a:ext>
            </a:extLst>
          </p:cNvPr>
          <p:cNvSpPr/>
          <p:nvPr/>
        </p:nvSpPr>
        <p:spPr>
          <a:xfrm>
            <a:off x="3553316" y="38316"/>
            <a:ext cx="1626178" cy="4675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Curve </a:t>
            </a:r>
            <a:r>
              <a:rPr lang="en-US" dirty="0" err="1"/>
              <a:t>roc_auc</a:t>
            </a:r>
            <a:endParaRPr lang="en-ID" dirty="0"/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4013A0F6-8F87-44ED-99F3-E688B2BD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325" y="1435241"/>
            <a:ext cx="2274311" cy="152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8062E836-EB82-4C78-8ED5-EB5C15D64A43}"/>
              </a:ext>
            </a:extLst>
          </p:cNvPr>
          <p:cNvSpPr/>
          <p:nvPr/>
        </p:nvSpPr>
        <p:spPr>
          <a:xfrm>
            <a:off x="1085800" y="815686"/>
            <a:ext cx="768927" cy="467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GB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6B76A52B-50AD-4AEC-A903-835A2C9810E3}"/>
              </a:ext>
            </a:extLst>
          </p:cNvPr>
          <p:cNvSpPr/>
          <p:nvPr/>
        </p:nvSpPr>
        <p:spPr>
          <a:xfrm>
            <a:off x="4073884" y="815685"/>
            <a:ext cx="768927" cy="467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26BDA34D-4335-4632-A4EE-5141E344E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971" y="1435240"/>
            <a:ext cx="2274312" cy="152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B8E284BC-0803-40D4-A37C-74645E5F42ED}"/>
              </a:ext>
            </a:extLst>
          </p:cNvPr>
          <p:cNvSpPr/>
          <p:nvPr/>
        </p:nvSpPr>
        <p:spPr>
          <a:xfrm>
            <a:off x="7071663" y="815684"/>
            <a:ext cx="768927" cy="467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K-NN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4" name="AutoShape 12">
            <a:extLst>
              <a:ext uri="{FF2B5EF4-FFF2-40B4-BE49-F238E27FC236}">
                <a16:creationId xmlns="" xmlns:a16="http://schemas.microsoft.com/office/drawing/2014/main" id="{AE677734-EE9B-41CC-B894-587A050623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21" name="Picture 10">
            <a:extLst>
              <a:ext uri="{FF2B5EF4-FFF2-40B4-BE49-F238E27FC236}">
                <a16:creationId xmlns="" xmlns:a16="http://schemas.microsoft.com/office/drawing/2014/main" id="{3322F5CE-DC7A-48D6-84F0-55B8E4962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27" y="3521645"/>
            <a:ext cx="2274310" cy="152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29D8F4DD-9EB8-444A-AB68-35ADECB47F0B}"/>
              </a:ext>
            </a:extLst>
          </p:cNvPr>
          <p:cNvSpPr/>
          <p:nvPr/>
        </p:nvSpPr>
        <p:spPr>
          <a:xfrm>
            <a:off x="575972" y="3869737"/>
            <a:ext cx="768927" cy="467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LG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1042" name="Picture 18">
            <a:extLst>
              <a:ext uri="{FF2B5EF4-FFF2-40B4-BE49-F238E27FC236}">
                <a16:creationId xmlns="" xmlns:a16="http://schemas.microsoft.com/office/drawing/2014/main" id="{E8448BCE-6F48-432B-8201-A44EC46D8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60" y="3521645"/>
            <a:ext cx="2274313" cy="152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770A04FA-8B03-4378-A746-3658A15FC1B8}"/>
              </a:ext>
            </a:extLst>
          </p:cNvPr>
          <p:cNvSpPr/>
          <p:nvPr/>
        </p:nvSpPr>
        <p:spPr>
          <a:xfrm>
            <a:off x="7790732" y="3869737"/>
            <a:ext cx="768927" cy="467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="" xmlns:a16="http://schemas.microsoft.com/office/drawing/2014/main" id="{2AB38EBC-173F-424D-86EB-E95DC617E8BA}"/>
              </a:ext>
            </a:extLst>
          </p:cNvPr>
          <p:cNvSpPr/>
          <p:nvPr/>
        </p:nvSpPr>
        <p:spPr>
          <a:xfrm>
            <a:off x="1385838" y="1283275"/>
            <a:ext cx="193580" cy="151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Arrow: Down 26">
            <a:extLst>
              <a:ext uri="{FF2B5EF4-FFF2-40B4-BE49-F238E27FC236}">
                <a16:creationId xmlns="" xmlns:a16="http://schemas.microsoft.com/office/drawing/2014/main" id="{7714C066-2EAA-4C9C-A5A6-E2486CBBDED7}"/>
              </a:ext>
            </a:extLst>
          </p:cNvPr>
          <p:cNvSpPr/>
          <p:nvPr/>
        </p:nvSpPr>
        <p:spPr>
          <a:xfrm>
            <a:off x="4366405" y="1290637"/>
            <a:ext cx="193580" cy="144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Arrow: Down 27">
            <a:extLst>
              <a:ext uri="{FF2B5EF4-FFF2-40B4-BE49-F238E27FC236}">
                <a16:creationId xmlns="" xmlns:a16="http://schemas.microsoft.com/office/drawing/2014/main" id="{156B5E21-1D72-4188-8B43-5F9B6855539B}"/>
              </a:ext>
            </a:extLst>
          </p:cNvPr>
          <p:cNvSpPr/>
          <p:nvPr/>
        </p:nvSpPr>
        <p:spPr>
          <a:xfrm>
            <a:off x="7371351" y="1286956"/>
            <a:ext cx="193580" cy="144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Arrow: Down 28">
            <a:extLst>
              <a:ext uri="{FF2B5EF4-FFF2-40B4-BE49-F238E27FC236}">
                <a16:creationId xmlns="" xmlns:a16="http://schemas.microsoft.com/office/drawing/2014/main" id="{75DCAFA6-00CC-4FBA-999D-D5FFA94F9A1E}"/>
              </a:ext>
            </a:extLst>
          </p:cNvPr>
          <p:cNvSpPr/>
          <p:nvPr/>
        </p:nvSpPr>
        <p:spPr>
          <a:xfrm rot="5400000">
            <a:off x="7501252" y="3898060"/>
            <a:ext cx="159577" cy="419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Arrow: Down 29">
            <a:extLst>
              <a:ext uri="{FF2B5EF4-FFF2-40B4-BE49-F238E27FC236}">
                <a16:creationId xmlns="" xmlns:a16="http://schemas.microsoft.com/office/drawing/2014/main" id="{172075CE-0B65-4BEB-8014-CD5B74A89670}"/>
              </a:ext>
            </a:extLst>
          </p:cNvPr>
          <p:cNvSpPr/>
          <p:nvPr/>
        </p:nvSpPr>
        <p:spPr>
          <a:xfrm rot="16200000">
            <a:off x="1487990" y="3911287"/>
            <a:ext cx="159577" cy="419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17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43C6356F-1DF8-4C71-B647-4F7456AD598B}"/>
              </a:ext>
            </a:extLst>
          </p:cNvPr>
          <p:cNvSpPr/>
          <p:nvPr/>
        </p:nvSpPr>
        <p:spPr>
          <a:xfrm>
            <a:off x="176646" y="145473"/>
            <a:ext cx="2047010" cy="581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Ploty</a:t>
            </a:r>
            <a:r>
              <a:rPr lang="en-US" dirty="0"/>
              <a:t> result compare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40D1820-7B33-4EE7-B8EC-F5ED5550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61" y="688398"/>
            <a:ext cx="5474277" cy="35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FAA2C9FE-2367-4BEB-8126-925B45CF65DB}"/>
              </a:ext>
            </a:extLst>
          </p:cNvPr>
          <p:cNvSpPr/>
          <p:nvPr/>
        </p:nvSpPr>
        <p:spPr>
          <a:xfrm>
            <a:off x="147672" y="1719214"/>
            <a:ext cx="2133314" cy="1889780"/>
          </a:xfrm>
          <a:prstGeom prst="ellipse">
            <a:avLst/>
          </a:prstGeom>
          <a:gradFill>
            <a:gsLst>
              <a:gs pos="7000">
                <a:srgbClr val="EF6E9A"/>
              </a:gs>
              <a:gs pos="100000">
                <a:srgbClr val="FFA95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START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CAF2D29-A711-48C7-86D0-B4EF404CAA8B}"/>
              </a:ext>
            </a:extLst>
          </p:cNvPr>
          <p:cNvGrpSpPr/>
          <p:nvPr/>
        </p:nvGrpSpPr>
        <p:grpSpPr>
          <a:xfrm>
            <a:off x="4783273" y="2203522"/>
            <a:ext cx="914401" cy="985838"/>
            <a:chOff x="7666483" y="3295650"/>
            <a:chExt cx="1219201" cy="131445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B5136903-A7F5-4021-8F9B-5672CD80CBFB}"/>
                </a:ext>
              </a:extLst>
            </p:cNvPr>
            <p:cNvSpPr/>
            <p:nvPr/>
          </p:nvSpPr>
          <p:spPr>
            <a:xfrm>
              <a:off x="7666483" y="3295650"/>
              <a:ext cx="1219201" cy="1009650"/>
            </a:xfrm>
            <a:prstGeom prst="rect">
              <a:avLst/>
            </a:prstGeom>
            <a:gradFill>
              <a:gsLst>
                <a:gs pos="8000">
                  <a:srgbClr val="EF6E9A"/>
                </a:gs>
                <a:gs pos="98000">
                  <a:srgbClr val="273445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22A13E93-B6F3-40CA-836C-0CAAD683B186}"/>
                </a:ext>
              </a:extLst>
            </p:cNvPr>
            <p:cNvSpPr/>
            <p:nvPr/>
          </p:nvSpPr>
          <p:spPr>
            <a:xfrm>
              <a:off x="7971283" y="40005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D8599D44-A8A9-4FF2-BD7A-46205962CBF9}"/>
                </a:ext>
              </a:extLst>
            </p:cNvPr>
            <p:cNvSpPr txBox="1"/>
            <p:nvPr/>
          </p:nvSpPr>
          <p:spPr>
            <a:xfrm>
              <a:off x="7896147" y="3308062"/>
              <a:ext cx="78890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7" name="Freeform 63">
              <a:extLst>
                <a:ext uri="{FF2B5EF4-FFF2-40B4-BE49-F238E27FC236}">
                  <a16:creationId xmlns="" xmlns:a16="http://schemas.microsoft.com/office/drawing/2014/main" id="{16E5CBD7-43F6-4E07-9B1C-683E1CEADC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0695" y="4137819"/>
              <a:ext cx="380122" cy="276658"/>
            </a:xfrm>
            <a:custGeom>
              <a:avLst/>
              <a:gdLst>
                <a:gd name="T0" fmla="*/ 2147483646 w 78"/>
                <a:gd name="T1" fmla="*/ 2147483646 h 57"/>
                <a:gd name="T2" fmla="*/ 2147483646 w 78"/>
                <a:gd name="T3" fmla="*/ 2147483646 h 57"/>
                <a:gd name="T4" fmla="*/ 0 w 78"/>
                <a:gd name="T5" fmla="*/ 2147483646 h 57"/>
                <a:gd name="T6" fmla="*/ 2147483646 w 78"/>
                <a:gd name="T7" fmla="*/ 2147483646 h 57"/>
                <a:gd name="T8" fmla="*/ 2147483646 w 78"/>
                <a:gd name="T9" fmla="*/ 2147483646 h 57"/>
                <a:gd name="T10" fmla="*/ 2147483646 w 78"/>
                <a:gd name="T11" fmla="*/ 0 h 57"/>
                <a:gd name="T12" fmla="*/ 2147483646 w 78"/>
                <a:gd name="T13" fmla="*/ 2147483646 h 57"/>
                <a:gd name="T14" fmla="*/ 2147483646 w 78"/>
                <a:gd name="T15" fmla="*/ 2147483646 h 57"/>
                <a:gd name="T16" fmla="*/ 2147483646 w 78"/>
                <a:gd name="T17" fmla="*/ 2147483646 h 57"/>
                <a:gd name="T18" fmla="*/ 2147483646 w 78"/>
                <a:gd name="T19" fmla="*/ 2147483646 h 57"/>
                <a:gd name="T20" fmla="*/ 2147483646 w 78"/>
                <a:gd name="T21" fmla="*/ 2147483646 h 57"/>
                <a:gd name="T22" fmla="*/ 2147483646 w 78"/>
                <a:gd name="T23" fmla="*/ 2147483646 h 57"/>
                <a:gd name="T24" fmla="*/ 2147483646 w 78"/>
                <a:gd name="T25" fmla="*/ 2147483646 h 57"/>
                <a:gd name="T26" fmla="*/ 2147483646 w 78"/>
                <a:gd name="T27" fmla="*/ 2147483646 h 57"/>
                <a:gd name="T28" fmla="*/ 2147483646 w 78"/>
                <a:gd name="T29" fmla="*/ 2147483646 h 57"/>
                <a:gd name="T30" fmla="*/ 2147483646 w 78"/>
                <a:gd name="T31" fmla="*/ 2147483646 h 57"/>
                <a:gd name="T32" fmla="*/ 2147483646 w 78"/>
                <a:gd name="T33" fmla="*/ 2147483646 h 57"/>
                <a:gd name="T34" fmla="*/ 2147483646 w 78"/>
                <a:gd name="T35" fmla="*/ 2147483646 h 57"/>
                <a:gd name="T36" fmla="*/ 2147483646 w 78"/>
                <a:gd name="T37" fmla="*/ 2147483646 h 57"/>
                <a:gd name="T38" fmla="*/ 2147483646 w 78"/>
                <a:gd name="T39" fmla="*/ 2147483646 h 57"/>
                <a:gd name="T40" fmla="*/ 2147483646 w 78"/>
                <a:gd name="T41" fmla="*/ 2147483646 h 57"/>
                <a:gd name="T42" fmla="*/ 2147483646 w 78"/>
                <a:gd name="T43" fmla="*/ 2147483646 h 57"/>
                <a:gd name="T44" fmla="*/ 2147483646 w 78"/>
                <a:gd name="T45" fmla="*/ 2147483646 h 57"/>
                <a:gd name="T46" fmla="*/ 2147483646 w 78"/>
                <a:gd name="T47" fmla="*/ 2147483646 h 57"/>
                <a:gd name="T48" fmla="*/ 2147483646 w 78"/>
                <a:gd name="T49" fmla="*/ 2147483646 h 57"/>
                <a:gd name="T50" fmla="*/ 2147483646 w 78"/>
                <a:gd name="T51" fmla="*/ 2147483646 h 57"/>
                <a:gd name="T52" fmla="*/ 2147483646 w 78"/>
                <a:gd name="T53" fmla="*/ 2147483646 h 57"/>
                <a:gd name="T54" fmla="*/ 2147483646 w 78"/>
                <a:gd name="T55" fmla="*/ 2147483646 h 5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gradFill>
              <a:gsLst>
                <a:gs pos="8000">
                  <a:srgbClr val="EF6E9A"/>
                </a:gs>
                <a:gs pos="98000">
                  <a:srgbClr val="273445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BB0114E-27C3-41EC-85AC-772A8A252858}"/>
              </a:ext>
            </a:extLst>
          </p:cNvPr>
          <p:cNvGrpSpPr/>
          <p:nvPr/>
        </p:nvGrpSpPr>
        <p:grpSpPr>
          <a:xfrm>
            <a:off x="2370716" y="2205544"/>
            <a:ext cx="914401" cy="985838"/>
            <a:chOff x="4863061" y="3295650"/>
            <a:chExt cx="1219201" cy="1314450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9131ABE2-8672-4FCB-9B63-9D29D2763A7C}"/>
                </a:ext>
              </a:extLst>
            </p:cNvPr>
            <p:cNvSpPr/>
            <p:nvPr/>
          </p:nvSpPr>
          <p:spPr>
            <a:xfrm>
              <a:off x="4863061" y="3295650"/>
              <a:ext cx="1219201" cy="1009650"/>
            </a:xfrm>
            <a:prstGeom prst="rect">
              <a:avLst/>
            </a:prstGeom>
            <a:gradFill>
              <a:gsLst>
                <a:gs pos="8000">
                  <a:srgbClr val="F25245"/>
                </a:gs>
                <a:gs pos="98000">
                  <a:srgbClr val="9C5D7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E15AB580-2CF5-4B59-8C30-70662883ECFD}"/>
                </a:ext>
              </a:extLst>
            </p:cNvPr>
            <p:cNvSpPr/>
            <p:nvPr/>
          </p:nvSpPr>
          <p:spPr>
            <a:xfrm>
              <a:off x="5167861" y="40005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93A7D02-7910-4EAF-955E-45828AC639B9}"/>
                </a:ext>
              </a:extLst>
            </p:cNvPr>
            <p:cNvSpPr txBox="1"/>
            <p:nvPr/>
          </p:nvSpPr>
          <p:spPr>
            <a:xfrm>
              <a:off x="5080500" y="3308062"/>
              <a:ext cx="78890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12" name="Freeform 121">
              <a:extLst>
                <a:ext uri="{FF2B5EF4-FFF2-40B4-BE49-F238E27FC236}">
                  <a16:creationId xmlns="" xmlns:a16="http://schemas.microsoft.com/office/drawing/2014/main" id="{589650BE-B93B-4F3F-9364-C6BF983CFB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1686" y="4161500"/>
              <a:ext cx="297184" cy="297184"/>
            </a:xfrm>
            <a:custGeom>
              <a:avLst/>
              <a:gdLst>
                <a:gd name="T0" fmla="*/ 2147483646 w 62"/>
                <a:gd name="T1" fmla="*/ 2147483646 h 62"/>
                <a:gd name="T2" fmla="*/ 2147483646 w 62"/>
                <a:gd name="T3" fmla="*/ 2147483646 h 62"/>
                <a:gd name="T4" fmla="*/ 2147483646 w 62"/>
                <a:gd name="T5" fmla="*/ 2147483646 h 62"/>
                <a:gd name="T6" fmla="*/ 0 w 62"/>
                <a:gd name="T7" fmla="*/ 2147483646 h 62"/>
                <a:gd name="T8" fmla="*/ 0 w 62"/>
                <a:gd name="T9" fmla="*/ 2147483646 h 62"/>
                <a:gd name="T10" fmla="*/ 2147483646 w 62"/>
                <a:gd name="T11" fmla="*/ 0 h 62"/>
                <a:gd name="T12" fmla="*/ 2147483646 w 62"/>
                <a:gd name="T13" fmla="*/ 0 h 62"/>
                <a:gd name="T14" fmla="*/ 2147483646 w 62"/>
                <a:gd name="T15" fmla="*/ 2147483646 h 62"/>
                <a:gd name="T16" fmla="*/ 2147483646 w 62"/>
                <a:gd name="T17" fmla="*/ 2147483646 h 62"/>
                <a:gd name="T18" fmla="*/ 2147483646 w 62"/>
                <a:gd name="T19" fmla="*/ 2147483646 h 62"/>
                <a:gd name="T20" fmla="*/ 2147483646 w 62"/>
                <a:gd name="T21" fmla="*/ 2147483646 h 62"/>
                <a:gd name="T22" fmla="*/ 2147483646 w 62"/>
                <a:gd name="T23" fmla="*/ 2147483646 h 62"/>
                <a:gd name="T24" fmla="*/ 2147483646 w 62"/>
                <a:gd name="T25" fmla="*/ 2147483646 h 62"/>
                <a:gd name="T26" fmla="*/ 2147483646 w 62"/>
                <a:gd name="T27" fmla="*/ 2147483646 h 62"/>
                <a:gd name="T28" fmla="*/ 2147483646 w 62"/>
                <a:gd name="T29" fmla="*/ 2147483646 h 62"/>
                <a:gd name="T30" fmla="*/ 2147483646 w 62"/>
                <a:gd name="T31" fmla="*/ 2147483646 h 62"/>
                <a:gd name="T32" fmla="*/ 2147483646 w 62"/>
                <a:gd name="T33" fmla="*/ 2147483646 h 62"/>
                <a:gd name="T34" fmla="*/ 2147483646 w 62"/>
                <a:gd name="T35" fmla="*/ 2147483646 h 62"/>
                <a:gd name="T36" fmla="*/ 2147483646 w 62"/>
                <a:gd name="T37" fmla="*/ 2147483646 h 62"/>
                <a:gd name="T38" fmla="*/ 2147483646 w 62"/>
                <a:gd name="T39" fmla="*/ 2147483646 h 62"/>
                <a:gd name="T40" fmla="*/ 2147483646 w 62"/>
                <a:gd name="T41" fmla="*/ 2147483646 h 62"/>
                <a:gd name="T42" fmla="*/ 2147483646 w 62"/>
                <a:gd name="T43" fmla="*/ 2147483646 h 62"/>
                <a:gd name="T44" fmla="*/ 2147483646 w 62"/>
                <a:gd name="T45" fmla="*/ 2147483646 h 62"/>
                <a:gd name="T46" fmla="*/ 2147483646 w 62"/>
                <a:gd name="T47" fmla="*/ 2147483646 h 62"/>
                <a:gd name="T48" fmla="*/ 2147483646 w 62"/>
                <a:gd name="T49" fmla="*/ 2147483646 h 62"/>
                <a:gd name="T50" fmla="*/ 2147483646 w 62"/>
                <a:gd name="T51" fmla="*/ 2147483646 h 62"/>
                <a:gd name="T52" fmla="*/ 2147483646 w 62"/>
                <a:gd name="T53" fmla="*/ 2147483646 h 62"/>
                <a:gd name="T54" fmla="*/ 2147483646 w 62"/>
                <a:gd name="T55" fmla="*/ 2147483646 h 62"/>
                <a:gd name="T56" fmla="*/ 2147483646 w 62"/>
                <a:gd name="T57" fmla="*/ 2147483646 h 62"/>
                <a:gd name="T58" fmla="*/ 2147483646 w 62"/>
                <a:gd name="T59" fmla="*/ 2147483646 h 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52" y="29"/>
                  </a:moveTo>
                  <a:cubicBezTo>
                    <a:pt x="52" y="27"/>
                    <a:pt x="51" y="26"/>
                    <a:pt x="49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1" y="27"/>
                    <a:pt x="11" y="29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51"/>
                    <a:pt x="27" y="52"/>
                    <a:pt x="29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6" y="51"/>
                    <a:pt x="36" y="49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1" y="36"/>
                    <a:pt x="52" y="35"/>
                    <a:pt x="52" y="34"/>
                  </a:cubicBezTo>
                  <a:lnTo>
                    <a:pt x="52" y="29"/>
                  </a:lnTo>
                  <a:close/>
                </a:path>
              </a:pathLst>
            </a:custGeom>
            <a:gradFill>
              <a:gsLst>
                <a:gs pos="8000">
                  <a:srgbClr val="F25245"/>
                </a:gs>
                <a:gs pos="98000">
                  <a:srgbClr val="9C5D7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9BABE9CA-F769-4210-99BE-82F82697D1B5}"/>
              </a:ext>
            </a:extLst>
          </p:cNvPr>
          <p:cNvGrpSpPr/>
          <p:nvPr/>
        </p:nvGrpSpPr>
        <p:grpSpPr>
          <a:xfrm>
            <a:off x="5951298" y="1964531"/>
            <a:ext cx="914401" cy="999612"/>
            <a:chOff x="9071135" y="2990850"/>
            <a:chExt cx="1219201" cy="1332815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9B1FAD7E-9B0F-49CF-ABD7-BF5644D1A705}"/>
                </a:ext>
              </a:extLst>
            </p:cNvPr>
            <p:cNvSpPr/>
            <p:nvPr/>
          </p:nvSpPr>
          <p:spPr>
            <a:xfrm>
              <a:off x="9071135" y="3295650"/>
              <a:ext cx="1219201" cy="1009650"/>
            </a:xfrm>
            <a:prstGeom prst="rect">
              <a:avLst/>
            </a:prstGeom>
            <a:gradFill>
              <a:gsLst>
                <a:gs pos="7000">
                  <a:srgbClr val="695E78"/>
                </a:gs>
                <a:gs pos="100000">
                  <a:srgbClr val="F25245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F96A08C8-E584-41D9-AE97-D6BA5BEA2C89}"/>
                </a:ext>
              </a:extLst>
            </p:cNvPr>
            <p:cNvSpPr/>
            <p:nvPr/>
          </p:nvSpPr>
          <p:spPr>
            <a:xfrm>
              <a:off x="9375935" y="299085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8A3A9D01-5982-4AD0-B2D9-2C16DF9A7267}"/>
                </a:ext>
              </a:extLst>
            </p:cNvPr>
            <p:cNvSpPr txBox="1"/>
            <p:nvPr/>
          </p:nvSpPr>
          <p:spPr>
            <a:xfrm>
              <a:off x="9283344" y="3708112"/>
              <a:ext cx="78890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17" name="Freeform 144">
              <a:extLst>
                <a:ext uri="{FF2B5EF4-FFF2-40B4-BE49-F238E27FC236}">
                  <a16:creationId xmlns="" xmlns:a16="http://schemas.microsoft.com/office/drawing/2014/main" id="{D3999A2A-9349-4547-8C08-F47AE620AA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95856" y="3131152"/>
              <a:ext cx="384002" cy="297848"/>
            </a:xfrm>
            <a:custGeom>
              <a:avLst/>
              <a:gdLst>
                <a:gd name="T0" fmla="*/ 2147483646 w 72"/>
                <a:gd name="T1" fmla="*/ 2147483646 h 56"/>
                <a:gd name="T2" fmla="*/ 2147483646 w 72"/>
                <a:gd name="T3" fmla="*/ 2147483646 h 56"/>
                <a:gd name="T4" fmla="*/ 2147483646 w 72"/>
                <a:gd name="T5" fmla="*/ 2147483646 h 56"/>
                <a:gd name="T6" fmla="*/ 2147483646 w 72"/>
                <a:gd name="T7" fmla="*/ 2147483646 h 56"/>
                <a:gd name="T8" fmla="*/ 0 w 72"/>
                <a:gd name="T9" fmla="*/ 2147483646 h 56"/>
                <a:gd name="T10" fmla="*/ 2147483646 w 72"/>
                <a:gd name="T11" fmla="*/ 0 h 56"/>
                <a:gd name="T12" fmla="*/ 2147483646 w 72"/>
                <a:gd name="T13" fmla="*/ 2147483646 h 56"/>
                <a:gd name="T14" fmla="*/ 2147483646 w 72"/>
                <a:gd name="T15" fmla="*/ 2147483646 h 56"/>
                <a:gd name="T16" fmla="*/ 2147483646 w 72"/>
                <a:gd name="T17" fmla="*/ 2147483646 h 56"/>
                <a:gd name="T18" fmla="*/ 2147483646 w 72"/>
                <a:gd name="T19" fmla="*/ 2147483646 h 56"/>
                <a:gd name="T20" fmla="*/ 2147483646 w 72"/>
                <a:gd name="T21" fmla="*/ 2147483646 h 56"/>
                <a:gd name="T22" fmla="*/ 2147483646 w 72"/>
                <a:gd name="T23" fmla="*/ 2147483646 h 56"/>
                <a:gd name="T24" fmla="*/ 2147483646 w 72"/>
                <a:gd name="T25" fmla="*/ 2147483646 h 56"/>
                <a:gd name="T26" fmla="*/ 2147483646 w 72"/>
                <a:gd name="T27" fmla="*/ 2147483646 h 56"/>
                <a:gd name="T28" fmla="*/ 2147483646 w 72"/>
                <a:gd name="T29" fmla="*/ 2147483646 h 56"/>
                <a:gd name="T30" fmla="*/ 2147483646 w 72"/>
                <a:gd name="T31" fmla="*/ 2147483646 h 56"/>
                <a:gd name="T32" fmla="*/ 2147483646 w 72"/>
                <a:gd name="T33" fmla="*/ 2147483646 h 56"/>
                <a:gd name="T34" fmla="*/ 2147483646 w 72"/>
                <a:gd name="T35" fmla="*/ 2147483646 h 56"/>
                <a:gd name="T36" fmla="*/ 2147483646 w 72"/>
                <a:gd name="T37" fmla="*/ 2147483646 h 56"/>
                <a:gd name="T38" fmla="*/ 2147483646 w 72"/>
                <a:gd name="T39" fmla="*/ 2147483646 h 56"/>
                <a:gd name="T40" fmla="*/ 2147483646 w 72"/>
                <a:gd name="T41" fmla="*/ 2147483646 h 56"/>
                <a:gd name="T42" fmla="*/ 2147483646 w 72"/>
                <a:gd name="T43" fmla="*/ 2147483646 h 56"/>
                <a:gd name="T44" fmla="*/ 2147483646 w 72"/>
                <a:gd name="T45" fmla="*/ 2147483646 h 56"/>
                <a:gd name="T46" fmla="*/ 2147483646 w 72"/>
                <a:gd name="T47" fmla="*/ 2147483646 h 56"/>
                <a:gd name="T48" fmla="*/ 2147483646 w 72"/>
                <a:gd name="T49" fmla="*/ 2147483646 h 56"/>
                <a:gd name="T50" fmla="*/ 2147483646 w 72"/>
                <a:gd name="T51" fmla="*/ 2147483646 h 56"/>
                <a:gd name="T52" fmla="*/ 2147483646 w 72"/>
                <a:gd name="T53" fmla="*/ 2147483646 h 56"/>
                <a:gd name="T54" fmla="*/ 2147483646 w 72"/>
                <a:gd name="T55" fmla="*/ 2147483646 h 56"/>
                <a:gd name="T56" fmla="*/ 2147483646 w 72"/>
                <a:gd name="T57" fmla="*/ 2147483646 h 56"/>
                <a:gd name="T58" fmla="*/ 2147483646 w 72"/>
                <a:gd name="T59" fmla="*/ 2147483646 h 56"/>
                <a:gd name="T60" fmla="*/ 2147483646 w 72"/>
                <a:gd name="T61" fmla="*/ 2147483646 h 56"/>
                <a:gd name="T62" fmla="*/ 2147483646 w 72"/>
                <a:gd name="T63" fmla="*/ 2147483646 h 56"/>
                <a:gd name="T64" fmla="*/ 2147483646 w 72"/>
                <a:gd name="T65" fmla="*/ 2147483646 h 56"/>
                <a:gd name="T66" fmla="*/ 2147483646 w 72"/>
                <a:gd name="T67" fmla="*/ 2147483646 h 56"/>
                <a:gd name="T68" fmla="*/ 2147483646 w 72"/>
                <a:gd name="T69" fmla="*/ 2147483646 h 56"/>
                <a:gd name="T70" fmla="*/ 2147483646 w 72"/>
                <a:gd name="T71" fmla="*/ 2147483646 h 56"/>
                <a:gd name="T72" fmla="*/ 2147483646 w 72"/>
                <a:gd name="T73" fmla="*/ 2147483646 h 56"/>
                <a:gd name="T74" fmla="*/ 2147483646 w 72"/>
                <a:gd name="T75" fmla="*/ 2147483646 h 56"/>
                <a:gd name="T76" fmla="*/ 2147483646 w 72"/>
                <a:gd name="T77" fmla="*/ 2147483646 h 56"/>
                <a:gd name="T78" fmla="*/ 2147483646 w 72"/>
                <a:gd name="T79" fmla="*/ 2147483646 h 56"/>
                <a:gd name="T80" fmla="*/ 2147483646 w 72"/>
                <a:gd name="T81" fmla="*/ 2147483646 h 56"/>
                <a:gd name="T82" fmla="*/ 2147483646 w 72"/>
                <a:gd name="T83" fmla="*/ 2147483646 h 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2" h="56">
                  <a:moveTo>
                    <a:pt x="67" y="55"/>
                  </a:moveTo>
                  <a:cubicBezTo>
                    <a:pt x="66" y="56"/>
                    <a:pt x="66" y="56"/>
                    <a:pt x="65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7" y="56"/>
                    <a:pt x="6" y="55"/>
                  </a:cubicBezTo>
                  <a:cubicBezTo>
                    <a:pt x="2" y="49"/>
                    <a:pt x="0" y="42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2"/>
                    <a:pt x="70" y="49"/>
                    <a:pt x="67" y="55"/>
                  </a:cubicBezTo>
                  <a:close/>
                  <a:moveTo>
                    <a:pt x="11" y="30"/>
                  </a:moveTo>
                  <a:cubicBezTo>
                    <a:pt x="8" y="30"/>
                    <a:pt x="6" y="33"/>
                    <a:pt x="6" y="36"/>
                  </a:cubicBezTo>
                  <a:cubicBezTo>
                    <a:pt x="6" y="38"/>
                    <a:pt x="8" y="41"/>
                    <a:pt x="11" y="41"/>
                  </a:cubicBezTo>
                  <a:cubicBezTo>
                    <a:pt x="14" y="41"/>
                    <a:pt x="16" y="38"/>
                    <a:pt x="16" y="36"/>
                  </a:cubicBezTo>
                  <a:cubicBezTo>
                    <a:pt x="16" y="33"/>
                    <a:pt x="14" y="30"/>
                    <a:pt x="11" y="30"/>
                  </a:cubicBezTo>
                  <a:close/>
                  <a:moveTo>
                    <a:pt x="18" y="12"/>
                  </a:moveTo>
                  <a:cubicBezTo>
                    <a:pt x="16" y="12"/>
                    <a:pt x="13" y="15"/>
                    <a:pt x="13" y="18"/>
                  </a:cubicBezTo>
                  <a:cubicBezTo>
                    <a:pt x="13" y="20"/>
                    <a:pt x="16" y="23"/>
                    <a:pt x="18" y="23"/>
                  </a:cubicBezTo>
                  <a:cubicBezTo>
                    <a:pt x="21" y="23"/>
                    <a:pt x="24" y="20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  <a:moveTo>
                    <a:pt x="45" y="22"/>
                  </a:moveTo>
                  <a:cubicBezTo>
                    <a:pt x="45" y="20"/>
                    <a:pt x="44" y="19"/>
                    <a:pt x="43" y="18"/>
                  </a:cubicBezTo>
                  <a:cubicBezTo>
                    <a:pt x="42" y="18"/>
                    <a:pt x="40" y="19"/>
                    <a:pt x="40" y="2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30" y="38"/>
                    <a:pt x="29" y="41"/>
                  </a:cubicBezTo>
                  <a:cubicBezTo>
                    <a:pt x="28" y="45"/>
                    <a:pt x="30" y="50"/>
                    <a:pt x="34" y="51"/>
                  </a:cubicBezTo>
                  <a:cubicBezTo>
                    <a:pt x="39" y="52"/>
                    <a:pt x="43" y="49"/>
                    <a:pt x="44" y="45"/>
                  </a:cubicBezTo>
                  <a:cubicBezTo>
                    <a:pt x="45" y="42"/>
                    <a:pt x="43" y="39"/>
                    <a:pt x="41" y="37"/>
                  </a:cubicBezTo>
                  <a:lnTo>
                    <a:pt x="45" y="22"/>
                  </a:lnTo>
                  <a:close/>
                  <a:moveTo>
                    <a:pt x="36" y="5"/>
                  </a:moveTo>
                  <a:cubicBezTo>
                    <a:pt x="34" y="5"/>
                    <a:pt x="31" y="7"/>
                    <a:pt x="31" y="10"/>
                  </a:cubicBezTo>
                  <a:cubicBezTo>
                    <a:pt x="31" y="13"/>
                    <a:pt x="34" y="15"/>
                    <a:pt x="36" y="15"/>
                  </a:cubicBezTo>
                  <a:cubicBezTo>
                    <a:pt x="39" y="15"/>
                    <a:pt x="42" y="13"/>
                    <a:pt x="42" y="10"/>
                  </a:cubicBezTo>
                  <a:cubicBezTo>
                    <a:pt x="42" y="7"/>
                    <a:pt x="39" y="5"/>
                    <a:pt x="36" y="5"/>
                  </a:cubicBezTo>
                  <a:close/>
                  <a:moveTo>
                    <a:pt x="54" y="12"/>
                  </a:moveTo>
                  <a:cubicBezTo>
                    <a:pt x="52" y="12"/>
                    <a:pt x="49" y="15"/>
                    <a:pt x="49" y="18"/>
                  </a:cubicBezTo>
                  <a:cubicBezTo>
                    <a:pt x="49" y="20"/>
                    <a:pt x="52" y="23"/>
                    <a:pt x="54" y="23"/>
                  </a:cubicBezTo>
                  <a:cubicBezTo>
                    <a:pt x="57" y="23"/>
                    <a:pt x="60" y="20"/>
                    <a:pt x="60" y="18"/>
                  </a:cubicBezTo>
                  <a:cubicBezTo>
                    <a:pt x="60" y="15"/>
                    <a:pt x="57" y="12"/>
                    <a:pt x="54" y="12"/>
                  </a:cubicBezTo>
                  <a:close/>
                  <a:moveTo>
                    <a:pt x="62" y="30"/>
                  </a:moveTo>
                  <a:cubicBezTo>
                    <a:pt x="59" y="30"/>
                    <a:pt x="57" y="33"/>
                    <a:pt x="57" y="36"/>
                  </a:cubicBezTo>
                  <a:cubicBezTo>
                    <a:pt x="57" y="38"/>
                    <a:pt x="59" y="41"/>
                    <a:pt x="62" y="41"/>
                  </a:cubicBezTo>
                  <a:cubicBezTo>
                    <a:pt x="65" y="41"/>
                    <a:pt x="67" y="38"/>
                    <a:pt x="67" y="36"/>
                  </a:cubicBezTo>
                  <a:cubicBezTo>
                    <a:pt x="67" y="33"/>
                    <a:pt x="65" y="30"/>
                    <a:pt x="62" y="30"/>
                  </a:cubicBezTo>
                  <a:close/>
                </a:path>
              </a:pathLst>
            </a:custGeom>
            <a:gradFill>
              <a:gsLst>
                <a:gs pos="7000">
                  <a:srgbClr val="695E78"/>
                </a:gs>
                <a:gs pos="100000">
                  <a:srgbClr val="F25245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0BAD4F9-A8C7-4584-BD3F-6126B905E6F8}"/>
              </a:ext>
            </a:extLst>
          </p:cNvPr>
          <p:cNvGrpSpPr/>
          <p:nvPr/>
        </p:nvGrpSpPr>
        <p:grpSpPr>
          <a:xfrm>
            <a:off x="3618191" y="1954985"/>
            <a:ext cx="914401" cy="999612"/>
            <a:chOff x="6264772" y="2990850"/>
            <a:chExt cx="1219201" cy="1332815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22699F7F-92E7-4B05-AE37-3AA96630E60A}"/>
                </a:ext>
              </a:extLst>
            </p:cNvPr>
            <p:cNvSpPr/>
            <p:nvPr/>
          </p:nvSpPr>
          <p:spPr>
            <a:xfrm>
              <a:off x="6264772" y="3295650"/>
              <a:ext cx="1219201" cy="1009650"/>
            </a:xfrm>
            <a:prstGeom prst="rect">
              <a:avLst/>
            </a:prstGeom>
            <a:gradFill>
              <a:gsLst>
                <a:gs pos="8000">
                  <a:srgbClr val="FFA956"/>
                </a:gs>
                <a:gs pos="98000">
                  <a:srgbClr val="EF6E9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8BBC233-BC55-4263-AE70-E971CCA4B70C}"/>
                </a:ext>
              </a:extLst>
            </p:cNvPr>
            <p:cNvSpPr txBox="1"/>
            <p:nvPr/>
          </p:nvSpPr>
          <p:spPr>
            <a:xfrm>
              <a:off x="6479921" y="3708112"/>
              <a:ext cx="78890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37872914-B0F5-4193-B26E-6897081540F5}"/>
                </a:ext>
              </a:extLst>
            </p:cNvPr>
            <p:cNvSpPr/>
            <p:nvPr/>
          </p:nvSpPr>
          <p:spPr>
            <a:xfrm>
              <a:off x="6566735" y="299085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" name="Freeform 47">
              <a:extLst>
                <a:ext uri="{FF2B5EF4-FFF2-40B4-BE49-F238E27FC236}">
                  <a16:creationId xmlns="" xmlns:a16="http://schemas.microsoft.com/office/drawing/2014/main" id="{67A92F51-220A-4DEA-BEAF-BD9916E54A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7907" y="3150343"/>
              <a:ext cx="302770" cy="318412"/>
            </a:xfrm>
            <a:custGeom>
              <a:avLst/>
              <a:gdLst>
                <a:gd name="T0" fmla="*/ 2147483646 w 57"/>
                <a:gd name="T1" fmla="*/ 2147483646 h 67"/>
                <a:gd name="T2" fmla="*/ 2147483646 w 57"/>
                <a:gd name="T3" fmla="*/ 2147483646 h 67"/>
                <a:gd name="T4" fmla="*/ 2147483646 w 57"/>
                <a:gd name="T5" fmla="*/ 2147483646 h 67"/>
                <a:gd name="T6" fmla="*/ 2147483646 w 57"/>
                <a:gd name="T7" fmla="*/ 2147483646 h 67"/>
                <a:gd name="T8" fmla="*/ 2147483646 w 57"/>
                <a:gd name="T9" fmla="*/ 2147483646 h 67"/>
                <a:gd name="T10" fmla="*/ 0 w 57"/>
                <a:gd name="T11" fmla="*/ 2147483646 h 67"/>
                <a:gd name="T12" fmla="*/ 2147483646 w 57"/>
                <a:gd name="T13" fmla="*/ 2147483646 h 67"/>
                <a:gd name="T14" fmla="*/ 2147483646 w 57"/>
                <a:gd name="T15" fmla="*/ 2147483646 h 67"/>
                <a:gd name="T16" fmla="*/ 2147483646 w 57"/>
                <a:gd name="T17" fmla="*/ 2147483646 h 67"/>
                <a:gd name="T18" fmla="*/ 2147483646 w 57"/>
                <a:gd name="T19" fmla="*/ 2147483646 h 67"/>
                <a:gd name="T20" fmla="*/ 2147483646 w 57"/>
                <a:gd name="T21" fmla="*/ 2147483646 h 67"/>
                <a:gd name="T22" fmla="*/ 2147483646 w 57"/>
                <a:gd name="T23" fmla="*/ 2147483646 h 67"/>
                <a:gd name="T24" fmla="*/ 2147483646 w 57"/>
                <a:gd name="T25" fmla="*/ 2147483646 h 67"/>
                <a:gd name="T26" fmla="*/ 2147483646 w 57"/>
                <a:gd name="T27" fmla="*/ 2147483646 h 67"/>
                <a:gd name="T28" fmla="*/ 2147483646 w 57"/>
                <a:gd name="T29" fmla="*/ 2147483646 h 67"/>
                <a:gd name="T30" fmla="*/ 2147483646 w 57"/>
                <a:gd name="T31" fmla="*/ 2147483646 h 67"/>
                <a:gd name="T32" fmla="*/ 2147483646 w 57"/>
                <a:gd name="T33" fmla="*/ 2147483646 h 67"/>
                <a:gd name="T34" fmla="*/ 2147483646 w 57"/>
                <a:gd name="T35" fmla="*/ 2147483646 h 67"/>
                <a:gd name="T36" fmla="*/ 2147483646 w 57"/>
                <a:gd name="T37" fmla="*/ 2147483646 h 67"/>
                <a:gd name="T38" fmla="*/ 2147483646 w 57"/>
                <a:gd name="T39" fmla="*/ 2147483646 h 67"/>
                <a:gd name="T40" fmla="*/ 2147483646 w 57"/>
                <a:gd name="T41" fmla="*/ 2147483646 h 67"/>
                <a:gd name="T42" fmla="*/ 2147483646 w 57"/>
                <a:gd name="T43" fmla="*/ 2147483646 h 67"/>
                <a:gd name="T44" fmla="*/ 2147483646 w 57"/>
                <a:gd name="T45" fmla="*/ 2147483646 h 67"/>
                <a:gd name="T46" fmla="*/ 2147483646 w 57"/>
                <a:gd name="T47" fmla="*/ 2147483646 h 67"/>
                <a:gd name="T48" fmla="*/ 2147483646 w 57"/>
                <a:gd name="T49" fmla="*/ 2147483646 h 67"/>
                <a:gd name="T50" fmla="*/ 2147483646 w 57"/>
                <a:gd name="T51" fmla="*/ 2147483646 h 67"/>
                <a:gd name="T52" fmla="*/ 2147483646 w 57"/>
                <a:gd name="T53" fmla="*/ 2147483646 h 67"/>
                <a:gd name="T54" fmla="*/ 2147483646 w 57"/>
                <a:gd name="T55" fmla="*/ 2147483646 h 67"/>
                <a:gd name="T56" fmla="*/ 2147483646 w 57"/>
                <a:gd name="T57" fmla="*/ 2147483646 h 67"/>
                <a:gd name="T58" fmla="*/ 2147483646 w 57"/>
                <a:gd name="T59" fmla="*/ 2147483646 h 67"/>
                <a:gd name="T60" fmla="*/ 2147483646 w 57"/>
                <a:gd name="T61" fmla="*/ 2147483646 h 67"/>
                <a:gd name="T62" fmla="*/ 2147483646 w 57"/>
                <a:gd name="T63" fmla="*/ 2147483646 h 67"/>
                <a:gd name="T64" fmla="*/ 2147483646 w 57"/>
                <a:gd name="T65" fmla="*/ 2147483646 h 67"/>
                <a:gd name="T66" fmla="*/ 2147483646 w 57"/>
                <a:gd name="T67" fmla="*/ 2147483646 h 67"/>
                <a:gd name="T68" fmla="*/ 2147483646 w 57"/>
                <a:gd name="T69" fmla="*/ 2147483646 h 67"/>
                <a:gd name="T70" fmla="*/ 2147483646 w 57"/>
                <a:gd name="T71" fmla="*/ 2147483646 h 67"/>
                <a:gd name="T72" fmla="*/ 2147483646 w 57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" h="67">
                  <a:moveTo>
                    <a:pt x="52" y="38"/>
                  </a:moveTo>
                  <a:cubicBezTo>
                    <a:pt x="51" y="41"/>
                    <a:pt x="49" y="42"/>
                    <a:pt x="47" y="44"/>
                  </a:cubicBezTo>
                  <a:cubicBezTo>
                    <a:pt x="39" y="47"/>
                    <a:pt x="30" y="48"/>
                    <a:pt x="22" y="47"/>
                  </a:cubicBezTo>
                  <a:cubicBezTo>
                    <a:pt x="17" y="47"/>
                    <a:pt x="11" y="45"/>
                    <a:pt x="6" y="42"/>
                  </a:cubicBezTo>
                  <a:cubicBezTo>
                    <a:pt x="4" y="40"/>
                    <a:pt x="4" y="37"/>
                    <a:pt x="4" y="35"/>
                  </a:cubicBezTo>
                  <a:cubicBezTo>
                    <a:pt x="2" y="26"/>
                    <a:pt x="1" y="18"/>
                    <a:pt x="0" y="10"/>
                  </a:cubicBezTo>
                  <a:cubicBezTo>
                    <a:pt x="0" y="6"/>
                    <a:pt x="4" y="5"/>
                    <a:pt x="7" y="4"/>
                  </a:cubicBezTo>
                  <a:cubicBezTo>
                    <a:pt x="11" y="2"/>
                    <a:pt x="16" y="1"/>
                    <a:pt x="20" y="1"/>
                  </a:cubicBezTo>
                  <a:cubicBezTo>
                    <a:pt x="29" y="0"/>
                    <a:pt x="38" y="0"/>
                    <a:pt x="47" y="3"/>
                  </a:cubicBezTo>
                  <a:cubicBezTo>
                    <a:pt x="50" y="4"/>
                    <a:pt x="54" y="5"/>
                    <a:pt x="56" y="8"/>
                  </a:cubicBezTo>
                  <a:cubicBezTo>
                    <a:pt x="57" y="9"/>
                    <a:pt x="56" y="11"/>
                    <a:pt x="56" y="12"/>
                  </a:cubicBezTo>
                  <a:cubicBezTo>
                    <a:pt x="55" y="21"/>
                    <a:pt x="53" y="30"/>
                    <a:pt x="52" y="38"/>
                  </a:cubicBezTo>
                  <a:close/>
                  <a:moveTo>
                    <a:pt x="44" y="62"/>
                  </a:moveTo>
                  <a:cubicBezTo>
                    <a:pt x="37" y="66"/>
                    <a:pt x="28" y="67"/>
                    <a:pt x="20" y="65"/>
                  </a:cubicBezTo>
                  <a:cubicBezTo>
                    <a:pt x="16" y="65"/>
                    <a:pt x="11" y="63"/>
                    <a:pt x="9" y="59"/>
                  </a:cubicBezTo>
                  <a:cubicBezTo>
                    <a:pt x="8" y="55"/>
                    <a:pt x="7" y="51"/>
                    <a:pt x="7" y="48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20" y="54"/>
                    <a:pt x="36" y="54"/>
                    <a:pt x="48" y="47"/>
                  </a:cubicBezTo>
                  <a:cubicBezTo>
                    <a:pt x="50" y="47"/>
                    <a:pt x="49" y="49"/>
                    <a:pt x="49" y="51"/>
                  </a:cubicBezTo>
                  <a:cubicBezTo>
                    <a:pt x="48" y="55"/>
                    <a:pt x="48" y="60"/>
                    <a:pt x="44" y="62"/>
                  </a:cubicBezTo>
                  <a:close/>
                  <a:moveTo>
                    <a:pt x="39" y="6"/>
                  </a:moveTo>
                  <a:cubicBezTo>
                    <a:pt x="32" y="5"/>
                    <a:pt x="24" y="5"/>
                    <a:pt x="16" y="6"/>
                  </a:cubicBezTo>
                  <a:cubicBezTo>
                    <a:pt x="14" y="7"/>
                    <a:pt x="11" y="7"/>
                    <a:pt x="10" y="9"/>
                  </a:cubicBezTo>
                  <a:cubicBezTo>
                    <a:pt x="12" y="12"/>
                    <a:pt x="16" y="12"/>
                    <a:pt x="19" y="12"/>
                  </a:cubicBezTo>
                  <a:cubicBezTo>
                    <a:pt x="25" y="13"/>
                    <a:pt x="31" y="13"/>
                    <a:pt x="37" y="12"/>
                  </a:cubicBezTo>
                  <a:cubicBezTo>
                    <a:pt x="40" y="12"/>
                    <a:pt x="44" y="12"/>
                    <a:pt x="47" y="9"/>
                  </a:cubicBezTo>
                  <a:cubicBezTo>
                    <a:pt x="45" y="7"/>
                    <a:pt x="42" y="6"/>
                    <a:pt x="39" y="6"/>
                  </a:cubicBezTo>
                  <a:close/>
                  <a:moveTo>
                    <a:pt x="24" y="24"/>
                  </a:moveTo>
                  <a:cubicBezTo>
                    <a:pt x="21" y="25"/>
                    <a:pt x="19" y="29"/>
                    <a:pt x="19" y="33"/>
                  </a:cubicBezTo>
                  <a:cubicBezTo>
                    <a:pt x="19" y="38"/>
                    <a:pt x="24" y="42"/>
                    <a:pt x="29" y="41"/>
                  </a:cubicBezTo>
                  <a:cubicBezTo>
                    <a:pt x="34" y="41"/>
                    <a:pt x="38" y="36"/>
                    <a:pt x="37" y="31"/>
                  </a:cubicBezTo>
                  <a:cubicBezTo>
                    <a:pt x="36" y="25"/>
                    <a:pt x="30" y="21"/>
                    <a:pt x="24" y="24"/>
                  </a:cubicBezTo>
                  <a:close/>
                  <a:moveTo>
                    <a:pt x="26" y="36"/>
                  </a:moveTo>
                  <a:cubicBezTo>
                    <a:pt x="23" y="35"/>
                    <a:pt x="23" y="30"/>
                    <a:pt x="26" y="28"/>
                  </a:cubicBezTo>
                  <a:cubicBezTo>
                    <a:pt x="29" y="27"/>
                    <a:pt x="32" y="29"/>
                    <a:pt x="32" y="32"/>
                  </a:cubicBezTo>
                  <a:cubicBezTo>
                    <a:pt x="33" y="35"/>
                    <a:pt x="29" y="38"/>
                    <a:pt x="26" y="36"/>
                  </a:cubicBezTo>
                  <a:close/>
                </a:path>
              </a:pathLst>
            </a:custGeom>
            <a:gradFill>
              <a:gsLst>
                <a:gs pos="8000">
                  <a:srgbClr val="FFA956"/>
                </a:gs>
                <a:gs pos="98000">
                  <a:srgbClr val="EF6E9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475161C-0C56-43F7-A271-7F9AB83080AE}"/>
              </a:ext>
            </a:extLst>
          </p:cNvPr>
          <p:cNvSpPr txBox="1"/>
          <p:nvPr/>
        </p:nvSpPr>
        <p:spPr>
          <a:xfrm>
            <a:off x="2298316" y="3042643"/>
            <a:ext cx="13387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i="1" dirty="0">
                <a:latin typeface="Tw Cen MT" panose="020B0602020104020603" pitchFamily="34" charset="0"/>
              </a:rPr>
              <a:t>Raw data :</a:t>
            </a:r>
          </a:p>
          <a:p>
            <a:pPr lvl="0"/>
            <a:r>
              <a:rPr lang="en-US" sz="1100" i="1" dirty="0">
                <a:latin typeface="Tw Cen MT" panose="020B0602020104020603" pitchFamily="34" charset="0"/>
              </a:rPr>
              <a:t>1.Structured data and unstructured data</a:t>
            </a:r>
          </a:p>
          <a:p>
            <a:pPr lvl="0"/>
            <a:r>
              <a:rPr lang="en-ID" sz="1100" i="1" dirty="0">
                <a:latin typeface="Tw Cen MT" panose="020B0602020104020603" pitchFamily="34" charset="0"/>
              </a:rPr>
              <a:t>2. Overview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58AEAF0-5BED-4DAE-9A71-52E1E6D3A0C9}"/>
              </a:ext>
            </a:extLst>
          </p:cNvPr>
          <p:cNvSpPr txBox="1"/>
          <p:nvPr/>
        </p:nvSpPr>
        <p:spPr>
          <a:xfrm>
            <a:off x="4650857" y="3029032"/>
            <a:ext cx="1582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i="1" dirty="0">
                <a:latin typeface="Tw Cen MT" panose="020B0602020104020603" pitchFamily="34" charset="0"/>
              </a:rPr>
              <a:t>Hyperparameter and </a:t>
            </a:r>
            <a:r>
              <a:rPr lang="en-US" b="1" i="1" dirty="0" err="1">
                <a:latin typeface="Tw Cen MT" panose="020B0602020104020603" pitchFamily="34" charset="0"/>
              </a:rPr>
              <a:t>tunning</a:t>
            </a:r>
            <a:endParaRPr lang="en-US" b="1" i="1" dirty="0">
              <a:latin typeface="Tw Cen MT" panose="020B0602020104020603" pitchFamily="34" charset="0"/>
            </a:endParaRPr>
          </a:p>
          <a:p>
            <a:pPr marL="342900" lvl="0" indent="-342900">
              <a:buAutoNum type="arabicPeriod"/>
            </a:pPr>
            <a:r>
              <a:rPr lang="en-US" sz="1200" i="1" dirty="0">
                <a:latin typeface="Tw Cen MT" panose="020B0602020104020603" pitchFamily="34" charset="0"/>
              </a:rPr>
              <a:t>Parameter </a:t>
            </a:r>
            <a:r>
              <a:rPr lang="en-US" sz="1200" i="1" dirty="0" err="1">
                <a:latin typeface="Tw Cen MT" panose="020B0602020104020603" pitchFamily="34" charset="0"/>
              </a:rPr>
              <a:t>evalution</a:t>
            </a:r>
            <a:endParaRPr lang="en-US" sz="1200" i="1" dirty="0">
              <a:latin typeface="Tw Cen MT" panose="020B0602020104020603" pitchFamily="34" charset="0"/>
            </a:endParaRPr>
          </a:p>
          <a:p>
            <a:pPr marL="342900" lvl="0" indent="-342900">
              <a:buAutoNum type="arabicPeriod"/>
            </a:pPr>
            <a:r>
              <a:rPr lang="en-US" sz="1200" i="1" dirty="0">
                <a:latin typeface="Tw Cen MT" panose="020B0602020104020603" pitchFamily="34" charset="0"/>
              </a:rPr>
              <a:t>Adjusting </a:t>
            </a:r>
            <a:r>
              <a:rPr lang="en-US" sz="1200" i="1" dirty="0" err="1">
                <a:latin typeface="Tw Cen MT" panose="020B0602020104020603" pitchFamily="34" charset="0"/>
              </a:rPr>
              <a:t>thereshold</a:t>
            </a:r>
            <a:endParaRPr lang="en-US" sz="1200" i="1" dirty="0">
              <a:latin typeface="Tw Cen MT" panose="020B0602020104020603" pitchFamily="34" charset="0"/>
            </a:endParaRPr>
          </a:p>
          <a:p>
            <a:pPr marL="342900" lvl="0" indent="-342900">
              <a:buAutoNum type="arabicPeriod"/>
            </a:pPr>
            <a:r>
              <a:rPr lang="en-US" sz="1200" i="1" dirty="0" err="1">
                <a:latin typeface="Tw Cen MT" panose="020B0602020104020603" pitchFamily="34" charset="0"/>
              </a:rPr>
              <a:t>Buildig</a:t>
            </a:r>
            <a:r>
              <a:rPr lang="en-US" sz="1200" i="1" dirty="0">
                <a:latin typeface="Tw Cen MT" panose="020B0602020104020603" pitchFamily="34" charset="0"/>
              </a:rPr>
              <a:t> model and validation</a:t>
            </a:r>
            <a:endParaRPr lang="en-ID" sz="1200" i="1" dirty="0">
              <a:latin typeface="Tw Cen MT" panose="020B06020201040206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95CCB21-2773-47DB-A20F-78A2F4AABAFC}"/>
              </a:ext>
            </a:extLst>
          </p:cNvPr>
          <p:cNvSpPr txBox="1"/>
          <p:nvPr/>
        </p:nvSpPr>
        <p:spPr>
          <a:xfrm>
            <a:off x="3442536" y="1043069"/>
            <a:ext cx="154070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D" b="1" i="1" dirty="0">
                <a:latin typeface="Tw Cen MT" panose="020B0602020104020603" pitchFamily="34" charset="0"/>
              </a:rPr>
              <a:t>Feature Extraction :</a:t>
            </a:r>
          </a:p>
          <a:p>
            <a:pPr lvl="0"/>
            <a:r>
              <a:rPr lang="en-ID" sz="1200" i="1" dirty="0">
                <a:latin typeface="Tw Cen MT" panose="020B0602020104020603" pitchFamily="34" charset="0"/>
              </a:rPr>
              <a:t>1.Data </a:t>
            </a:r>
            <a:r>
              <a:rPr lang="en-ID" sz="1200" i="1" dirty="0" err="1">
                <a:latin typeface="Tw Cen MT" panose="020B0602020104020603" pitchFamily="34" charset="0"/>
              </a:rPr>
              <a:t>preprocesing</a:t>
            </a:r>
            <a:endParaRPr lang="en-ID" sz="1200" i="1" dirty="0">
              <a:latin typeface="Tw Cen MT" panose="020B0602020104020603" pitchFamily="34" charset="0"/>
            </a:endParaRPr>
          </a:p>
          <a:p>
            <a:pPr lvl="0"/>
            <a:r>
              <a:rPr lang="en-ID" sz="1200" i="1" dirty="0">
                <a:latin typeface="Tw Cen MT" panose="020B0602020104020603" pitchFamily="34" charset="0"/>
              </a:rPr>
              <a:t>2. Scaling feature</a:t>
            </a:r>
          </a:p>
          <a:p>
            <a:pPr lvl="0"/>
            <a:r>
              <a:rPr lang="en-ID" sz="1200" i="1" dirty="0">
                <a:latin typeface="Tw Cen MT" panose="020B0602020104020603" pitchFamily="34" charset="0"/>
              </a:rPr>
              <a:t>3. Split dataset</a:t>
            </a:r>
          </a:p>
          <a:p>
            <a:pPr lvl="0"/>
            <a:r>
              <a:rPr lang="en-ID" sz="1200" i="1" dirty="0">
                <a:latin typeface="Tw Cen MT" panose="020B0602020104020603" pitchFamily="34" charset="0"/>
              </a:rPr>
              <a:t>4. Feature selection</a:t>
            </a:r>
          </a:p>
          <a:p>
            <a:pPr lvl="0"/>
            <a:r>
              <a:rPr lang="en-ID" b="1" i="1" dirty="0">
                <a:latin typeface="Tw Cen MT" panose="020B0602020104020603" pitchFamily="34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BB4CF6D-6EED-48ED-87E5-4C8D2C0A73BB}"/>
              </a:ext>
            </a:extLst>
          </p:cNvPr>
          <p:cNvSpPr txBox="1"/>
          <p:nvPr/>
        </p:nvSpPr>
        <p:spPr>
          <a:xfrm>
            <a:off x="5633610" y="1097929"/>
            <a:ext cx="18484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i="1" dirty="0" err="1">
                <a:latin typeface="Tw Cen MT" panose="020B0602020104020603" pitchFamily="34" charset="0"/>
              </a:rPr>
              <a:t>Cunfusion</a:t>
            </a:r>
            <a:r>
              <a:rPr lang="en-US" b="1" i="1" dirty="0">
                <a:latin typeface="Tw Cen MT" panose="020B0602020104020603" pitchFamily="34" charset="0"/>
              </a:rPr>
              <a:t> </a:t>
            </a:r>
            <a:r>
              <a:rPr lang="en-US" b="1" i="1" dirty="0" err="1">
                <a:latin typeface="Tw Cen MT" panose="020B0602020104020603" pitchFamily="34" charset="0"/>
              </a:rPr>
              <a:t>matrik</a:t>
            </a:r>
            <a:r>
              <a:rPr lang="en-US" b="1" i="1" dirty="0">
                <a:latin typeface="Tw Cen MT" panose="020B0602020104020603" pitchFamily="34" charset="0"/>
              </a:rPr>
              <a:t> and Result </a:t>
            </a:r>
            <a:r>
              <a:rPr lang="en-US" b="1" i="1" dirty="0" err="1">
                <a:latin typeface="Tw Cen MT" panose="020B0602020104020603" pitchFamily="34" charset="0"/>
              </a:rPr>
              <a:t>acuration</a:t>
            </a:r>
            <a:r>
              <a:rPr lang="en-US" b="1" i="1" dirty="0">
                <a:latin typeface="Tw Cen MT" panose="020B0602020104020603" pitchFamily="34" charset="0"/>
              </a:rPr>
              <a:t> </a:t>
            </a:r>
          </a:p>
          <a:p>
            <a:pPr marL="342900" lvl="0" indent="-342900">
              <a:buAutoNum type="arabicPeriod"/>
            </a:pPr>
            <a:r>
              <a:rPr lang="en-US" sz="1200" i="1" dirty="0" err="1">
                <a:latin typeface="Tw Cen MT" panose="020B0602020104020603" pitchFamily="34" charset="0"/>
              </a:rPr>
              <a:t>roc,auc</a:t>
            </a:r>
            <a:r>
              <a:rPr lang="en-US" sz="1200" i="1" dirty="0">
                <a:latin typeface="Tw Cen MT" panose="020B0602020104020603" pitchFamily="34" charset="0"/>
              </a:rPr>
              <a:t> result</a:t>
            </a:r>
          </a:p>
          <a:p>
            <a:pPr marL="342900" lvl="0" indent="-342900">
              <a:buAutoNum type="arabicPeriod"/>
            </a:pPr>
            <a:r>
              <a:rPr lang="en-US" sz="1200" i="1" dirty="0" err="1">
                <a:latin typeface="Tw Cen MT" panose="020B0602020104020603" pitchFamily="34" charset="0"/>
              </a:rPr>
              <a:t>Clasification</a:t>
            </a:r>
            <a:r>
              <a:rPr lang="en-US" sz="1200" i="1" dirty="0">
                <a:latin typeface="Tw Cen MT" panose="020B0602020104020603" pitchFamily="34" charset="0"/>
              </a:rPr>
              <a:t> report</a:t>
            </a:r>
            <a:endParaRPr lang="en-ID" sz="1200" i="1" dirty="0">
              <a:latin typeface="Tw Cen MT" panose="020B06020201040206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83006A5C-D1AB-406B-AB2B-F59F69D36045}"/>
              </a:ext>
            </a:extLst>
          </p:cNvPr>
          <p:cNvSpPr/>
          <p:nvPr/>
        </p:nvSpPr>
        <p:spPr>
          <a:xfrm>
            <a:off x="6997184" y="1787270"/>
            <a:ext cx="2133314" cy="1889780"/>
          </a:xfrm>
          <a:prstGeom prst="ellipse">
            <a:avLst/>
          </a:prstGeom>
          <a:gradFill>
            <a:gsLst>
              <a:gs pos="7000">
                <a:srgbClr val="EF6E9A"/>
              </a:gs>
              <a:gs pos="100000">
                <a:srgbClr val="FFA95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END</a:t>
            </a:r>
          </a:p>
          <a:p>
            <a:pPr algn="ctr"/>
            <a:endParaRPr lang="en-US" sz="1050" dirty="0"/>
          </a:p>
        </p:txBody>
      </p:sp>
      <p:sp>
        <p:nvSpPr>
          <p:cNvPr id="28" name="Arrow: Striped Right 27">
            <a:extLst>
              <a:ext uri="{FF2B5EF4-FFF2-40B4-BE49-F238E27FC236}">
                <a16:creationId xmlns="" xmlns:a16="http://schemas.microsoft.com/office/drawing/2014/main" id="{A9B92ABC-EA47-4993-884A-2653A58E9C50}"/>
              </a:ext>
            </a:extLst>
          </p:cNvPr>
          <p:cNvSpPr/>
          <p:nvPr/>
        </p:nvSpPr>
        <p:spPr>
          <a:xfrm>
            <a:off x="1048647" y="506862"/>
            <a:ext cx="6799858" cy="3815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w Cen MT" panose="020B0602020104020603" pitchFamily="34" charset="0"/>
              </a:rPr>
              <a:t>ESSENTIAL LEARNING PROCESS TO DEVELOP A MODEL</a:t>
            </a:r>
            <a:endParaRPr lang="en-ID" sz="1200" i="1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9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29ED6B6-A19B-4C27-868C-E825B92EDD9C}"/>
              </a:ext>
            </a:extLst>
          </p:cNvPr>
          <p:cNvSpPr/>
          <p:nvPr/>
        </p:nvSpPr>
        <p:spPr>
          <a:xfrm>
            <a:off x="115889" y="116971"/>
            <a:ext cx="914401" cy="757238"/>
          </a:xfrm>
          <a:prstGeom prst="rect">
            <a:avLst/>
          </a:prstGeom>
          <a:gradFill>
            <a:gsLst>
              <a:gs pos="8000">
                <a:srgbClr val="F25245"/>
              </a:gs>
              <a:gs pos="98000">
                <a:srgbClr val="9C5D7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813BA67E-7433-456D-95B3-ECBDD67BB536}"/>
              </a:ext>
            </a:extLst>
          </p:cNvPr>
          <p:cNvSpPr/>
          <p:nvPr/>
        </p:nvSpPr>
        <p:spPr>
          <a:xfrm>
            <a:off x="344489" y="645609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0CC1D46-C522-417B-A5E1-7024E09D8CE9}"/>
              </a:ext>
            </a:extLst>
          </p:cNvPr>
          <p:cNvSpPr txBox="1"/>
          <p:nvPr/>
        </p:nvSpPr>
        <p:spPr>
          <a:xfrm>
            <a:off x="278968" y="126280"/>
            <a:ext cx="59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4" name="Freeform 121">
            <a:extLst>
              <a:ext uri="{FF2B5EF4-FFF2-40B4-BE49-F238E27FC236}">
                <a16:creationId xmlns="" xmlns:a16="http://schemas.microsoft.com/office/drawing/2014/main" id="{EFF5BE84-2509-493B-B8CC-B45FA6D10681}"/>
              </a:ext>
            </a:extLst>
          </p:cNvPr>
          <p:cNvSpPr>
            <a:spLocks noEditPoints="1"/>
          </p:cNvSpPr>
          <p:nvPr/>
        </p:nvSpPr>
        <p:spPr bwMode="auto">
          <a:xfrm>
            <a:off x="467358" y="766359"/>
            <a:ext cx="222888" cy="222888"/>
          </a:xfrm>
          <a:custGeom>
            <a:avLst/>
            <a:gdLst>
              <a:gd name="T0" fmla="*/ 2147483646 w 62"/>
              <a:gd name="T1" fmla="*/ 2147483646 h 62"/>
              <a:gd name="T2" fmla="*/ 2147483646 w 62"/>
              <a:gd name="T3" fmla="*/ 2147483646 h 62"/>
              <a:gd name="T4" fmla="*/ 2147483646 w 62"/>
              <a:gd name="T5" fmla="*/ 2147483646 h 62"/>
              <a:gd name="T6" fmla="*/ 0 w 62"/>
              <a:gd name="T7" fmla="*/ 2147483646 h 62"/>
              <a:gd name="T8" fmla="*/ 0 w 62"/>
              <a:gd name="T9" fmla="*/ 2147483646 h 62"/>
              <a:gd name="T10" fmla="*/ 2147483646 w 62"/>
              <a:gd name="T11" fmla="*/ 0 h 62"/>
              <a:gd name="T12" fmla="*/ 2147483646 w 62"/>
              <a:gd name="T13" fmla="*/ 0 h 62"/>
              <a:gd name="T14" fmla="*/ 2147483646 w 62"/>
              <a:gd name="T15" fmla="*/ 2147483646 h 62"/>
              <a:gd name="T16" fmla="*/ 2147483646 w 62"/>
              <a:gd name="T17" fmla="*/ 2147483646 h 62"/>
              <a:gd name="T18" fmla="*/ 2147483646 w 62"/>
              <a:gd name="T19" fmla="*/ 2147483646 h 62"/>
              <a:gd name="T20" fmla="*/ 2147483646 w 62"/>
              <a:gd name="T21" fmla="*/ 2147483646 h 62"/>
              <a:gd name="T22" fmla="*/ 2147483646 w 62"/>
              <a:gd name="T23" fmla="*/ 2147483646 h 62"/>
              <a:gd name="T24" fmla="*/ 2147483646 w 62"/>
              <a:gd name="T25" fmla="*/ 2147483646 h 62"/>
              <a:gd name="T26" fmla="*/ 2147483646 w 62"/>
              <a:gd name="T27" fmla="*/ 2147483646 h 62"/>
              <a:gd name="T28" fmla="*/ 2147483646 w 62"/>
              <a:gd name="T29" fmla="*/ 2147483646 h 62"/>
              <a:gd name="T30" fmla="*/ 2147483646 w 62"/>
              <a:gd name="T31" fmla="*/ 2147483646 h 62"/>
              <a:gd name="T32" fmla="*/ 2147483646 w 62"/>
              <a:gd name="T33" fmla="*/ 2147483646 h 62"/>
              <a:gd name="T34" fmla="*/ 2147483646 w 62"/>
              <a:gd name="T35" fmla="*/ 2147483646 h 62"/>
              <a:gd name="T36" fmla="*/ 2147483646 w 62"/>
              <a:gd name="T37" fmla="*/ 2147483646 h 62"/>
              <a:gd name="T38" fmla="*/ 2147483646 w 62"/>
              <a:gd name="T39" fmla="*/ 2147483646 h 62"/>
              <a:gd name="T40" fmla="*/ 2147483646 w 62"/>
              <a:gd name="T41" fmla="*/ 2147483646 h 62"/>
              <a:gd name="T42" fmla="*/ 2147483646 w 62"/>
              <a:gd name="T43" fmla="*/ 2147483646 h 62"/>
              <a:gd name="T44" fmla="*/ 2147483646 w 62"/>
              <a:gd name="T45" fmla="*/ 2147483646 h 62"/>
              <a:gd name="T46" fmla="*/ 2147483646 w 62"/>
              <a:gd name="T47" fmla="*/ 2147483646 h 62"/>
              <a:gd name="T48" fmla="*/ 2147483646 w 62"/>
              <a:gd name="T49" fmla="*/ 2147483646 h 62"/>
              <a:gd name="T50" fmla="*/ 2147483646 w 62"/>
              <a:gd name="T51" fmla="*/ 2147483646 h 62"/>
              <a:gd name="T52" fmla="*/ 2147483646 w 62"/>
              <a:gd name="T53" fmla="*/ 2147483646 h 62"/>
              <a:gd name="T54" fmla="*/ 2147483646 w 62"/>
              <a:gd name="T55" fmla="*/ 2147483646 h 62"/>
              <a:gd name="T56" fmla="*/ 2147483646 w 62"/>
              <a:gd name="T57" fmla="*/ 2147483646 h 62"/>
              <a:gd name="T58" fmla="*/ 2147483646 w 62"/>
              <a:gd name="T59" fmla="*/ 2147483646 h 6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2" h="62">
                <a:moveTo>
                  <a:pt x="62" y="51"/>
                </a:moveTo>
                <a:cubicBezTo>
                  <a:pt x="62" y="57"/>
                  <a:pt x="57" y="62"/>
                  <a:pt x="51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6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6" y="0"/>
                  <a:pt x="1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6"/>
                  <a:pt x="62" y="12"/>
                </a:cubicBezTo>
                <a:lnTo>
                  <a:pt x="62" y="51"/>
                </a:lnTo>
                <a:close/>
                <a:moveTo>
                  <a:pt x="52" y="29"/>
                </a:moveTo>
                <a:cubicBezTo>
                  <a:pt x="52" y="27"/>
                  <a:pt x="51" y="26"/>
                  <a:pt x="49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2"/>
                  <a:pt x="35" y="11"/>
                  <a:pt x="34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7" y="11"/>
                  <a:pt x="26" y="12"/>
                  <a:pt x="26" y="13"/>
                </a:cubicBezTo>
                <a:cubicBezTo>
                  <a:pt x="26" y="26"/>
                  <a:pt x="26" y="26"/>
                  <a:pt x="26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1" y="27"/>
                  <a:pt x="11" y="29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5"/>
                  <a:pt x="12" y="36"/>
                  <a:pt x="13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1"/>
                  <a:pt x="27" y="52"/>
                  <a:pt x="29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5" y="52"/>
                  <a:pt x="36" y="51"/>
                  <a:pt x="36" y="49"/>
                </a:cubicBezTo>
                <a:cubicBezTo>
                  <a:pt x="36" y="36"/>
                  <a:pt x="36" y="36"/>
                  <a:pt x="36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51" y="36"/>
                  <a:pt x="52" y="35"/>
                  <a:pt x="52" y="34"/>
                </a:cubicBezTo>
                <a:lnTo>
                  <a:pt x="52" y="29"/>
                </a:lnTo>
                <a:close/>
              </a:path>
            </a:pathLst>
          </a:custGeom>
          <a:gradFill>
            <a:gsLst>
              <a:gs pos="8000">
                <a:srgbClr val="F25245"/>
              </a:gs>
              <a:gs pos="98000">
                <a:srgbClr val="9C5D7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97474AF0-DDD2-449D-A6F3-443528FC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45" y="1102809"/>
            <a:ext cx="3324225" cy="2981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592C53B-8A46-4DA4-B7B2-FE3A5F3A8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132" y="116971"/>
            <a:ext cx="367716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78E5B4C-904F-4538-8201-B7C72FB57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46" y="116971"/>
            <a:ext cx="6538854" cy="464665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68923EDC-CEE5-4DE1-A271-BD307D7C927E}"/>
              </a:ext>
            </a:extLst>
          </p:cNvPr>
          <p:cNvSpPr/>
          <p:nvPr/>
        </p:nvSpPr>
        <p:spPr>
          <a:xfrm>
            <a:off x="357000" y="243722"/>
            <a:ext cx="1600200" cy="581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Brief Analysis of the data</a:t>
            </a:r>
          </a:p>
        </p:txBody>
      </p:sp>
    </p:spTree>
    <p:extLst>
      <p:ext uri="{BB962C8B-B14F-4D97-AF65-F5344CB8AC3E}">
        <p14:creationId xmlns:p14="http://schemas.microsoft.com/office/powerpoint/2010/main" val="25451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FFC000"/>
      </a:accent1>
      <a:accent2>
        <a:srgbClr val="EB1567"/>
      </a:accent2>
      <a:accent3>
        <a:srgbClr val="FFC000"/>
      </a:accent3>
      <a:accent4>
        <a:srgbClr val="3F434D"/>
      </a:accent4>
      <a:accent5>
        <a:srgbClr val="FFC000"/>
      </a:accent5>
      <a:accent6>
        <a:srgbClr val="3F434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278</Words>
  <Application>Microsoft Macintosh PowerPoint</Application>
  <PresentationFormat>On-screen Show (16:9)</PresentationFormat>
  <Paragraphs>50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-apple-system</vt:lpstr>
      <vt:lpstr>Calibri</vt:lpstr>
      <vt:lpstr>Open Sans</vt:lpstr>
      <vt:lpstr>Raleway</vt:lpstr>
      <vt:lpstr>Roboto</vt:lpstr>
      <vt:lpstr>STIXGeneral-Italic</vt:lpstr>
      <vt:lpstr>STIXGeneral-Regular</vt:lpstr>
      <vt:lpstr>Tahoma</vt:lpstr>
      <vt:lpstr>Times New Roman</vt:lpstr>
      <vt:lpstr>Tw Cen MT</vt:lpstr>
      <vt:lpstr>Arial</vt:lpstr>
      <vt:lpstr>Material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98</cp:revision>
  <dcterms:modified xsi:type="dcterms:W3CDTF">2020-09-25T02:41:51Z</dcterms:modified>
</cp:coreProperties>
</file>