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073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Comprehensive Banking Analytics</a:t>
            </a:r>
            <a:endParaRPr/>
          </a:p>
        </p:txBody>
      </p:sp>
      <p:sp>
        <p:nvSpPr>
          <p:cNvPr id="68" name="Google Shape;68;p13"/>
          <p:cNvSpPr txBox="1"/>
          <p:nvPr>
            <p:ph idx="1" type="subTitle"/>
          </p:nvPr>
        </p:nvSpPr>
        <p:spPr>
          <a:xfrm>
            <a:off x="390525" y="3225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074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Banking analytics significantly enhances decision-making, reduces risks, improves customer segmentation, and boosts operational efficiency and revenue growth.</a:t>
            </a:r>
            <a:endParaRPr sz="480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3260" l="7242" r="7250" t="0"/>
          <a:stretch/>
        </p:blipFill>
        <p:spPr>
          <a:xfrm>
            <a:off x="3294050" y="0"/>
            <a:ext cx="606161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a:t>
            </a:r>
            <a:r>
              <a:rPr lang="en">
                <a:solidFill>
                  <a:srgbClr val="000000"/>
                </a:solidFill>
              </a:rPr>
              <a:t>Data is a precious thing and will last longer than the systems themselves.</a:t>
            </a:r>
            <a:r>
              <a:rPr lang="en">
                <a:solidFill>
                  <a:srgbClr val="000000"/>
                </a:solidFill>
              </a:rPr>
              <a:t>”</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a:t>
            </a:r>
            <a:r>
              <a:rPr lang="en">
                <a:solidFill>
                  <a:srgbClr val="000000"/>
                </a:solidFill>
              </a:rPr>
              <a:t>Tim Berners-Lee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677425"/>
            <a:ext cx="9144000" cy="3357300"/>
          </a:xfrm>
          <a:prstGeom prst="rect">
            <a:avLst/>
          </a:prstGeom>
          <a:noFill/>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rgbClr val="000000"/>
              </a:buClr>
              <a:buSzPts val="1200"/>
              <a:buChar char="●"/>
            </a:pPr>
            <a:r>
              <a:rPr lang="en" sz="1200">
                <a:solidFill>
                  <a:srgbClr val="000000"/>
                </a:solidFill>
              </a:rPr>
              <a:t>Overview of Banking Analytics: Banking analytics involves leveraging data and statistical analysis to gain insights into banking operations, customer behavior, and financial trends.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Importance of Data in Banking: Data is critical for making informed decisions, managing risks, and enhancing customer experiences in the banking sector.</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Objective of the Project: The goal is to analyze banking data to understand customer segments, assess credit risk, and predict performance.</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Exploratory Data Analysis (EDA): EDA helps in understanding the data distribution, identifying outliers, and visualizing relationships between different variables.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Feature Importance Analysis: Determining the key features that influence credit scores aids in prioritizing data that impacts decision-making.</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Customer Segmentation: Using clustering techniques like K-means to categorize customers into distinct groups based on their banking behaviors and characteristics.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Credit Risk Assessment: Implementing classification models to predict credit scores, which helps in evaluating the likelihood of customer defaults.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Performance Prediction: Employing regression models to forecast future credit scores, aiding in proactive customer management and financial planning.</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037" l="5017" r="5062" t="8206"/>
          <a:stretch/>
        </p:blipFill>
        <p:spPr>
          <a:xfrm>
            <a:off x="0" y="1799975"/>
            <a:ext cx="9144000" cy="3270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93" name="Shape 93"/>
        <p:cNvGrpSpPr/>
        <p:nvPr/>
      </p:nvGrpSpPr>
      <p:grpSpPr>
        <a:xfrm>
          <a:off x="0" y="0"/>
          <a:ext cx="0" cy="0"/>
          <a:chOff x="0" y="0"/>
          <a:chExt cx="0" cy="0"/>
        </a:xfrm>
      </p:grpSpPr>
      <p:sp>
        <p:nvSpPr>
          <p:cNvPr id="94" name="Google Shape;94;p17"/>
          <p:cNvSpPr txBox="1"/>
          <p:nvPr>
            <p:ph idx="1" type="body"/>
          </p:nvPr>
        </p:nvSpPr>
        <p:spPr>
          <a:xfrm>
            <a:off x="98050" y="1237200"/>
            <a:ext cx="30561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75"/>
              <a:buNone/>
            </a:pPr>
            <a:r>
              <a:rPr lang="en"/>
              <a:t>Outline</a:t>
            </a:r>
            <a:endParaRPr/>
          </a:p>
          <a:p>
            <a:pPr indent="-304800" lvl="0" marL="457200" rtl="0" algn="l">
              <a:lnSpc>
                <a:spcPct val="150000"/>
              </a:lnSpc>
              <a:spcBef>
                <a:spcPts val="1200"/>
              </a:spcBef>
              <a:spcAft>
                <a:spcPts val="0"/>
              </a:spcAft>
              <a:buSzPts val="1200"/>
              <a:buChar char="●"/>
            </a:pPr>
            <a:r>
              <a:rPr lang="en"/>
              <a:t>Data Collection</a:t>
            </a:r>
            <a:endParaRPr/>
          </a:p>
          <a:p>
            <a:pPr indent="-304800" lvl="0" marL="457200" rtl="0" algn="l">
              <a:lnSpc>
                <a:spcPct val="150000"/>
              </a:lnSpc>
              <a:spcBef>
                <a:spcPts val="0"/>
              </a:spcBef>
              <a:spcAft>
                <a:spcPts val="0"/>
              </a:spcAft>
              <a:buSzPts val="1200"/>
              <a:buChar char="●"/>
            </a:pPr>
            <a:r>
              <a:rPr lang="en"/>
              <a:t>Data Cleaning</a:t>
            </a:r>
            <a:endParaRPr/>
          </a:p>
          <a:p>
            <a:pPr indent="-304800" lvl="0" marL="457200" rtl="0" algn="l">
              <a:lnSpc>
                <a:spcPct val="150000"/>
              </a:lnSpc>
              <a:spcBef>
                <a:spcPts val="0"/>
              </a:spcBef>
              <a:spcAft>
                <a:spcPts val="0"/>
              </a:spcAft>
              <a:buSzPts val="1200"/>
              <a:buChar char="●"/>
            </a:pPr>
            <a:r>
              <a:rPr lang="en"/>
              <a:t>Feature Engineering</a:t>
            </a:r>
            <a:endParaRPr/>
          </a:p>
          <a:p>
            <a:pPr indent="-304800" lvl="0" marL="457200" rtl="0" algn="l">
              <a:lnSpc>
                <a:spcPct val="150000"/>
              </a:lnSpc>
              <a:spcBef>
                <a:spcPts val="0"/>
              </a:spcBef>
              <a:spcAft>
                <a:spcPts val="0"/>
              </a:spcAft>
              <a:buSzPts val="1200"/>
              <a:buChar char="●"/>
            </a:pPr>
            <a:r>
              <a:rPr lang="en"/>
              <a:t>Exploratory Data Analysis</a:t>
            </a:r>
            <a:endParaRPr/>
          </a:p>
          <a:p>
            <a:pPr indent="-304800" lvl="0" marL="457200" rtl="0" algn="l">
              <a:lnSpc>
                <a:spcPct val="150000"/>
              </a:lnSpc>
              <a:spcBef>
                <a:spcPts val="0"/>
              </a:spcBef>
              <a:spcAft>
                <a:spcPts val="0"/>
              </a:spcAft>
              <a:buSzPts val="1200"/>
              <a:buChar char="●"/>
            </a:pPr>
            <a:r>
              <a:rPr lang="en"/>
              <a:t>Feature Selection</a:t>
            </a:r>
            <a:endParaRPr/>
          </a:p>
          <a:p>
            <a:pPr indent="-304800" lvl="0" marL="457200" rtl="0" algn="l">
              <a:lnSpc>
                <a:spcPct val="150000"/>
              </a:lnSpc>
              <a:spcBef>
                <a:spcPts val="0"/>
              </a:spcBef>
              <a:spcAft>
                <a:spcPts val="0"/>
              </a:spcAft>
              <a:buSzPts val="1200"/>
              <a:buChar char="●"/>
            </a:pPr>
            <a:r>
              <a:rPr lang="en"/>
              <a:t>Model Training</a:t>
            </a:r>
            <a:endParaRPr/>
          </a:p>
          <a:p>
            <a:pPr indent="-304800" lvl="0" marL="457200" rtl="0" algn="l">
              <a:lnSpc>
                <a:spcPct val="150000"/>
              </a:lnSpc>
              <a:spcBef>
                <a:spcPts val="0"/>
              </a:spcBef>
              <a:spcAft>
                <a:spcPts val="0"/>
              </a:spcAft>
              <a:buSzPts val="1200"/>
              <a:buChar char="●"/>
            </a:pPr>
            <a:r>
              <a:rPr lang="en"/>
              <a:t>Advanced Analytics</a:t>
            </a:r>
            <a:endParaRPr/>
          </a:p>
          <a:p>
            <a:pPr indent="-304800" lvl="0" marL="457200" rtl="0" algn="l">
              <a:lnSpc>
                <a:spcPct val="150000"/>
              </a:lnSpc>
              <a:spcBef>
                <a:spcPts val="0"/>
              </a:spcBef>
              <a:spcAft>
                <a:spcPts val="0"/>
              </a:spcAft>
              <a:buSzPts val="1200"/>
              <a:buChar char="●"/>
            </a:pPr>
            <a:r>
              <a:rPr lang="en"/>
              <a:t>Model Evaluation</a:t>
            </a:r>
            <a:endParaRPr/>
          </a:p>
          <a:p>
            <a:pPr indent="-304800" lvl="0" marL="457200" rtl="0" algn="l">
              <a:lnSpc>
                <a:spcPct val="150000"/>
              </a:lnSpc>
              <a:spcBef>
                <a:spcPts val="0"/>
              </a:spcBef>
              <a:spcAft>
                <a:spcPts val="0"/>
              </a:spcAft>
              <a:buSzPts val="1200"/>
              <a:buChar char="●"/>
            </a:pPr>
            <a:r>
              <a:rPr lang="en"/>
              <a:t>Visualize data insight.</a:t>
            </a:r>
            <a:endParaRPr/>
          </a:p>
          <a:p>
            <a:pPr indent="-304800" lvl="0" marL="457200" rtl="0" algn="l">
              <a:lnSpc>
                <a:spcPct val="150000"/>
              </a:lnSpc>
              <a:spcBef>
                <a:spcPts val="0"/>
              </a:spcBef>
              <a:spcAft>
                <a:spcPts val="0"/>
              </a:spcAft>
              <a:buSzPts val="1200"/>
              <a:buChar char="●"/>
            </a:pPr>
            <a:r>
              <a:rPr lang="en"/>
              <a:t>Feature Selection</a:t>
            </a:r>
            <a:endParaRPr/>
          </a:p>
        </p:txBody>
      </p:sp>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6" name="Google Shape;96;p17"/>
          <p:cNvSpPr txBox="1"/>
          <p:nvPr/>
        </p:nvSpPr>
        <p:spPr>
          <a:xfrm>
            <a:off x="3905500" y="963425"/>
            <a:ext cx="5014500" cy="32877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Gather banking data.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Handle missing values.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relevant features.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Visualize data insights.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Identify important variables.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Train classification and regression models.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Customer segmentation, risk, performance prediction.</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Assess model performance.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1040950" y="634800"/>
            <a:ext cx="6958383" cy="450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Graph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1913875" y="614375"/>
            <a:ext cx="5022540" cy="4529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This project is essential for banking institutions to enhance their decision-making processes by leveraging data analytics. By conducting comprehensive analysis, banks can gain valuable insights into customer behaviors, identify key factors affecting credit scores, and accurately segment customers. This leads to improved credit risk assessment, enabling banks to minimize defaults and optimize lending strategies. Additionally, performance prediction models help in proactive customer management, ensuring better financial planning and personalized services, ultimately increasing customer satisfaction and loyalty.</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Future trends of this project include integrating artificial intelligence and machine learning for more accurate predictions and real-time analytics. Enhanced data integration from various sources, including social media and transaction data, will provide deeper insights. Predictive maintenance of financial health and automated personalized financial advice are emerging areas. Additionally, the use of blockchain technology for secure and transparent data handling, along with advancements in data privacy regulations, will shape the future of banking analytics.</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C89F"/>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2</a:t>
            </a:r>
            <a:r>
              <a:rPr lang="en">
                <a:solidFill>
                  <a:schemeClr val="lt1"/>
                </a:solidFill>
              </a:rPr>
              <a:t>0-30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solidFill>
                  <a:schemeClr val="accent5"/>
                </a:solidFill>
              </a:rPr>
              <a:t>This is by how much banking sector can benefit from this project. This improvement encompasses enhanced credit risk assessment, more effective customer segmentation, increased operational efficiency, and optimized revenue growth strategies.</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