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e6dacca91_1_1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e6dacca91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e6dacca91_1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e6dacca91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e6dacca91_1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e6dacca91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hyperlink" Target="https://github.com/surabhi0901" TargetMode="External"/><Relationship Id="rId4" Type="http://schemas.openxmlformats.org/officeDocument/2006/relationships/hyperlink" Target="https://www.linkedin.com/in/surabhi-yadav-9100sy/" TargetMode="External"/><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5A5F"/>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692150"/>
            <a:ext cx="8222100" cy="9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Airbnb Data Analysis</a:t>
            </a:r>
            <a:endParaRPr/>
          </a:p>
        </p:txBody>
      </p:sp>
      <p:sp>
        <p:nvSpPr>
          <p:cNvPr id="68" name="Google Shape;68;p13"/>
          <p:cNvSpPr txBox="1"/>
          <p:nvPr>
            <p:ph idx="1" type="subTitle"/>
          </p:nvPr>
        </p:nvSpPr>
        <p:spPr>
          <a:xfrm>
            <a:off x="390525" y="2997305"/>
            <a:ext cx="8222100" cy="432900"/>
          </a:xfrm>
          <a:prstGeom prst="rect">
            <a:avLst/>
          </a:prstGeom>
        </p:spPr>
        <p:txBody>
          <a:bodyPr anchorCtr="0" anchor="t" bIns="91425" lIns="91425" spcFirstLastPara="1" rIns="91425" wrap="square" tIns="91425">
            <a:normAutofit fontScale="85000" lnSpcReduction="20000"/>
          </a:bodyPr>
          <a:lstStyle/>
          <a:p>
            <a:pPr indent="-358140" lvl="0" marL="457200" rtl="0" algn="ctr">
              <a:spcBef>
                <a:spcPts val="0"/>
              </a:spcBef>
              <a:spcAft>
                <a:spcPts val="0"/>
              </a:spcAft>
              <a:buSzPct val="100000"/>
              <a:buChar char="-"/>
            </a:pPr>
            <a:r>
              <a:rPr lang="en" sz="2400"/>
              <a:t>By Surabhi Yadav</a:t>
            </a:r>
            <a:endParaRPr sz="2400"/>
          </a:p>
        </p:txBody>
      </p:sp>
      <p:cxnSp>
        <p:nvCxnSpPr>
          <p:cNvPr id="69" name="Google Shape;69;p13"/>
          <p:cNvCxnSpPr/>
          <p:nvPr/>
        </p:nvCxnSpPr>
        <p:spPr>
          <a:xfrm>
            <a:off x="4295550" y="2845800"/>
            <a:ext cx="552900" cy="0"/>
          </a:xfrm>
          <a:prstGeom prst="straightConnector1">
            <a:avLst/>
          </a:prstGeom>
          <a:noFill/>
          <a:ln cap="flat" cmpd="sng" w="28575">
            <a:solidFill>
              <a:schemeClr val="lt1"/>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5A5F"/>
        </a:solidFill>
      </p:bgPr>
    </p:bg>
    <p:spTree>
      <p:nvGrpSpPr>
        <p:cNvPr id="128" name="Shape 128"/>
        <p:cNvGrpSpPr/>
        <p:nvPr/>
      </p:nvGrpSpPr>
      <p:grpSpPr>
        <a:xfrm>
          <a:off x="0" y="0"/>
          <a:ext cx="0" cy="0"/>
          <a:chOff x="0" y="0"/>
          <a:chExt cx="0" cy="0"/>
        </a:xfrm>
      </p:grpSpPr>
      <p:sp>
        <p:nvSpPr>
          <p:cNvPr id="129" name="Google Shape;129;p22"/>
          <p:cNvSpPr txBox="1"/>
          <p:nvPr>
            <p:ph type="title"/>
          </p:nvPr>
        </p:nvSpPr>
        <p:spPr>
          <a:xfrm>
            <a:off x="490250" y="488250"/>
            <a:ext cx="8162400" cy="4090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4800"/>
              <a:t>Data-driven insights optimize pricing, enhance listing visibility, and elevate user experience, fostering Airbnb's growth and competitive edge.</a:t>
            </a:r>
            <a:endParaRPr sz="4800"/>
          </a:p>
        </p:txBody>
      </p:sp>
      <p:sp>
        <p:nvSpPr>
          <p:cNvPr id="130" name="Google Shape;130;p22"/>
          <p:cNvSpPr txBox="1"/>
          <p:nvPr/>
        </p:nvSpPr>
        <p:spPr>
          <a:xfrm>
            <a:off x="33050" y="381000"/>
            <a:ext cx="9111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212121"/>
                </a:solidFill>
                <a:latin typeface="Roboto"/>
                <a:ea typeface="Roboto"/>
                <a:cs typeface="Roboto"/>
                <a:sym typeface="Roboto"/>
              </a:rPr>
              <a:t>Key takeaway</a:t>
            </a:r>
            <a:endParaRPr sz="1800">
              <a:solidFill>
                <a:srgbClr val="21212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5A5F"/>
        </a:solidFill>
      </p:bgPr>
    </p:bg>
    <p:spTree>
      <p:nvGrpSpPr>
        <p:cNvPr id="134" name="Shape 134"/>
        <p:cNvGrpSpPr/>
        <p:nvPr/>
      </p:nvGrpSpPr>
      <p:grpSpPr>
        <a:xfrm>
          <a:off x="0" y="0"/>
          <a:ext cx="0" cy="0"/>
          <a:chOff x="0" y="0"/>
          <a:chExt cx="0" cy="0"/>
        </a:xfrm>
      </p:grpSpPr>
      <p:sp>
        <p:nvSpPr>
          <p:cNvPr id="135" name="Google Shape;135;p23"/>
          <p:cNvSpPr txBox="1"/>
          <p:nvPr>
            <p:ph type="title"/>
          </p:nvPr>
        </p:nvSpPr>
        <p:spPr>
          <a:xfrm>
            <a:off x="226078" y="8912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t>Thanks!</a:t>
            </a:r>
            <a:endParaRPr sz="3000"/>
          </a:p>
        </p:txBody>
      </p:sp>
      <p:sp>
        <p:nvSpPr>
          <p:cNvPr id="136" name="Google Shape;136;p23"/>
          <p:cNvSpPr txBox="1"/>
          <p:nvPr>
            <p:ph idx="1" type="body"/>
          </p:nvPr>
        </p:nvSpPr>
        <p:spPr>
          <a:xfrm>
            <a:off x="226075" y="1999200"/>
            <a:ext cx="2808000" cy="31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Contact me:</a:t>
            </a:r>
            <a:endParaRPr sz="1400"/>
          </a:p>
          <a:p>
            <a:pPr indent="0" lvl="0" marL="0" rtl="0" algn="l">
              <a:spcBef>
                <a:spcPts val="1200"/>
              </a:spcBef>
              <a:spcAft>
                <a:spcPts val="0"/>
              </a:spcAft>
              <a:buNone/>
            </a:pPr>
            <a:r>
              <a:rPr lang="en" sz="1400"/>
              <a:t>Surabhi Yadav</a:t>
            </a:r>
            <a:endParaRPr sz="1400"/>
          </a:p>
          <a:p>
            <a:pPr indent="0" lvl="0" marL="0" rtl="0" algn="l">
              <a:spcBef>
                <a:spcPts val="0"/>
              </a:spcBef>
              <a:spcAft>
                <a:spcPts val="0"/>
              </a:spcAft>
              <a:buNone/>
            </a:pPr>
            <a:r>
              <a:rPr lang="en" sz="1400"/>
              <a:t>sy09012000@gmail.com</a:t>
            </a:r>
            <a:endParaRPr sz="1400"/>
          </a:p>
          <a:p>
            <a:pPr indent="0" lvl="0" marL="0" rtl="0" algn="l">
              <a:spcBef>
                <a:spcPts val="0"/>
              </a:spcBef>
              <a:spcAft>
                <a:spcPts val="0"/>
              </a:spcAft>
              <a:buNone/>
            </a:pPr>
            <a:r>
              <a:rPr lang="en" sz="1400" u="sng">
                <a:hlinkClick r:id="rId3"/>
              </a:rPr>
              <a:t>https://github.com/surabhi0901</a:t>
            </a:r>
            <a:endParaRPr sz="1400"/>
          </a:p>
          <a:p>
            <a:pPr indent="0" lvl="0" marL="0" rtl="0" algn="l">
              <a:spcBef>
                <a:spcPts val="0"/>
              </a:spcBef>
              <a:spcAft>
                <a:spcPts val="0"/>
              </a:spcAft>
              <a:buNone/>
            </a:pPr>
            <a:r>
              <a:rPr lang="en" sz="1400" u="sng">
                <a:hlinkClick r:id="rId4"/>
              </a:rPr>
              <a:t>https://www.linkedin.com/in/surabhi-yadav-9100sy/</a:t>
            </a:r>
            <a:endParaRPr sz="1400"/>
          </a:p>
        </p:txBody>
      </p:sp>
      <p:pic>
        <p:nvPicPr>
          <p:cNvPr id="137" name="Google Shape;137;p23"/>
          <p:cNvPicPr preferRelativeResize="0"/>
          <p:nvPr/>
        </p:nvPicPr>
        <p:blipFill>
          <a:blip r:embed="rId5">
            <a:alphaModFix/>
          </a:blip>
          <a:stretch>
            <a:fillRect/>
          </a:stretch>
        </p:blipFill>
        <p:spPr>
          <a:xfrm>
            <a:off x="3782900" y="52938"/>
            <a:ext cx="4693425" cy="50376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5A5F"/>
        </a:solidFill>
      </p:bgPr>
    </p:bg>
    <p:spTree>
      <p:nvGrpSpPr>
        <p:cNvPr id="73" name="Shape 73"/>
        <p:cNvGrpSpPr/>
        <p:nvPr/>
      </p:nvGrpSpPr>
      <p:grpSpPr>
        <a:xfrm>
          <a:off x="0" y="0"/>
          <a:ext cx="0" cy="0"/>
          <a:chOff x="0" y="0"/>
          <a:chExt cx="0" cy="0"/>
        </a:xfrm>
      </p:grpSpPr>
      <p:sp>
        <p:nvSpPr>
          <p:cNvPr id="74" name="Google Shape;74;p14"/>
          <p:cNvSpPr txBox="1"/>
          <p:nvPr>
            <p:ph idx="4294967295" type="title"/>
          </p:nvPr>
        </p:nvSpPr>
        <p:spPr>
          <a:xfrm>
            <a:off x="773700" y="1663450"/>
            <a:ext cx="7596600" cy="761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solidFill>
                  <a:srgbClr val="000000"/>
                </a:solidFill>
              </a:rPr>
              <a:t>"The greatest value of a picture is when it forces us to notice what we never expected to see."</a:t>
            </a:r>
            <a:endParaRPr>
              <a:solidFill>
                <a:srgbClr val="000000"/>
              </a:solidFill>
            </a:endParaRPr>
          </a:p>
        </p:txBody>
      </p:sp>
      <p:cxnSp>
        <p:nvCxnSpPr>
          <p:cNvPr id="75" name="Google Shape;75;p14"/>
          <p:cNvCxnSpPr/>
          <p:nvPr/>
        </p:nvCxnSpPr>
        <p:spPr>
          <a:xfrm>
            <a:off x="4295550" y="2845800"/>
            <a:ext cx="552900" cy="0"/>
          </a:xfrm>
          <a:prstGeom prst="straightConnector1">
            <a:avLst/>
          </a:prstGeom>
          <a:noFill/>
          <a:ln cap="flat" cmpd="sng" w="28575">
            <a:solidFill>
              <a:srgbClr val="000000"/>
            </a:solidFill>
            <a:prstDash val="solid"/>
            <a:round/>
            <a:headEnd len="sm" w="sm" type="none"/>
            <a:tailEnd len="sm" w="sm" type="none"/>
          </a:ln>
        </p:spPr>
      </p:cxnSp>
      <p:sp>
        <p:nvSpPr>
          <p:cNvPr id="76" name="Google Shape;76;p14"/>
          <p:cNvSpPr txBox="1"/>
          <p:nvPr>
            <p:ph idx="4294967295" type="body"/>
          </p:nvPr>
        </p:nvSpPr>
        <p:spPr>
          <a:xfrm>
            <a:off x="773700" y="3114050"/>
            <a:ext cx="7596600" cy="5184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
                <a:solidFill>
                  <a:srgbClr val="000000"/>
                </a:solidFill>
              </a:rPr>
              <a:t>- John Tukey</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5A5F"/>
        </a:solidFill>
      </p:bgPr>
    </p:bg>
    <p:spTree>
      <p:nvGrpSpPr>
        <p:cNvPr id="80" name="Shape 80"/>
        <p:cNvGrpSpPr/>
        <p:nvPr/>
      </p:nvGrpSpPr>
      <p:grpSpPr>
        <a:xfrm>
          <a:off x="0" y="0"/>
          <a:ext cx="0" cy="0"/>
          <a:chOff x="0" y="0"/>
          <a:chExt cx="0" cy="0"/>
        </a:xfrm>
      </p:grpSpPr>
      <p:sp>
        <p:nvSpPr>
          <p:cNvPr id="81" name="Google Shape;81;p15"/>
          <p:cNvSpPr txBox="1"/>
          <p:nvPr>
            <p:ph type="title"/>
          </p:nvPr>
        </p:nvSpPr>
        <p:spPr>
          <a:xfrm>
            <a:off x="79950" y="288550"/>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82" name="Google Shape;82;p15"/>
          <p:cNvSpPr txBox="1"/>
          <p:nvPr>
            <p:ph idx="1" type="body"/>
          </p:nvPr>
        </p:nvSpPr>
        <p:spPr>
          <a:xfrm>
            <a:off x="-25" y="1829825"/>
            <a:ext cx="9144000" cy="3357300"/>
          </a:xfrm>
          <a:prstGeom prst="rect">
            <a:avLst/>
          </a:prstGeom>
          <a:noFill/>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sz="1200">
                <a:solidFill>
                  <a:srgbClr val="000000"/>
                </a:solidFill>
              </a:rPr>
              <a:t>Introduction to Airbnb: Introduce Airbnb as a global platform connecting travelers with unique lodging options.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Data Source: Highlight the wealth of data available from Airbnb listings, including property details, pricing, and availability.</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Objective: Outline the project's goal to analyze Airbnb data using MongoDB Atlas and extract actionable insights.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Data Cleaning: Emphasize the importance of cleaning and preparing the dataset for accurate analysis.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Interactive Visualization: Discuss the use of interactive geospatial visualizations to showcase distribution and pricing trends.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Pricing Dynamics: Explore variations in pricing across locations, property types, and seasons through dynamic plots.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Availability Patterns: Analyze occupancy rates and demand fluctuations to uncover seasonal booking trends.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Key Insights: Summarize the project's aim to provide valuable insights for hosts and travelers through comprehensive analysis and visualization.</a:t>
            </a:r>
            <a:endParaRPr sz="1200">
              <a:solidFill>
                <a:srgbClr val="000000"/>
              </a:solidFill>
            </a:endParaRPr>
          </a:p>
        </p:txBody>
      </p:sp>
      <p:sp>
        <p:nvSpPr>
          <p:cNvPr id="83" name="Google Shape;83;p15"/>
          <p:cNvSpPr txBox="1"/>
          <p:nvPr>
            <p:ph type="title"/>
          </p:nvPr>
        </p:nvSpPr>
        <p:spPr>
          <a:xfrm>
            <a:off x="90900" y="833913"/>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1600"/>
              <a:t>Let's delve into the details by exploring the following key points: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5A5F"/>
        </a:solidFill>
      </p:bgPr>
    </p:bg>
    <p:spTree>
      <p:nvGrpSpPr>
        <p:cNvPr id="87" name="Shape 87"/>
        <p:cNvGrpSpPr/>
        <p:nvPr/>
      </p:nvGrpSpPr>
      <p:grpSpPr>
        <a:xfrm>
          <a:off x="0" y="0"/>
          <a:ext cx="0" cy="0"/>
          <a:chOff x="0" y="0"/>
          <a:chExt cx="0" cy="0"/>
        </a:xfrm>
      </p:grpSpPr>
      <p:sp>
        <p:nvSpPr>
          <p:cNvPr id="88" name="Google Shape;88;p16"/>
          <p:cNvSpPr txBox="1"/>
          <p:nvPr>
            <p:ph type="title"/>
          </p:nvPr>
        </p:nvSpPr>
        <p:spPr>
          <a:xfrm>
            <a:off x="471900" y="433925"/>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Problem Statement</a:t>
            </a:r>
            <a:endParaRPr/>
          </a:p>
        </p:txBody>
      </p:sp>
      <p:pic>
        <p:nvPicPr>
          <p:cNvPr id="89" name="Google Shape;89;p16"/>
          <p:cNvPicPr preferRelativeResize="0"/>
          <p:nvPr/>
        </p:nvPicPr>
        <p:blipFill rotWithShape="1">
          <a:blip r:embed="rId3">
            <a:alphaModFix/>
          </a:blip>
          <a:srcRect b="6802" l="5161" r="4918" t="6437"/>
          <a:stretch/>
        </p:blipFill>
        <p:spPr>
          <a:xfrm>
            <a:off x="0" y="1776975"/>
            <a:ext cx="9093125" cy="3290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5A5F"/>
        </a:solidFill>
      </p:bgPr>
    </p:bg>
    <p:spTree>
      <p:nvGrpSpPr>
        <p:cNvPr id="93" name="Shape 93"/>
        <p:cNvGrpSpPr/>
        <p:nvPr/>
      </p:nvGrpSpPr>
      <p:grpSpPr>
        <a:xfrm>
          <a:off x="0" y="0"/>
          <a:ext cx="0" cy="0"/>
          <a:chOff x="0" y="0"/>
          <a:chExt cx="0" cy="0"/>
        </a:xfrm>
      </p:grpSpPr>
      <p:sp>
        <p:nvSpPr>
          <p:cNvPr id="94" name="Google Shape;94;p17"/>
          <p:cNvSpPr txBox="1"/>
          <p:nvPr>
            <p:ph idx="1" type="body"/>
          </p:nvPr>
        </p:nvSpPr>
        <p:spPr>
          <a:xfrm>
            <a:off x="98050" y="1237200"/>
            <a:ext cx="3056100" cy="31635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Outline</a:t>
            </a:r>
            <a:endParaRPr/>
          </a:p>
          <a:p>
            <a:pPr indent="-304800" lvl="0" marL="457200" rtl="0" algn="l">
              <a:lnSpc>
                <a:spcPct val="200000"/>
              </a:lnSpc>
              <a:spcBef>
                <a:spcPts val="1200"/>
              </a:spcBef>
              <a:spcAft>
                <a:spcPts val="0"/>
              </a:spcAft>
              <a:buSzPts val="1200"/>
              <a:buChar char="●"/>
            </a:pPr>
            <a:r>
              <a:rPr lang="en"/>
              <a:t>Data Retrieval</a:t>
            </a:r>
            <a:endParaRPr/>
          </a:p>
          <a:p>
            <a:pPr indent="-304800" lvl="0" marL="457200" rtl="0" algn="l">
              <a:lnSpc>
                <a:spcPct val="200000"/>
              </a:lnSpc>
              <a:spcBef>
                <a:spcPts val="0"/>
              </a:spcBef>
              <a:spcAft>
                <a:spcPts val="0"/>
              </a:spcAft>
              <a:buSzPts val="1200"/>
              <a:buChar char="●"/>
            </a:pPr>
            <a:r>
              <a:rPr lang="en"/>
              <a:t>Data Cleaning</a:t>
            </a:r>
            <a:endParaRPr/>
          </a:p>
          <a:p>
            <a:pPr indent="-304800" lvl="0" marL="457200" rtl="0" algn="l">
              <a:lnSpc>
                <a:spcPct val="200000"/>
              </a:lnSpc>
              <a:spcBef>
                <a:spcPts val="0"/>
              </a:spcBef>
              <a:spcAft>
                <a:spcPts val="0"/>
              </a:spcAft>
              <a:buSzPts val="1200"/>
              <a:buChar char="●"/>
            </a:pPr>
            <a:r>
              <a:rPr lang="en"/>
              <a:t>Visualization Development</a:t>
            </a:r>
            <a:endParaRPr/>
          </a:p>
          <a:p>
            <a:pPr indent="-304800" lvl="0" marL="457200" rtl="0" algn="l">
              <a:lnSpc>
                <a:spcPct val="200000"/>
              </a:lnSpc>
              <a:spcBef>
                <a:spcPts val="0"/>
              </a:spcBef>
              <a:spcAft>
                <a:spcPts val="0"/>
              </a:spcAft>
              <a:buSzPts val="1200"/>
              <a:buChar char="●"/>
            </a:pPr>
            <a:r>
              <a:rPr lang="en"/>
              <a:t>Pricing Analysis</a:t>
            </a:r>
            <a:endParaRPr/>
          </a:p>
          <a:p>
            <a:pPr indent="-304800" lvl="0" marL="457200" rtl="0" algn="l">
              <a:lnSpc>
                <a:spcPct val="200000"/>
              </a:lnSpc>
              <a:spcBef>
                <a:spcPts val="0"/>
              </a:spcBef>
              <a:spcAft>
                <a:spcPts val="0"/>
              </a:spcAft>
              <a:buSzPts val="1200"/>
              <a:buChar char="●"/>
            </a:pPr>
            <a:r>
              <a:rPr lang="en"/>
              <a:t>Availability Patterns</a:t>
            </a:r>
            <a:endParaRPr/>
          </a:p>
          <a:p>
            <a:pPr indent="-304800" lvl="0" marL="457200" rtl="0" algn="l">
              <a:lnSpc>
                <a:spcPct val="200000"/>
              </a:lnSpc>
              <a:spcBef>
                <a:spcPts val="0"/>
              </a:spcBef>
              <a:spcAft>
                <a:spcPts val="0"/>
              </a:spcAft>
              <a:buSzPts val="1200"/>
              <a:buChar char="●"/>
            </a:pPr>
            <a:r>
              <a:rPr lang="en"/>
              <a:t>Location Insights</a:t>
            </a:r>
            <a:endParaRPr/>
          </a:p>
          <a:p>
            <a:pPr indent="-304800" lvl="0" marL="457200" rtl="0" algn="l">
              <a:lnSpc>
                <a:spcPct val="200000"/>
              </a:lnSpc>
              <a:spcBef>
                <a:spcPts val="0"/>
              </a:spcBef>
              <a:spcAft>
                <a:spcPts val="0"/>
              </a:spcAft>
              <a:buSzPts val="1200"/>
              <a:buChar char="●"/>
            </a:pPr>
            <a:r>
              <a:rPr lang="en"/>
              <a:t>Interactive Visualization</a:t>
            </a:r>
            <a:endParaRPr/>
          </a:p>
          <a:p>
            <a:pPr indent="-304800" lvl="0" marL="457200" rtl="0" algn="l">
              <a:lnSpc>
                <a:spcPct val="200000"/>
              </a:lnSpc>
              <a:spcBef>
                <a:spcPts val="0"/>
              </a:spcBef>
              <a:spcAft>
                <a:spcPts val="0"/>
              </a:spcAft>
              <a:buSzPts val="1200"/>
              <a:buChar char="●"/>
            </a:pPr>
            <a:r>
              <a:rPr lang="en"/>
              <a:t>Dashboard Creation</a:t>
            </a:r>
            <a:endParaRPr/>
          </a:p>
        </p:txBody>
      </p:sp>
      <p:sp>
        <p:nvSpPr>
          <p:cNvPr id="95" name="Google Shape;95;p1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200"/>
              <a:t>Solution</a:t>
            </a:r>
            <a:endParaRPr sz="3200"/>
          </a:p>
        </p:txBody>
      </p:sp>
      <p:sp>
        <p:nvSpPr>
          <p:cNvPr id="96" name="Google Shape;96;p17"/>
          <p:cNvSpPr txBox="1"/>
          <p:nvPr/>
        </p:nvSpPr>
        <p:spPr>
          <a:xfrm>
            <a:off x="3676900" y="353825"/>
            <a:ext cx="5014500" cy="4451400"/>
          </a:xfrm>
          <a:prstGeom prst="rect">
            <a:avLst/>
          </a:prstGeom>
          <a:noFill/>
          <a:ln>
            <a:noFill/>
          </a:ln>
        </p:spPr>
        <p:txBody>
          <a:bodyPr anchorCtr="0" anchor="t" bIns="91425" lIns="91425" spcFirstLastPara="1" rIns="91425" wrap="square" tIns="91425">
            <a:spAutoFit/>
          </a:bodyPr>
          <a:lstStyle/>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Establish MongoDB connection, retrieve Airbnb dataset efficiently.</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Address missing values, duplicates, ensure data accuracy.</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Create interactive maps, dynamic plots for insights.</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Explore price variations based on location, property type.</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Visualize occupancy rates, demand fluctuations across seasons.</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Extract and visualize data for specific regions/neighborhoods.</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Enable user filtering, drill-down capabilities for exploration.</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Integrate various visualizations, present key insights comprehensively.</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5A5F"/>
        </a:solidFill>
      </p:bgPr>
    </p:bg>
    <p:spTree>
      <p:nvGrpSpPr>
        <p:cNvPr id="100" name="Shape 100"/>
        <p:cNvGrpSpPr/>
        <p:nvPr/>
      </p:nvGrpSpPr>
      <p:grpSpPr>
        <a:xfrm>
          <a:off x="0" y="0"/>
          <a:ext cx="0" cy="0"/>
          <a:chOff x="0" y="0"/>
          <a:chExt cx="0" cy="0"/>
        </a:xfrm>
      </p:grpSpPr>
      <p:sp>
        <p:nvSpPr>
          <p:cNvPr id="101" name="Google Shape;101;p18"/>
          <p:cNvSpPr txBox="1"/>
          <p:nvPr>
            <p:ph idx="1" type="body"/>
          </p:nvPr>
        </p:nvSpPr>
        <p:spPr>
          <a:xfrm>
            <a:off x="314100" y="12800"/>
            <a:ext cx="82221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3200">
                <a:solidFill>
                  <a:schemeClr val="lt1"/>
                </a:solidFill>
              </a:rPr>
              <a:t>Codebody preview</a:t>
            </a:r>
            <a:endParaRPr sz="3200">
              <a:solidFill>
                <a:schemeClr val="lt1"/>
              </a:solidFill>
            </a:endParaRPr>
          </a:p>
        </p:txBody>
      </p:sp>
      <p:pic>
        <p:nvPicPr>
          <p:cNvPr id="102" name="Google Shape;102;p18"/>
          <p:cNvPicPr preferRelativeResize="0"/>
          <p:nvPr/>
        </p:nvPicPr>
        <p:blipFill>
          <a:blip r:embed="rId3">
            <a:alphaModFix/>
          </a:blip>
          <a:stretch>
            <a:fillRect/>
          </a:stretch>
        </p:blipFill>
        <p:spPr>
          <a:xfrm>
            <a:off x="2396662" y="631425"/>
            <a:ext cx="4056975" cy="4410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5A5F"/>
        </a:solidFill>
      </p:bgPr>
    </p:bg>
    <p:spTree>
      <p:nvGrpSpPr>
        <p:cNvPr id="106" name="Shape 106"/>
        <p:cNvGrpSpPr/>
        <p:nvPr/>
      </p:nvGrpSpPr>
      <p:grpSpPr>
        <a:xfrm>
          <a:off x="0" y="0"/>
          <a:ext cx="0" cy="0"/>
          <a:chOff x="0" y="0"/>
          <a:chExt cx="0" cy="0"/>
        </a:xfrm>
      </p:grpSpPr>
      <p:sp>
        <p:nvSpPr>
          <p:cNvPr id="107" name="Google Shape;107;p19"/>
          <p:cNvSpPr txBox="1"/>
          <p:nvPr>
            <p:ph idx="1" type="body"/>
          </p:nvPr>
        </p:nvSpPr>
        <p:spPr>
          <a:xfrm>
            <a:off x="314100" y="12800"/>
            <a:ext cx="82221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3200">
                <a:solidFill>
                  <a:schemeClr val="lt1"/>
                </a:solidFill>
              </a:rPr>
              <a:t>Streamlit preview</a:t>
            </a:r>
            <a:endParaRPr sz="3200">
              <a:solidFill>
                <a:schemeClr val="lt1"/>
              </a:solidFill>
            </a:endParaRPr>
          </a:p>
        </p:txBody>
      </p:sp>
      <p:pic>
        <p:nvPicPr>
          <p:cNvPr id="108" name="Google Shape;108;p19"/>
          <p:cNvPicPr preferRelativeResize="0"/>
          <p:nvPr/>
        </p:nvPicPr>
        <p:blipFill>
          <a:blip r:embed="rId3">
            <a:alphaModFix/>
          </a:blip>
          <a:stretch>
            <a:fillRect/>
          </a:stretch>
        </p:blipFill>
        <p:spPr>
          <a:xfrm>
            <a:off x="1205338" y="664725"/>
            <a:ext cx="6439624" cy="4289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5A5F"/>
        </a:solidFill>
      </p:bgPr>
    </p:bg>
    <p:spTree>
      <p:nvGrpSpPr>
        <p:cNvPr id="112" name="Shape 112"/>
        <p:cNvGrpSpPr/>
        <p:nvPr/>
      </p:nvGrpSpPr>
      <p:grpSpPr>
        <a:xfrm>
          <a:off x="0" y="0"/>
          <a:ext cx="0" cy="0"/>
          <a:chOff x="0" y="0"/>
          <a:chExt cx="0" cy="0"/>
        </a:xfrm>
      </p:grpSpPr>
      <p:sp>
        <p:nvSpPr>
          <p:cNvPr id="113" name="Google Shape;113;p20"/>
          <p:cNvSpPr txBox="1"/>
          <p:nvPr>
            <p:ph type="title"/>
          </p:nvPr>
        </p:nvSpPr>
        <p:spPr>
          <a:xfrm>
            <a:off x="265500" y="139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200">
                <a:solidFill>
                  <a:srgbClr val="212121"/>
                </a:solidFill>
              </a:rPr>
              <a:t>Why do we need this?</a:t>
            </a:r>
            <a:endParaRPr sz="3200">
              <a:solidFill>
                <a:srgbClr val="212121"/>
              </a:solidFill>
            </a:endParaRPr>
          </a:p>
        </p:txBody>
      </p:sp>
      <p:sp>
        <p:nvSpPr>
          <p:cNvPr id="114" name="Google Shape;114;p20"/>
          <p:cNvSpPr txBox="1"/>
          <p:nvPr>
            <p:ph idx="1" type="subTitle"/>
          </p:nvPr>
        </p:nvSpPr>
        <p:spPr>
          <a:xfrm>
            <a:off x="265500" y="1484067"/>
            <a:ext cx="4045200" cy="12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lang="en" sz="1400">
                <a:solidFill>
                  <a:srgbClr val="212121"/>
                </a:solidFill>
              </a:rPr>
              <a:t>This project is vital for understanding Airbnb data trends, optimizing property management, and enhancing user experience. By analyzing pricing variations, availability patterns, and location-based insights, we can tailor marketing strategies, improve pricing strategies, and optimize resource allocation. The interactive visualizations and comprehensive dashboard empower stakeholders to make informed decisions, enhance customer satisfaction, and maximize revenue potential. This project serves as a powerful tool for data-driven decision-making, fostering growth and competitiveness in the dynamic hospitality industry.</a:t>
            </a:r>
            <a:endParaRPr sz="1400">
              <a:solidFill>
                <a:srgbClr val="212121"/>
              </a:solidFill>
            </a:endParaRPr>
          </a:p>
        </p:txBody>
      </p:sp>
      <p:sp>
        <p:nvSpPr>
          <p:cNvPr id="115" name="Google Shape;115;p20"/>
          <p:cNvSpPr txBox="1"/>
          <p:nvPr/>
        </p:nvSpPr>
        <p:spPr>
          <a:xfrm>
            <a:off x="6360625" y="1013875"/>
            <a:ext cx="280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116" name="Google Shape;116;p20"/>
          <p:cNvSpPr txBox="1"/>
          <p:nvPr/>
        </p:nvSpPr>
        <p:spPr>
          <a:xfrm>
            <a:off x="4735775" y="422050"/>
            <a:ext cx="4109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lt1"/>
              </a:solidFill>
              <a:latin typeface="Roboto"/>
              <a:ea typeface="Roboto"/>
              <a:cs typeface="Roboto"/>
              <a:sym typeface="Roboto"/>
            </a:endParaRPr>
          </a:p>
        </p:txBody>
      </p:sp>
      <p:sp>
        <p:nvSpPr>
          <p:cNvPr id="117" name="Google Shape;117;p20"/>
          <p:cNvSpPr txBox="1"/>
          <p:nvPr>
            <p:ph type="title"/>
          </p:nvPr>
        </p:nvSpPr>
        <p:spPr>
          <a:xfrm>
            <a:off x="4837500" y="139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200">
                <a:solidFill>
                  <a:srgbClr val="212121"/>
                </a:solidFill>
              </a:rPr>
              <a:t>Future trends of this project</a:t>
            </a:r>
            <a:endParaRPr sz="3200">
              <a:solidFill>
                <a:srgbClr val="212121"/>
              </a:solidFill>
            </a:endParaRPr>
          </a:p>
        </p:txBody>
      </p:sp>
      <p:sp>
        <p:nvSpPr>
          <p:cNvPr id="118" name="Google Shape;118;p20"/>
          <p:cNvSpPr txBox="1"/>
          <p:nvPr>
            <p:ph idx="1" type="subTitle"/>
          </p:nvPr>
        </p:nvSpPr>
        <p:spPr>
          <a:xfrm>
            <a:off x="4837500" y="1484067"/>
            <a:ext cx="4045200" cy="12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lang="en" sz="1400">
                <a:solidFill>
                  <a:srgbClr val="212121"/>
                </a:solidFill>
              </a:rPr>
              <a:t>In the future, this project could extend its predictive analytics capabilities, broaden its scope to include global datasets, and incorporate advanced visualization techniques for deeper insights. Collaborations with tourism boards and city planners could leverage the data for urban development initiatives. Moreover, the project may explore emerging trends in the sharing economy and adapt its analysis to accommodate evolving user preferences and market dynamics.</a:t>
            </a:r>
            <a:endParaRPr sz="1400">
              <a:solidFill>
                <a:srgbClr val="21212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5A5F"/>
        </a:solidFill>
      </p:bgPr>
    </p:bg>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1249225"/>
            <a:ext cx="8520600" cy="1890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15</a:t>
            </a:r>
            <a:r>
              <a:rPr lang="en">
                <a:solidFill>
                  <a:schemeClr val="lt1"/>
                </a:solidFill>
              </a:rPr>
              <a:t>-30</a:t>
            </a:r>
            <a:r>
              <a:rPr lang="en">
                <a:solidFill>
                  <a:schemeClr val="lt1"/>
                </a:solidFill>
              </a:rPr>
              <a:t>%</a:t>
            </a:r>
            <a:endParaRPr>
              <a:solidFill>
                <a:schemeClr val="lt1"/>
              </a:solidFill>
            </a:endParaRPr>
          </a:p>
        </p:txBody>
      </p:sp>
      <p:sp>
        <p:nvSpPr>
          <p:cNvPr id="124" name="Google Shape;124;p2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solidFill>
                  <a:schemeClr val="accent5"/>
                </a:solidFill>
              </a:rPr>
              <a:t>This is by how much airbnb can benefit by improvement in various aspects such as pricing optimization, listing visibility, and user experience enhancements.</a:t>
            </a:r>
            <a:endParaRPr>
              <a:solidFill>
                <a:schemeClr val="accent5"/>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