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e6dacca91_1_1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e6dacca91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e6dacca91_1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e6dacca9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e6dacca91_1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e6dacca9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hyperlink" Target="https://github.com/surabhi0901" TargetMode="External"/><Relationship Id="rId4" Type="http://schemas.openxmlformats.org/officeDocument/2006/relationships/hyperlink" Target="https://www.linkedin.com/in/surabhi-yadav-9100sy/" TargetMode="External"/><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7ACC"/>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77925" y="1885725"/>
            <a:ext cx="8222100" cy="93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BizCardX: Extracting Business Card Data with OCR</a:t>
            </a:r>
            <a:endParaRPr/>
          </a:p>
        </p:txBody>
      </p:sp>
      <p:sp>
        <p:nvSpPr>
          <p:cNvPr id="68" name="Google Shape;68;p13"/>
          <p:cNvSpPr txBox="1"/>
          <p:nvPr>
            <p:ph idx="1" type="subTitle"/>
          </p:nvPr>
        </p:nvSpPr>
        <p:spPr>
          <a:xfrm>
            <a:off x="377925" y="3038480"/>
            <a:ext cx="8222100" cy="432900"/>
          </a:xfrm>
          <a:prstGeom prst="rect">
            <a:avLst/>
          </a:prstGeom>
        </p:spPr>
        <p:txBody>
          <a:bodyPr anchorCtr="0" anchor="t" bIns="91425" lIns="91425" spcFirstLastPara="1" rIns="91425" wrap="square" tIns="91425">
            <a:normAutofit fontScale="85000" lnSpcReduction="20000"/>
          </a:bodyPr>
          <a:lstStyle/>
          <a:p>
            <a:pPr indent="-358140" lvl="0" marL="457200" rtl="0" algn="ctr">
              <a:spcBef>
                <a:spcPts val="0"/>
              </a:spcBef>
              <a:spcAft>
                <a:spcPts val="0"/>
              </a:spcAft>
              <a:buSzPct val="100000"/>
              <a:buChar char="-"/>
            </a:pPr>
            <a:r>
              <a:rPr lang="en" sz="2400"/>
              <a:t>By Surabhi Yadav</a:t>
            </a:r>
            <a:endParaRPr sz="2400"/>
          </a:p>
        </p:txBody>
      </p:sp>
      <p:cxnSp>
        <p:nvCxnSpPr>
          <p:cNvPr id="69" name="Google Shape;69;p13"/>
          <p:cNvCxnSpPr/>
          <p:nvPr/>
        </p:nvCxnSpPr>
        <p:spPr>
          <a:xfrm>
            <a:off x="4282950" y="2886975"/>
            <a:ext cx="552900" cy="0"/>
          </a:xfrm>
          <a:prstGeom prst="straightConnector1">
            <a:avLst/>
          </a:prstGeom>
          <a:noFill/>
          <a:ln cap="flat" cmpd="sng" w="28575">
            <a:solidFill>
              <a:schemeClr val="lt1"/>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7ACC"/>
        </a:solidFill>
      </p:bgPr>
    </p:bg>
    <p:spTree>
      <p:nvGrpSpPr>
        <p:cNvPr id="128" name="Shape 128"/>
        <p:cNvGrpSpPr/>
        <p:nvPr/>
      </p:nvGrpSpPr>
      <p:grpSpPr>
        <a:xfrm>
          <a:off x="0" y="0"/>
          <a:ext cx="0" cy="0"/>
          <a:chOff x="0" y="0"/>
          <a:chExt cx="0" cy="0"/>
        </a:xfrm>
      </p:grpSpPr>
      <p:sp>
        <p:nvSpPr>
          <p:cNvPr id="129" name="Google Shape;129;p22"/>
          <p:cNvSpPr txBox="1"/>
          <p:nvPr>
            <p:ph type="title"/>
          </p:nvPr>
        </p:nvSpPr>
        <p:spPr>
          <a:xfrm>
            <a:off x="490250" y="488250"/>
            <a:ext cx="81624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SzPts val="990"/>
              <a:buNone/>
            </a:pPr>
            <a:r>
              <a:rPr lang="en" sz="3820"/>
              <a:t>Streamlining business card management enhances networking efficiency, saves time, and fosters stronger professional relationships for sustainable growth and success.</a:t>
            </a:r>
            <a:endParaRPr sz="3820"/>
          </a:p>
        </p:txBody>
      </p:sp>
      <p:sp>
        <p:nvSpPr>
          <p:cNvPr id="130" name="Google Shape;130;p22"/>
          <p:cNvSpPr txBox="1"/>
          <p:nvPr/>
        </p:nvSpPr>
        <p:spPr>
          <a:xfrm>
            <a:off x="33050" y="381000"/>
            <a:ext cx="9111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212121"/>
                </a:solidFill>
                <a:latin typeface="Roboto"/>
                <a:ea typeface="Roboto"/>
                <a:cs typeface="Roboto"/>
                <a:sym typeface="Roboto"/>
              </a:rPr>
              <a:t>Key takeaway</a:t>
            </a:r>
            <a:endParaRPr b="1" sz="1800">
              <a:solidFill>
                <a:srgbClr val="21212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7ACC"/>
        </a:solidFill>
      </p:bgPr>
    </p:bg>
    <p:spTree>
      <p:nvGrpSpPr>
        <p:cNvPr id="134" name="Shape 134"/>
        <p:cNvGrpSpPr/>
        <p:nvPr/>
      </p:nvGrpSpPr>
      <p:grpSpPr>
        <a:xfrm>
          <a:off x="0" y="0"/>
          <a:ext cx="0" cy="0"/>
          <a:chOff x="0" y="0"/>
          <a:chExt cx="0" cy="0"/>
        </a:xfrm>
      </p:grpSpPr>
      <p:sp>
        <p:nvSpPr>
          <p:cNvPr id="135" name="Google Shape;135;p23"/>
          <p:cNvSpPr txBox="1"/>
          <p:nvPr>
            <p:ph type="title"/>
          </p:nvPr>
        </p:nvSpPr>
        <p:spPr>
          <a:xfrm>
            <a:off x="226078" y="8912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Thanks!</a:t>
            </a:r>
            <a:endParaRPr sz="3000"/>
          </a:p>
        </p:txBody>
      </p:sp>
      <p:sp>
        <p:nvSpPr>
          <p:cNvPr id="136" name="Google Shape;136;p23"/>
          <p:cNvSpPr txBox="1"/>
          <p:nvPr>
            <p:ph idx="1" type="body"/>
          </p:nvPr>
        </p:nvSpPr>
        <p:spPr>
          <a:xfrm>
            <a:off x="226075" y="1999200"/>
            <a:ext cx="2808000" cy="31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Contact me:</a:t>
            </a:r>
            <a:endParaRPr sz="1400"/>
          </a:p>
          <a:p>
            <a:pPr indent="0" lvl="0" marL="0" rtl="0" algn="l">
              <a:spcBef>
                <a:spcPts val="1200"/>
              </a:spcBef>
              <a:spcAft>
                <a:spcPts val="0"/>
              </a:spcAft>
              <a:buNone/>
            </a:pPr>
            <a:r>
              <a:rPr lang="en" sz="1400"/>
              <a:t>Surabhi Yadav</a:t>
            </a:r>
            <a:endParaRPr sz="1400"/>
          </a:p>
          <a:p>
            <a:pPr indent="0" lvl="0" marL="0" rtl="0" algn="l">
              <a:spcBef>
                <a:spcPts val="0"/>
              </a:spcBef>
              <a:spcAft>
                <a:spcPts val="0"/>
              </a:spcAft>
              <a:buNone/>
            </a:pPr>
            <a:r>
              <a:rPr lang="en" sz="1400"/>
              <a:t>sy09012000@gmail.com</a:t>
            </a:r>
            <a:endParaRPr sz="1400"/>
          </a:p>
          <a:p>
            <a:pPr indent="0" lvl="0" marL="0" rtl="0" algn="l">
              <a:spcBef>
                <a:spcPts val="0"/>
              </a:spcBef>
              <a:spcAft>
                <a:spcPts val="0"/>
              </a:spcAft>
              <a:buNone/>
            </a:pPr>
            <a:r>
              <a:rPr lang="en" sz="1400" u="sng">
                <a:hlinkClick r:id="rId3"/>
              </a:rPr>
              <a:t>https://github.com/surabhi0901</a:t>
            </a:r>
            <a:endParaRPr sz="1400"/>
          </a:p>
          <a:p>
            <a:pPr indent="0" lvl="0" marL="0" rtl="0" algn="l">
              <a:spcBef>
                <a:spcPts val="0"/>
              </a:spcBef>
              <a:spcAft>
                <a:spcPts val="0"/>
              </a:spcAft>
              <a:buNone/>
            </a:pPr>
            <a:r>
              <a:rPr lang="en" sz="1400" u="sng">
                <a:hlinkClick r:id="rId4"/>
              </a:rPr>
              <a:t>https://www.linkedin.com/in/surabhi-yadav-9100sy/</a:t>
            </a:r>
            <a:endParaRPr sz="1400"/>
          </a:p>
        </p:txBody>
      </p:sp>
      <p:pic>
        <p:nvPicPr>
          <p:cNvPr id="137" name="Google Shape;137;p23"/>
          <p:cNvPicPr preferRelativeResize="0"/>
          <p:nvPr/>
        </p:nvPicPr>
        <p:blipFill rotWithShape="1">
          <a:blip r:embed="rId5">
            <a:alphaModFix/>
          </a:blip>
          <a:srcRect b="0" l="11993" r="12001" t="0"/>
          <a:stretch/>
        </p:blipFill>
        <p:spPr>
          <a:xfrm>
            <a:off x="3294050" y="0"/>
            <a:ext cx="5864126"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7ACC"/>
        </a:solidFill>
      </p:bgPr>
    </p:bg>
    <p:spTree>
      <p:nvGrpSpPr>
        <p:cNvPr id="73" name="Shape 73"/>
        <p:cNvGrpSpPr/>
        <p:nvPr/>
      </p:nvGrpSpPr>
      <p:grpSpPr>
        <a:xfrm>
          <a:off x="0" y="0"/>
          <a:ext cx="0" cy="0"/>
          <a:chOff x="0" y="0"/>
          <a:chExt cx="0" cy="0"/>
        </a:xfrm>
      </p:grpSpPr>
      <p:sp>
        <p:nvSpPr>
          <p:cNvPr id="74" name="Google Shape;74;p14"/>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solidFill>
                  <a:srgbClr val="000000"/>
                </a:solidFill>
              </a:rPr>
              <a:t>"A business card is the most powerful tool in the world."</a:t>
            </a:r>
            <a:endParaRPr b="1">
              <a:solidFill>
                <a:srgbClr val="000000"/>
              </a:solidFill>
            </a:endParaRPr>
          </a:p>
        </p:txBody>
      </p:sp>
      <p:cxnSp>
        <p:nvCxnSpPr>
          <p:cNvPr id="75" name="Google Shape;75;p14"/>
          <p:cNvCxnSpPr/>
          <p:nvPr/>
        </p:nvCxnSpPr>
        <p:spPr>
          <a:xfrm>
            <a:off x="4295550" y="2693400"/>
            <a:ext cx="552900" cy="0"/>
          </a:xfrm>
          <a:prstGeom prst="straightConnector1">
            <a:avLst/>
          </a:prstGeom>
          <a:noFill/>
          <a:ln cap="flat" cmpd="sng" w="28575">
            <a:solidFill>
              <a:srgbClr val="000000"/>
            </a:solidFill>
            <a:prstDash val="solid"/>
            <a:round/>
            <a:headEnd len="sm" w="sm" type="none"/>
            <a:tailEnd len="sm" w="sm" type="none"/>
          </a:ln>
        </p:spPr>
      </p:cxnSp>
      <p:sp>
        <p:nvSpPr>
          <p:cNvPr id="76" name="Google Shape;76;p14"/>
          <p:cNvSpPr txBox="1"/>
          <p:nvPr>
            <p:ph idx="4294967295" type="body"/>
          </p:nvPr>
        </p:nvSpPr>
        <p:spPr>
          <a:xfrm>
            <a:off x="773700" y="2961650"/>
            <a:ext cx="7596600" cy="518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n">
                <a:solidFill>
                  <a:srgbClr val="000000"/>
                </a:solidFill>
              </a:rPr>
              <a:t>- </a:t>
            </a:r>
            <a:r>
              <a:rPr b="1" lang="en">
                <a:solidFill>
                  <a:srgbClr val="000000"/>
                </a:solidFill>
              </a:rPr>
              <a:t>Tan Le</a:t>
            </a:r>
            <a:endParaRPr b="1">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7ACC"/>
        </a:solidFill>
      </p:bgPr>
    </p:bg>
    <p:spTree>
      <p:nvGrpSpPr>
        <p:cNvPr id="80" name="Shape 80"/>
        <p:cNvGrpSpPr/>
        <p:nvPr/>
      </p:nvGrpSpPr>
      <p:grpSpPr>
        <a:xfrm>
          <a:off x="0" y="0"/>
          <a:ext cx="0" cy="0"/>
          <a:chOff x="0" y="0"/>
          <a:chExt cx="0" cy="0"/>
        </a:xfrm>
      </p:grpSpPr>
      <p:sp>
        <p:nvSpPr>
          <p:cNvPr id="81" name="Google Shape;81;p15"/>
          <p:cNvSpPr txBox="1"/>
          <p:nvPr>
            <p:ph type="title"/>
          </p:nvPr>
        </p:nvSpPr>
        <p:spPr>
          <a:xfrm>
            <a:off x="79950" y="288550"/>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82" name="Google Shape;82;p15"/>
          <p:cNvSpPr txBox="1"/>
          <p:nvPr>
            <p:ph idx="1" type="body"/>
          </p:nvPr>
        </p:nvSpPr>
        <p:spPr>
          <a:xfrm>
            <a:off x="-25" y="1829825"/>
            <a:ext cx="9144000" cy="3357300"/>
          </a:xfrm>
          <a:prstGeom prst="rect">
            <a:avLst/>
          </a:prstGeom>
          <a:noFill/>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Char char="●"/>
            </a:pPr>
            <a:r>
              <a:rPr lang="en" sz="1200">
                <a:solidFill>
                  <a:srgbClr val="000000"/>
                </a:solidFill>
              </a:rPr>
              <a:t>Introduction to BizCardX: Streamlining business card data management.</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Effortless Data Extraction: Utilizing OCR technology for seamless text extraction.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Dynamic Modification: Easily modify and update contact details as needed.</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Convenient Deletion: Remove unnecessary entries with a simple click.</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Secure Storage: Safely store and organize extracted information.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User-Friendly Interface: Intuitive design for smooth navigation and operation.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Enhanced Efficiency: Transforming traditional networking into a digital advantage.</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Empowering Networking: Empowering professionals to make meaningful connections effortlessly.</a:t>
            </a:r>
            <a:endParaRPr sz="1200">
              <a:solidFill>
                <a:srgbClr val="000000"/>
              </a:solidFill>
            </a:endParaRPr>
          </a:p>
        </p:txBody>
      </p:sp>
      <p:sp>
        <p:nvSpPr>
          <p:cNvPr id="83" name="Google Shape;83;p15"/>
          <p:cNvSpPr txBox="1"/>
          <p:nvPr>
            <p:ph type="title"/>
          </p:nvPr>
        </p:nvSpPr>
        <p:spPr>
          <a:xfrm>
            <a:off x="90900" y="833913"/>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600"/>
              <a:t>Let's delve into the details by exploring the following key points: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7ACC"/>
        </a:solid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471900" y="4339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Problem Statement</a:t>
            </a:r>
            <a:endParaRPr/>
          </a:p>
        </p:txBody>
      </p:sp>
      <p:pic>
        <p:nvPicPr>
          <p:cNvPr id="89" name="Google Shape;89;p16"/>
          <p:cNvPicPr preferRelativeResize="0"/>
          <p:nvPr/>
        </p:nvPicPr>
        <p:blipFill rotWithShape="1">
          <a:blip r:embed="rId3">
            <a:alphaModFix/>
          </a:blip>
          <a:srcRect b="6760" l="5215" r="4864" t="6116"/>
          <a:stretch/>
        </p:blipFill>
        <p:spPr>
          <a:xfrm>
            <a:off x="0" y="1696850"/>
            <a:ext cx="9089424" cy="3302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7ACC"/>
        </a:solidFill>
      </p:bgPr>
    </p:bg>
    <p:spTree>
      <p:nvGrpSpPr>
        <p:cNvPr id="93" name="Shape 93"/>
        <p:cNvGrpSpPr/>
        <p:nvPr/>
      </p:nvGrpSpPr>
      <p:grpSpPr>
        <a:xfrm>
          <a:off x="0" y="0"/>
          <a:ext cx="0" cy="0"/>
          <a:chOff x="0" y="0"/>
          <a:chExt cx="0" cy="0"/>
        </a:xfrm>
      </p:grpSpPr>
      <p:sp>
        <p:nvSpPr>
          <p:cNvPr id="94" name="Google Shape;94;p1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t>Solution</a:t>
            </a:r>
            <a:endParaRPr sz="3200"/>
          </a:p>
        </p:txBody>
      </p:sp>
      <p:sp>
        <p:nvSpPr>
          <p:cNvPr id="95" name="Google Shape;95;p17"/>
          <p:cNvSpPr txBox="1"/>
          <p:nvPr>
            <p:ph idx="1" type="body"/>
          </p:nvPr>
        </p:nvSpPr>
        <p:spPr>
          <a:xfrm>
            <a:off x="98050" y="1237200"/>
            <a:ext cx="3056100" cy="31635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Outline</a:t>
            </a:r>
            <a:endParaRPr/>
          </a:p>
          <a:p>
            <a:pPr indent="-304800" lvl="0" marL="457200" rtl="0" algn="l">
              <a:lnSpc>
                <a:spcPct val="200000"/>
              </a:lnSpc>
              <a:spcBef>
                <a:spcPts val="1200"/>
              </a:spcBef>
              <a:spcAft>
                <a:spcPts val="0"/>
              </a:spcAft>
              <a:buSzPts val="1200"/>
              <a:buChar char="●"/>
            </a:pPr>
            <a:r>
              <a:rPr lang="en"/>
              <a:t>Input Processing</a:t>
            </a:r>
            <a:endParaRPr/>
          </a:p>
          <a:p>
            <a:pPr indent="-304800" lvl="0" marL="457200" rtl="0" algn="l">
              <a:lnSpc>
                <a:spcPct val="200000"/>
              </a:lnSpc>
              <a:spcBef>
                <a:spcPts val="0"/>
              </a:spcBef>
              <a:spcAft>
                <a:spcPts val="0"/>
              </a:spcAft>
              <a:buSzPts val="1200"/>
              <a:buChar char="●"/>
            </a:pPr>
            <a:r>
              <a:rPr lang="en"/>
              <a:t>Text Extraction</a:t>
            </a:r>
            <a:endParaRPr/>
          </a:p>
          <a:p>
            <a:pPr indent="-304800" lvl="0" marL="457200" rtl="0" algn="l">
              <a:lnSpc>
                <a:spcPct val="200000"/>
              </a:lnSpc>
              <a:spcBef>
                <a:spcPts val="0"/>
              </a:spcBef>
              <a:spcAft>
                <a:spcPts val="0"/>
              </a:spcAft>
              <a:buSzPts val="1200"/>
              <a:buChar char="●"/>
            </a:pPr>
            <a:r>
              <a:rPr lang="en"/>
              <a:t>Data Organization</a:t>
            </a:r>
            <a:endParaRPr/>
          </a:p>
          <a:p>
            <a:pPr indent="-304800" lvl="0" marL="457200" rtl="0" algn="l">
              <a:lnSpc>
                <a:spcPct val="200000"/>
              </a:lnSpc>
              <a:spcBef>
                <a:spcPts val="0"/>
              </a:spcBef>
              <a:spcAft>
                <a:spcPts val="0"/>
              </a:spcAft>
              <a:buSzPts val="1200"/>
              <a:buChar char="●"/>
            </a:pPr>
            <a:r>
              <a:rPr lang="en"/>
              <a:t>Database Integration</a:t>
            </a:r>
            <a:endParaRPr/>
          </a:p>
          <a:p>
            <a:pPr indent="-304800" lvl="0" marL="457200" rtl="0" algn="l">
              <a:lnSpc>
                <a:spcPct val="200000"/>
              </a:lnSpc>
              <a:spcBef>
                <a:spcPts val="0"/>
              </a:spcBef>
              <a:spcAft>
                <a:spcPts val="0"/>
              </a:spcAft>
              <a:buSzPts val="1200"/>
              <a:buChar char="●"/>
            </a:pPr>
            <a:r>
              <a:rPr lang="en"/>
              <a:t>Graphical User Interface (GUI)</a:t>
            </a:r>
            <a:endParaRPr/>
          </a:p>
          <a:p>
            <a:pPr indent="-304800" lvl="0" marL="457200" rtl="0" algn="l">
              <a:lnSpc>
                <a:spcPct val="200000"/>
              </a:lnSpc>
              <a:spcBef>
                <a:spcPts val="0"/>
              </a:spcBef>
              <a:spcAft>
                <a:spcPts val="0"/>
              </a:spcAft>
              <a:buSzPts val="1200"/>
              <a:buChar char="●"/>
            </a:pPr>
            <a:r>
              <a:rPr lang="en"/>
              <a:t>CRUD Functionality</a:t>
            </a:r>
            <a:endParaRPr/>
          </a:p>
          <a:p>
            <a:pPr indent="-304800" lvl="0" marL="457200" rtl="0" algn="l">
              <a:lnSpc>
                <a:spcPct val="200000"/>
              </a:lnSpc>
              <a:spcBef>
                <a:spcPts val="0"/>
              </a:spcBef>
              <a:spcAft>
                <a:spcPts val="0"/>
              </a:spcAft>
              <a:buSzPts val="1200"/>
              <a:buChar char="●"/>
            </a:pPr>
            <a:r>
              <a:rPr lang="en"/>
              <a:t>Data Persistence</a:t>
            </a:r>
            <a:endParaRPr/>
          </a:p>
          <a:p>
            <a:pPr indent="-304800" lvl="0" marL="457200" rtl="0" algn="l">
              <a:lnSpc>
                <a:spcPct val="200000"/>
              </a:lnSpc>
              <a:spcBef>
                <a:spcPts val="0"/>
              </a:spcBef>
              <a:spcAft>
                <a:spcPts val="0"/>
              </a:spcAft>
              <a:buSzPts val="1200"/>
              <a:buChar char="●"/>
            </a:pPr>
            <a:r>
              <a:rPr lang="en"/>
              <a:t>Error Handling and Validation</a:t>
            </a:r>
            <a:endParaRPr/>
          </a:p>
        </p:txBody>
      </p:sp>
      <p:sp>
        <p:nvSpPr>
          <p:cNvPr id="96" name="Google Shape;96;p17"/>
          <p:cNvSpPr txBox="1"/>
          <p:nvPr/>
        </p:nvSpPr>
        <p:spPr>
          <a:xfrm>
            <a:off x="3753100" y="353825"/>
            <a:ext cx="5014500" cy="4451400"/>
          </a:xfrm>
          <a:prstGeom prst="rect">
            <a:avLst/>
          </a:prstGeom>
          <a:noFill/>
          <a:ln>
            <a:noFill/>
          </a:ln>
        </p:spPr>
        <p:txBody>
          <a:bodyPr anchorCtr="0" anchor="t" bIns="91425" lIns="91425" spcFirstLastPara="1" rIns="91425" wrap="square" tIns="91425">
            <a:spAutoFit/>
          </a:bodyPr>
          <a:lstStyle/>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Accept user-uploaded business card images.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Utilize easyOCR to extract relevant information from the uploaded images.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Structure the extracted information into key-value pairs for easy access.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Implement SQLite database to store extracted information along with the uploaded image.</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Develop a Streamlit GUI for user interaction and data visualization.</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Enable Create, Read, Update, and Delete operations on the stored data.</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Ensure that the extracted information and uploaded images persist across sessions.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Implement error handling mechanisms and data validation to enhance application robustness.</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7ACC"/>
        </a:solidFill>
      </p:bgPr>
    </p:bg>
    <p:spTree>
      <p:nvGrpSpPr>
        <p:cNvPr id="100" name="Shape 100"/>
        <p:cNvGrpSpPr/>
        <p:nvPr/>
      </p:nvGrpSpPr>
      <p:grpSpPr>
        <a:xfrm>
          <a:off x="0" y="0"/>
          <a:ext cx="0" cy="0"/>
          <a:chOff x="0" y="0"/>
          <a:chExt cx="0" cy="0"/>
        </a:xfrm>
      </p:grpSpPr>
      <p:sp>
        <p:nvSpPr>
          <p:cNvPr id="101" name="Google Shape;101;p18"/>
          <p:cNvSpPr txBox="1"/>
          <p:nvPr>
            <p:ph idx="1" type="body"/>
          </p:nvPr>
        </p:nvSpPr>
        <p:spPr>
          <a:xfrm>
            <a:off x="314100" y="12800"/>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200">
                <a:solidFill>
                  <a:schemeClr val="lt1"/>
                </a:solidFill>
              </a:rPr>
              <a:t>Codebody preview</a:t>
            </a:r>
            <a:endParaRPr sz="3200">
              <a:solidFill>
                <a:schemeClr val="lt1"/>
              </a:solidFill>
            </a:endParaRPr>
          </a:p>
        </p:txBody>
      </p:sp>
      <p:pic>
        <p:nvPicPr>
          <p:cNvPr id="102" name="Google Shape;102;p18"/>
          <p:cNvPicPr preferRelativeResize="0"/>
          <p:nvPr/>
        </p:nvPicPr>
        <p:blipFill>
          <a:blip r:embed="rId3">
            <a:alphaModFix/>
          </a:blip>
          <a:stretch>
            <a:fillRect/>
          </a:stretch>
        </p:blipFill>
        <p:spPr>
          <a:xfrm>
            <a:off x="1232425" y="668575"/>
            <a:ext cx="6679151" cy="4449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7ACC"/>
        </a:solidFill>
      </p:bgPr>
    </p:bg>
    <p:spTree>
      <p:nvGrpSpPr>
        <p:cNvPr id="106" name="Shape 106"/>
        <p:cNvGrpSpPr/>
        <p:nvPr/>
      </p:nvGrpSpPr>
      <p:grpSpPr>
        <a:xfrm>
          <a:off x="0" y="0"/>
          <a:ext cx="0" cy="0"/>
          <a:chOff x="0" y="0"/>
          <a:chExt cx="0" cy="0"/>
        </a:xfrm>
      </p:grpSpPr>
      <p:sp>
        <p:nvSpPr>
          <p:cNvPr id="107" name="Google Shape;107;p19"/>
          <p:cNvSpPr txBox="1"/>
          <p:nvPr>
            <p:ph idx="1" type="body"/>
          </p:nvPr>
        </p:nvSpPr>
        <p:spPr>
          <a:xfrm>
            <a:off x="314100" y="12800"/>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200">
                <a:solidFill>
                  <a:schemeClr val="lt1"/>
                </a:solidFill>
              </a:rPr>
              <a:t>Streamlit preview</a:t>
            </a:r>
            <a:endParaRPr sz="3200">
              <a:solidFill>
                <a:schemeClr val="lt1"/>
              </a:solidFill>
            </a:endParaRPr>
          </a:p>
        </p:txBody>
      </p:sp>
      <p:pic>
        <p:nvPicPr>
          <p:cNvPr id="108" name="Google Shape;108;p19"/>
          <p:cNvPicPr preferRelativeResize="0"/>
          <p:nvPr/>
        </p:nvPicPr>
        <p:blipFill>
          <a:blip r:embed="rId3">
            <a:alphaModFix/>
          </a:blip>
          <a:stretch>
            <a:fillRect/>
          </a:stretch>
        </p:blipFill>
        <p:spPr>
          <a:xfrm>
            <a:off x="152400" y="1075200"/>
            <a:ext cx="8839200" cy="28035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7ACC"/>
        </a:solidFill>
      </p:bgPr>
    </p:bg>
    <p:spTree>
      <p:nvGrpSpPr>
        <p:cNvPr id="112" name="Shape 112"/>
        <p:cNvGrpSpPr/>
        <p:nvPr/>
      </p:nvGrpSpPr>
      <p:grpSpPr>
        <a:xfrm>
          <a:off x="0" y="0"/>
          <a:ext cx="0" cy="0"/>
          <a:chOff x="0" y="0"/>
          <a:chExt cx="0" cy="0"/>
        </a:xfrm>
      </p:grpSpPr>
      <p:sp>
        <p:nvSpPr>
          <p:cNvPr id="113" name="Google Shape;113;p20"/>
          <p:cNvSpPr txBox="1"/>
          <p:nvPr>
            <p:ph type="title"/>
          </p:nvPr>
        </p:nvSpPr>
        <p:spPr>
          <a:xfrm>
            <a:off x="265500" y="139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200">
                <a:solidFill>
                  <a:srgbClr val="212121"/>
                </a:solidFill>
              </a:rPr>
              <a:t>Why do we need this?</a:t>
            </a:r>
            <a:endParaRPr b="1" sz="3200">
              <a:solidFill>
                <a:srgbClr val="212121"/>
              </a:solidFill>
            </a:endParaRPr>
          </a:p>
        </p:txBody>
      </p:sp>
      <p:sp>
        <p:nvSpPr>
          <p:cNvPr id="114" name="Google Shape;114;p20"/>
          <p:cNvSpPr txBox="1"/>
          <p:nvPr>
            <p:ph idx="1" type="subTitle"/>
          </p:nvPr>
        </p:nvSpPr>
        <p:spPr>
          <a:xfrm>
            <a:off x="265500" y="1484067"/>
            <a:ext cx="40452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212121"/>
                </a:solidFill>
              </a:rPr>
              <a:t>In a fast-paced business environment, managing numerous business cards efficiently is crucial for effective networking and relationship building. This project provides a solution by automating the process of extracting and storing relevant information from business cards. It saves time and effort, allowing professionals to focus on building connections rather than manually organizing data. Additionally, it facilitates seamless access to contact details and enhances productivity in networking endeavors, ultimately fostering stronger professional relationships and opportunities for collaboration and growth.</a:t>
            </a:r>
            <a:endParaRPr b="1" sz="1400">
              <a:solidFill>
                <a:srgbClr val="212121"/>
              </a:solidFill>
            </a:endParaRPr>
          </a:p>
          <a:p>
            <a:pPr indent="0" lvl="0" marL="0" rtl="0" algn="l">
              <a:spcBef>
                <a:spcPts val="0"/>
              </a:spcBef>
              <a:spcAft>
                <a:spcPts val="0"/>
              </a:spcAft>
              <a:buSzPts val="605"/>
              <a:buNone/>
            </a:pPr>
            <a:r>
              <a:t/>
            </a:r>
            <a:endParaRPr b="1" sz="1400">
              <a:solidFill>
                <a:srgbClr val="212121"/>
              </a:solidFill>
            </a:endParaRPr>
          </a:p>
        </p:txBody>
      </p:sp>
      <p:sp>
        <p:nvSpPr>
          <p:cNvPr id="115" name="Google Shape;115;p20"/>
          <p:cNvSpPr txBox="1"/>
          <p:nvPr/>
        </p:nvSpPr>
        <p:spPr>
          <a:xfrm>
            <a:off x="6360625" y="1013875"/>
            <a:ext cx="280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116" name="Google Shape;116;p20"/>
          <p:cNvSpPr txBox="1"/>
          <p:nvPr/>
        </p:nvSpPr>
        <p:spPr>
          <a:xfrm>
            <a:off x="4735775" y="422050"/>
            <a:ext cx="4109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Roboto"/>
              <a:ea typeface="Roboto"/>
              <a:cs typeface="Roboto"/>
              <a:sym typeface="Roboto"/>
            </a:endParaRPr>
          </a:p>
        </p:txBody>
      </p:sp>
      <p:sp>
        <p:nvSpPr>
          <p:cNvPr id="117" name="Google Shape;117;p20"/>
          <p:cNvSpPr txBox="1"/>
          <p:nvPr>
            <p:ph type="title"/>
          </p:nvPr>
        </p:nvSpPr>
        <p:spPr>
          <a:xfrm>
            <a:off x="4837500" y="139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200">
                <a:solidFill>
                  <a:srgbClr val="212121"/>
                </a:solidFill>
              </a:rPr>
              <a:t>Future trends of this project</a:t>
            </a:r>
            <a:endParaRPr b="1" sz="3200">
              <a:solidFill>
                <a:srgbClr val="212121"/>
              </a:solidFill>
            </a:endParaRPr>
          </a:p>
        </p:txBody>
      </p:sp>
      <p:sp>
        <p:nvSpPr>
          <p:cNvPr id="118" name="Google Shape;118;p20"/>
          <p:cNvSpPr txBox="1"/>
          <p:nvPr>
            <p:ph idx="1" type="subTitle"/>
          </p:nvPr>
        </p:nvSpPr>
        <p:spPr>
          <a:xfrm>
            <a:off x="4837500" y="1484067"/>
            <a:ext cx="40452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b="1" lang="en" sz="1400">
                <a:solidFill>
                  <a:srgbClr val="212121"/>
                </a:solidFill>
              </a:rPr>
              <a:t>Future trends of this project may include integration with advanced OCR technologies for more accurate text extraction, incorporation of machine learning algorithms to improve data classification and organization, implementation of cloud-based storage for scalability and accessibility, development of mobile applications for on-the-go business card management, and integration with contact management systems for seamless synchronization of data. Additionally, potential advancements in augmented reality could enable real-time recognition and digitization of business card information, further enhancing user experience and efficiency.</a:t>
            </a:r>
            <a:endParaRPr b="1" sz="1400">
              <a:solidFill>
                <a:srgbClr val="21212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7ACC"/>
        </a:solidFill>
      </p:bgPr>
    </p:bg>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1249225"/>
            <a:ext cx="8520600" cy="1890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7</a:t>
            </a:r>
            <a:r>
              <a:rPr lang="en">
                <a:solidFill>
                  <a:schemeClr val="lt1"/>
                </a:solidFill>
              </a:rPr>
              <a:t>0-80</a:t>
            </a:r>
            <a:r>
              <a:rPr lang="en">
                <a:solidFill>
                  <a:schemeClr val="lt1"/>
                </a:solidFill>
              </a:rPr>
              <a:t>%</a:t>
            </a:r>
            <a:endParaRPr>
              <a:solidFill>
                <a:schemeClr val="lt1"/>
              </a:solidFill>
            </a:endParaRPr>
          </a:p>
        </p:txBody>
      </p:sp>
      <p:sp>
        <p:nvSpPr>
          <p:cNvPr id="124" name="Google Shape;124;p21"/>
          <p:cNvSpPr txBox="1"/>
          <p:nvPr>
            <p:ph idx="1" type="body"/>
          </p:nvPr>
        </p:nvSpPr>
        <p:spPr>
          <a:xfrm>
            <a:off x="475500" y="2847425"/>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solidFill>
                  <a:schemeClr val="accent5"/>
                </a:solidFill>
              </a:rPr>
              <a:t>This is an estimate of percentage of businesses which could potentially benefit from this project c</a:t>
            </a:r>
            <a:r>
              <a:rPr b="1" lang="en">
                <a:solidFill>
                  <a:schemeClr val="accent5"/>
                </a:solidFill>
              </a:rPr>
              <a:t>onsidering the ubiquitous nature of networking and the need for efficient contact management across various industries</a:t>
            </a:r>
            <a:r>
              <a:rPr b="1" lang="en">
                <a:solidFill>
                  <a:schemeClr val="accent5"/>
                </a:solidFill>
              </a:rPr>
              <a:t>.</a:t>
            </a:r>
            <a:endParaRPr b="1">
              <a:solidFill>
                <a:schemeClr val="accent5"/>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