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e6dacca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e6dacca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738d8d4a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738d8d4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92075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Chicago Crime Data Analyzer</a:t>
            </a:r>
            <a:endParaRPr/>
          </a:p>
        </p:txBody>
      </p:sp>
      <p:sp>
        <p:nvSpPr>
          <p:cNvPr id="68" name="Google Shape;68;p13"/>
          <p:cNvSpPr txBox="1"/>
          <p:nvPr>
            <p:ph idx="1" type="subTitle"/>
          </p:nvPr>
        </p:nvSpPr>
        <p:spPr>
          <a:xfrm>
            <a:off x="390525" y="30735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29220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2</a:t>
            </a:r>
            <a:r>
              <a:rPr lang="en">
                <a:solidFill>
                  <a:schemeClr val="lt1"/>
                </a:solidFill>
              </a:rPr>
              <a:t>0-40</a:t>
            </a:r>
            <a:r>
              <a:rPr lang="en">
                <a:solidFill>
                  <a:schemeClr val="lt1"/>
                </a:solidFill>
              </a:rPr>
              <a:t>%</a:t>
            </a:r>
            <a:endParaRPr>
              <a:solidFill>
                <a:schemeClr val="lt1"/>
              </a:solidFill>
            </a:endParaRPr>
          </a:p>
        </p:txBody>
      </p:sp>
      <p:sp>
        <p:nvSpPr>
          <p:cNvPr id="130" name="Google Shape;130;p22"/>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5"/>
                </a:solidFill>
              </a:rPr>
              <a:t>This is by how much</a:t>
            </a:r>
            <a:r>
              <a:rPr lang="en">
                <a:solidFill>
                  <a:schemeClr val="accent5"/>
                </a:solidFill>
              </a:rPr>
              <a:t> operational efficiency and crime prevention strategies can improve.</a:t>
            </a:r>
            <a:endParaRPr>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490250" y="6406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Harnessing data analytics can transform law enforcement strategies, enhancing safety by pinpointing crime patterns and optimizing resource allocation effectively.</a:t>
            </a:r>
            <a:endParaRPr sz="4800"/>
          </a:p>
        </p:txBody>
      </p:sp>
      <p:sp>
        <p:nvSpPr>
          <p:cNvPr id="136" name="Google Shape;136;p23"/>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40" name="Shape 140"/>
        <p:cNvGrpSpPr/>
        <p:nvPr/>
      </p:nvGrpSpPr>
      <p:grpSpPr>
        <a:xfrm>
          <a:off x="0" y="0"/>
          <a:ext cx="0" cy="0"/>
          <a:chOff x="0" y="0"/>
          <a:chExt cx="0" cy="0"/>
        </a:xfrm>
      </p:grpSpPr>
      <p:sp>
        <p:nvSpPr>
          <p:cNvPr id="141" name="Google Shape;141;p24"/>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42" name="Google Shape;142;p24"/>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43" name="Google Shape;143;p24"/>
          <p:cNvPicPr preferRelativeResize="0"/>
          <p:nvPr/>
        </p:nvPicPr>
        <p:blipFill rotWithShape="1">
          <a:blip r:embed="rId5">
            <a:alphaModFix/>
          </a:blip>
          <a:srcRect b="0" l="12006" r="12006" t="0"/>
          <a:stretch/>
        </p:blipFill>
        <p:spPr>
          <a:xfrm>
            <a:off x="3294050" y="0"/>
            <a:ext cx="5864125"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rPr>
              <a:t>"What gets measured gets managed."</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Peter Drucker</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829825"/>
            <a:ext cx="9144000" cy="3357300"/>
          </a:xfrm>
          <a:prstGeom prst="rect">
            <a:avLst/>
          </a:prstGeom>
          <a:noFill/>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Address the increase in crime in Chicago by analyzing historical and recent data.</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Utilize a comprehensive dataset of reported crimes with details on type, location, and arrest status.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Identify patterns, trends, and hotspots to support strategic decision-making and public safety.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Conduct temporal analysis to observe crime trends over time and peak crime hours.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Perform geospatial analysis to pinpoint crime hotspots and compare crime rates across districts and wards.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Analyze crime types to understand their distribution and severity.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Apply machine learning models to predict future crime incidents and assess risk.</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Deliver interactive dashboards, visualizations, and detailed reports with actionable insights.</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886" l="5017" r="5062" t="8202"/>
          <a:stretch/>
        </p:blipFill>
        <p:spPr>
          <a:xfrm>
            <a:off x="0" y="1828875"/>
            <a:ext cx="9144000" cy="32382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471900" y="-23275"/>
            <a:ext cx="8222100" cy="76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HTML Dashboard</a:t>
            </a:r>
            <a:endParaRPr sz="3200"/>
          </a:p>
        </p:txBody>
      </p:sp>
      <p:pic>
        <p:nvPicPr>
          <p:cNvPr id="95" name="Google Shape;95;p17"/>
          <p:cNvPicPr preferRelativeResize="0"/>
          <p:nvPr/>
        </p:nvPicPr>
        <p:blipFill>
          <a:blip r:embed="rId3">
            <a:alphaModFix/>
          </a:blip>
          <a:stretch>
            <a:fillRect/>
          </a:stretch>
        </p:blipFill>
        <p:spPr>
          <a:xfrm>
            <a:off x="152400" y="896825"/>
            <a:ext cx="8839201" cy="401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99475"/>
            <a:ext cx="8222100" cy="76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PowerBI Dashboard</a:t>
            </a:r>
            <a:endParaRPr sz="3200"/>
          </a:p>
        </p:txBody>
      </p:sp>
      <p:pic>
        <p:nvPicPr>
          <p:cNvPr id="101" name="Google Shape;101;p18"/>
          <p:cNvPicPr preferRelativeResize="0"/>
          <p:nvPr/>
        </p:nvPicPr>
        <p:blipFill>
          <a:blip r:embed="rId3">
            <a:alphaModFix/>
          </a:blip>
          <a:stretch>
            <a:fillRect/>
          </a:stretch>
        </p:blipFill>
        <p:spPr>
          <a:xfrm>
            <a:off x="545525" y="533150"/>
            <a:ext cx="8052949" cy="4534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107" name="Google Shape;107;p19"/>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Data Collection</a:t>
            </a:r>
            <a:endParaRPr/>
          </a:p>
          <a:p>
            <a:pPr indent="-304800" lvl="0" marL="457200" rtl="0" algn="l">
              <a:lnSpc>
                <a:spcPct val="200000"/>
              </a:lnSpc>
              <a:spcBef>
                <a:spcPts val="0"/>
              </a:spcBef>
              <a:spcAft>
                <a:spcPts val="0"/>
              </a:spcAft>
              <a:buSzPts val="1200"/>
              <a:buChar char="●"/>
            </a:pPr>
            <a:r>
              <a:rPr lang="en"/>
              <a:t>Data Preprocessing</a:t>
            </a:r>
            <a:endParaRPr/>
          </a:p>
          <a:p>
            <a:pPr indent="-304800" lvl="0" marL="457200" rtl="0" algn="l">
              <a:lnSpc>
                <a:spcPct val="200000"/>
              </a:lnSpc>
              <a:spcBef>
                <a:spcPts val="0"/>
              </a:spcBef>
              <a:spcAft>
                <a:spcPts val="0"/>
              </a:spcAft>
              <a:buSzPts val="1200"/>
              <a:buChar char="●"/>
            </a:pPr>
            <a:r>
              <a:rPr lang="en"/>
              <a:t>Temporal Analysis</a:t>
            </a:r>
            <a:endParaRPr/>
          </a:p>
          <a:p>
            <a:pPr indent="-304800" lvl="0" marL="457200" rtl="0" algn="l">
              <a:lnSpc>
                <a:spcPct val="200000"/>
              </a:lnSpc>
              <a:spcBef>
                <a:spcPts val="0"/>
              </a:spcBef>
              <a:spcAft>
                <a:spcPts val="0"/>
              </a:spcAft>
              <a:buSzPts val="1200"/>
              <a:buChar char="●"/>
            </a:pPr>
            <a:r>
              <a:rPr lang="en"/>
              <a:t>Geospatial Analysis</a:t>
            </a:r>
            <a:endParaRPr/>
          </a:p>
          <a:p>
            <a:pPr indent="-304800" lvl="0" marL="457200" rtl="0" algn="l">
              <a:lnSpc>
                <a:spcPct val="200000"/>
              </a:lnSpc>
              <a:spcBef>
                <a:spcPts val="0"/>
              </a:spcBef>
              <a:spcAft>
                <a:spcPts val="0"/>
              </a:spcAft>
              <a:buSzPts val="1200"/>
              <a:buChar char="●"/>
            </a:pPr>
            <a:r>
              <a:rPr lang="en"/>
              <a:t>Crime Type Analysis</a:t>
            </a:r>
            <a:endParaRPr/>
          </a:p>
          <a:p>
            <a:pPr indent="-304800" lvl="0" marL="457200" rtl="0" algn="l">
              <a:lnSpc>
                <a:spcPct val="200000"/>
              </a:lnSpc>
              <a:spcBef>
                <a:spcPts val="0"/>
              </a:spcBef>
              <a:spcAft>
                <a:spcPts val="0"/>
              </a:spcAft>
              <a:buSzPts val="1200"/>
              <a:buChar char="●"/>
            </a:pPr>
            <a:r>
              <a:rPr lang="en"/>
              <a:t>Predictive Modeling</a:t>
            </a:r>
            <a:endParaRPr/>
          </a:p>
          <a:p>
            <a:pPr indent="-304800" lvl="0" marL="457200" rtl="0" algn="l">
              <a:lnSpc>
                <a:spcPct val="200000"/>
              </a:lnSpc>
              <a:spcBef>
                <a:spcPts val="0"/>
              </a:spcBef>
              <a:spcAft>
                <a:spcPts val="0"/>
              </a:spcAft>
              <a:buSzPts val="1200"/>
              <a:buChar char="●"/>
            </a:pPr>
            <a:r>
              <a:rPr lang="en"/>
              <a:t>Visualization</a:t>
            </a:r>
            <a:endParaRPr/>
          </a:p>
          <a:p>
            <a:pPr indent="-304800" lvl="0" marL="457200" rtl="0" algn="l">
              <a:lnSpc>
                <a:spcPct val="200000"/>
              </a:lnSpc>
              <a:spcBef>
                <a:spcPts val="0"/>
              </a:spcBef>
              <a:spcAft>
                <a:spcPts val="0"/>
              </a:spcAft>
              <a:buSzPts val="1200"/>
              <a:buChar char="●"/>
            </a:pPr>
            <a:r>
              <a:rPr lang="en"/>
              <a:t>Reporting</a:t>
            </a:r>
            <a:endParaRPr/>
          </a:p>
        </p:txBody>
      </p:sp>
      <p:sp>
        <p:nvSpPr>
          <p:cNvPr id="108" name="Google Shape;108;p19"/>
          <p:cNvSpPr txBox="1"/>
          <p:nvPr/>
        </p:nvSpPr>
        <p:spPr>
          <a:xfrm>
            <a:off x="3746575" y="1272000"/>
            <a:ext cx="5014500" cy="30939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Gather crime data from Chicago's database.</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Clean and prepare data for analysis.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Examine crime trends over time.</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Identify high-crime areas using heatmaps.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Analyze frequency and severity of crime types.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Develop models to forecast future crimes.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Create interactive dashboards for insights.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Generate detailed reports for law enforcement.</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14" name="Google Shape;114;p20"/>
          <p:cNvPicPr preferRelativeResize="0"/>
          <p:nvPr/>
        </p:nvPicPr>
        <p:blipFill rotWithShape="1">
          <a:blip r:embed="rId3">
            <a:alphaModFix/>
          </a:blip>
          <a:srcRect b="31754" l="0" r="0" t="0"/>
          <a:stretch/>
        </p:blipFill>
        <p:spPr>
          <a:xfrm>
            <a:off x="584350" y="656025"/>
            <a:ext cx="7975301" cy="417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20" name="Google Shape;120;p21"/>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This project is essential due to the recent surge in crime in Chicago. By leveraging historical and recent crime data, we aim to identify patterns, trends, and hotspots. This analysis will support strategic decision-making, enhance resource allocation, and improve crime prevention strategies. Ultimately, our goal is to reduce crime rates and enhance public safety, making Chicago a safer community. The insights gained from this project will be instrumental in aiding law enforcement operations and boosting their overall effectiveness.</a:t>
            </a:r>
            <a:endParaRPr sz="1400">
              <a:solidFill>
                <a:srgbClr val="212121"/>
              </a:solidFill>
            </a:endParaRPr>
          </a:p>
        </p:txBody>
      </p:sp>
      <p:sp>
        <p:nvSpPr>
          <p:cNvPr id="121" name="Google Shape;121;p21"/>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22" name="Google Shape;122;p21"/>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23" name="Google Shape;123;p21"/>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24" name="Google Shape;124;p21"/>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Future trends of this project include the integration of advanced machine learning algorithms for more accurate crime prediction and risk assessment. Incorporating real-time data from IoT devices and surveillance systems can provide immediate insights and proactive measures. Expanding the analysis to include socio-economic factors will enhance understanding of crime causation. Additionally, fostering community engagement through accessible dashboards and reports will empower residents to participate in crime prevention, ultimately contributing to a safer and more secure Chicago.</a:t>
            </a:r>
            <a:endParaRPr sz="1400">
              <a:solidFill>
                <a:srgbClr val="21212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