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Phonepe Pulse Data Visualization and Exploration:</a:t>
            </a:r>
            <a:endParaRPr/>
          </a:p>
          <a:p>
            <a:pPr indent="0" lvl="0" marL="0" rtl="0" algn="ctr">
              <a:spcBef>
                <a:spcPts val="0"/>
              </a:spcBef>
              <a:spcAft>
                <a:spcPts val="0"/>
              </a:spcAft>
              <a:buNone/>
            </a:pPr>
            <a:r>
              <a:rPr lang="en"/>
              <a:t>A User-Friendly Tool Using Streamlit and Plotly</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490250" y="4882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Unlocking actionable insights from financial data can drive strategic decision-making and enhance user engagement in fintech apps.</a:t>
            </a:r>
            <a:endParaRPr sz="4800"/>
          </a:p>
        </p:txBody>
      </p:sp>
      <p:sp>
        <p:nvSpPr>
          <p:cNvPr id="138" name="Google Shape;138;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44" name="Google Shape;144;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solidFill>
                  <a:schemeClr val="accent4"/>
                </a:solidFill>
                <a:hlinkClick r:id="rId3">
                  <a:extLst>
                    <a:ext uri="{A12FA001-AC4F-418D-AE19-62706E023703}">
                      <ahyp:hlinkClr val="tx"/>
                    </a:ext>
                  </a:extLst>
                </a:hlinkClick>
              </a:rPr>
              <a:t>https://github.com/surabhi0901</a:t>
            </a:r>
            <a:endParaRPr sz="1400">
              <a:solidFill>
                <a:schemeClr val="accent4"/>
              </a:solidFill>
            </a:endParaRPr>
          </a:p>
          <a:p>
            <a:pPr indent="0" lvl="0" marL="0" rtl="0" algn="l">
              <a:spcBef>
                <a:spcPts val="0"/>
              </a:spcBef>
              <a:spcAft>
                <a:spcPts val="0"/>
              </a:spcAft>
              <a:buNone/>
            </a:pPr>
            <a:r>
              <a:rPr lang="en" sz="1400" u="sng">
                <a:hlinkClick r:id="rId4"/>
              </a:rPr>
              <a:t>https://www.linkedin.com/in/surabhi-yadav-9100sy/</a:t>
            </a:r>
            <a:endParaRPr sz="1400"/>
          </a:p>
        </p:txBody>
      </p:sp>
      <p:pic>
        <p:nvPicPr>
          <p:cNvPr id="145" name="Google Shape;145;p23"/>
          <p:cNvPicPr preferRelativeResize="0"/>
          <p:nvPr/>
        </p:nvPicPr>
        <p:blipFill rotWithShape="1">
          <a:blip r:embed="rId5">
            <a:alphaModFix/>
          </a:blip>
          <a:srcRect b="0" l="0" r="69262" t="0"/>
          <a:stretch/>
        </p:blipFill>
        <p:spPr>
          <a:xfrm>
            <a:off x="3639375" y="0"/>
            <a:ext cx="51970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rPr>
              <a:t>"Data analysis is a powerful tool in the world of finance, unlocking insights that drive informed decision-making and pave the way for financial success."</a:t>
            </a:r>
            <a:endParaRPr b="1">
              <a:solidFill>
                <a:srgbClr val="000000"/>
              </a:solidFill>
            </a:endParaRPr>
          </a:p>
        </p:txBody>
      </p:sp>
      <p:cxnSp>
        <p:nvCxnSpPr>
          <p:cNvPr id="75" name="Google Shape;75;p14"/>
          <p:cNvCxnSpPr/>
          <p:nvPr/>
        </p:nvCxnSpPr>
        <p:spPr>
          <a:xfrm>
            <a:off x="4295550" y="3074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31140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a:solidFill>
                  <a:srgbClr val="000000"/>
                </a:solidFill>
              </a:rPr>
              <a:t>- Warren Buffett</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Objective: Develop an interactive dashboard for visualizing and exploring Phonepe Pulse data using Streamlit and Plotly.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Key Features: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User-Friendly Interface: Intuitive controls for selecting criteria such as year, quarter, and type.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Interactive Visualizations: Pie charts, bar graphs, and sliders for dynamic data exploration.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Insightful Analysis: Top 10 rankings based on transaction amount, count, and user statistics.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Benefits: Efficient data exploration, customizable viewing, and enhanced decision-making.</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Conclusion: Empowers users to uncover meaningful insights from Phonepe Pulse data, driving informed decisions and strategies. Continued development for further enhancements and user feedback integration.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Next Steps: Live demonstration, feedback collection, and deployment planning.</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387" l="4379" r="4196" t="4022"/>
          <a:stretch/>
        </p:blipFill>
        <p:spPr>
          <a:xfrm>
            <a:off x="0" y="1670250"/>
            <a:ext cx="9144000" cy="33605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5" name="Google Shape;95;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User Interface Enhancement</a:t>
            </a:r>
            <a:endParaRPr/>
          </a:p>
          <a:p>
            <a:pPr indent="-304800" lvl="0" marL="457200" rtl="0" algn="l">
              <a:lnSpc>
                <a:spcPct val="200000"/>
              </a:lnSpc>
              <a:spcBef>
                <a:spcPts val="0"/>
              </a:spcBef>
              <a:spcAft>
                <a:spcPts val="0"/>
              </a:spcAft>
              <a:buSzPts val="1200"/>
              <a:buChar char="●"/>
            </a:pPr>
            <a:r>
              <a:rPr lang="en"/>
              <a:t>Interactive Dashboard Development</a:t>
            </a:r>
            <a:endParaRPr/>
          </a:p>
          <a:p>
            <a:pPr indent="-304800" lvl="0" marL="457200" rtl="0" algn="l">
              <a:lnSpc>
                <a:spcPct val="200000"/>
              </a:lnSpc>
              <a:spcBef>
                <a:spcPts val="0"/>
              </a:spcBef>
              <a:spcAft>
                <a:spcPts val="0"/>
              </a:spcAft>
              <a:buSzPts val="1200"/>
              <a:buChar char="●"/>
            </a:pPr>
            <a:r>
              <a:rPr lang="en"/>
              <a:t>Data Visualization Integration</a:t>
            </a:r>
            <a:endParaRPr/>
          </a:p>
          <a:p>
            <a:pPr indent="-304800" lvl="0" marL="457200" rtl="0" algn="l">
              <a:lnSpc>
                <a:spcPct val="200000"/>
              </a:lnSpc>
              <a:spcBef>
                <a:spcPts val="0"/>
              </a:spcBef>
              <a:spcAft>
                <a:spcPts val="0"/>
              </a:spcAft>
              <a:buSzPts val="1200"/>
              <a:buChar char="●"/>
            </a:pPr>
            <a:r>
              <a:rPr lang="en"/>
              <a:t>Query Optimization</a:t>
            </a:r>
            <a:endParaRPr/>
          </a:p>
          <a:p>
            <a:pPr indent="-304800" lvl="0" marL="457200" rtl="0" algn="l">
              <a:lnSpc>
                <a:spcPct val="200000"/>
              </a:lnSpc>
              <a:spcBef>
                <a:spcPts val="0"/>
              </a:spcBef>
              <a:spcAft>
                <a:spcPts val="0"/>
              </a:spcAft>
              <a:buSzPts val="1200"/>
              <a:buChar char="●"/>
            </a:pPr>
            <a:r>
              <a:rPr lang="en"/>
              <a:t>Responsive Design Implementation</a:t>
            </a:r>
            <a:endParaRPr/>
          </a:p>
          <a:p>
            <a:pPr indent="-304800" lvl="0" marL="457200" rtl="0" algn="l">
              <a:lnSpc>
                <a:spcPct val="200000"/>
              </a:lnSpc>
              <a:spcBef>
                <a:spcPts val="0"/>
              </a:spcBef>
              <a:spcAft>
                <a:spcPts val="0"/>
              </a:spcAft>
              <a:buSzPts val="1200"/>
              <a:buChar char="●"/>
            </a:pPr>
            <a:r>
              <a:rPr lang="en"/>
              <a:t>Feature Expansion</a:t>
            </a:r>
            <a:endParaRPr/>
          </a:p>
          <a:p>
            <a:pPr indent="-304800" lvl="0" marL="457200" rtl="0" algn="l">
              <a:lnSpc>
                <a:spcPct val="200000"/>
              </a:lnSpc>
              <a:spcBef>
                <a:spcPts val="0"/>
              </a:spcBef>
              <a:spcAft>
                <a:spcPts val="0"/>
              </a:spcAft>
              <a:buSzPts val="1200"/>
              <a:buChar char="●"/>
            </a:pPr>
            <a:r>
              <a:rPr lang="en"/>
              <a:t>Documentation and Support</a:t>
            </a:r>
            <a:endParaRPr/>
          </a:p>
          <a:p>
            <a:pPr indent="-304800" lvl="0" marL="457200" rtl="0" algn="l">
              <a:lnSpc>
                <a:spcPct val="200000"/>
              </a:lnSpc>
              <a:spcBef>
                <a:spcPts val="0"/>
              </a:spcBef>
              <a:spcAft>
                <a:spcPts val="0"/>
              </a:spcAft>
              <a:buSzPts val="1200"/>
              <a:buChar char="●"/>
            </a:pPr>
            <a:r>
              <a:rPr lang="en"/>
              <a:t>Feedback Integration</a:t>
            </a:r>
            <a:endParaRPr/>
          </a:p>
        </p:txBody>
      </p:sp>
      <p:sp>
        <p:nvSpPr>
          <p:cNvPr id="96" name="Google Shape;96;p17"/>
          <p:cNvSpPr txBox="1"/>
          <p:nvPr/>
        </p:nvSpPr>
        <p:spPr>
          <a:xfrm>
            <a:off x="3905500" y="125225"/>
            <a:ext cx="5014500" cy="50334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Enhance the user interface for intuitive navigation and improved user experience.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Develop an interactive dashboard to facilitate dynamic data exploration and analysis.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Integrate Plotly and Streamlit to create visually engaging and interactive data visualizations.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Optimize database queries to ensure efficient and speedy data retrieval for a seamless user experience.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a responsive design to ensure compatibility across various devices, offering accessibility to a wider audience.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Expand the range of features to enable users to delve deeper into data analysis and gain actionable insights.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Provide comprehensive documentation and robust user support to assist users in effectively utilizing the tool.</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Incorporate a feedback mechanism to gather user input and continuously improve the tool based on user suggestions and needs.</a:t>
            </a:r>
            <a:endParaRPr>
              <a:latin typeface="Roboto"/>
              <a:ea typeface="Roboto"/>
              <a:cs typeface="Roboto"/>
              <a:sym typeface="Roboto"/>
            </a:endParaRPr>
          </a:p>
        </p:txBody>
      </p:sp>
      <p:cxnSp>
        <p:nvCxnSpPr>
          <p:cNvPr id="97" name="Google Shape;97;p17"/>
          <p:cNvCxnSpPr/>
          <p:nvPr/>
        </p:nvCxnSpPr>
        <p:spPr>
          <a:xfrm flipH="1" rot="10800000">
            <a:off x="2614325" y="454475"/>
            <a:ext cx="1497300" cy="1264500"/>
          </a:xfrm>
          <a:prstGeom prst="straightConnector1">
            <a:avLst/>
          </a:prstGeom>
          <a:noFill/>
          <a:ln cap="flat" cmpd="sng" w="19050">
            <a:solidFill>
              <a:schemeClr val="dk2"/>
            </a:solidFill>
            <a:prstDash val="solid"/>
            <a:round/>
            <a:headEnd len="med" w="med" type="none"/>
            <a:tailEnd len="med" w="med" type="triangle"/>
          </a:ln>
        </p:spPr>
      </p:cxnSp>
      <p:cxnSp>
        <p:nvCxnSpPr>
          <p:cNvPr id="98" name="Google Shape;98;p17"/>
          <p:cNvCxnSpPr/>
          <p:nvPr/>
        </p:nvCxnSpPr>
        <p:spPr>
          <a:xfrm flipH="1" rot="10800000">
            <a:off x="2928000" y="919500"/>
            <a:ext cx="1237500" cy="1129800"/>
          </a:xfrm>
          <a:prstGeom prst="straightConnector1">
            <a:avLst/>
          </a:prstGeom>
          <a:noFill/>
          <a:ln cap="flat" cmpd="sng" w="19050">
            <a:solidFill>
              <a:schemeClr val="dk2"/>
            </a:solidFill>
            <a:prstDash val="solid"/>
            <a:round/>
            <a:headEnd len="med" w="med" type="none"/>
            <a:tailEnd len="med" w="med" type="triangle"/>
          </a:ln>
        </p:spPr>
      </p:cxnSp>
      <p:cxnSp>
        <p:nvCxnSpPr>
          <p:cNvPr id="99" name="Google Shape;99;p17"/>
          <p:cNvCxnSpPr/>
          <p:nvPr/>
        </p:nvCxnSpPr>
        <p:spPr>
          <a:xfrm flipH="1" rot="10800000">
            <a:off x="2734350" y="1777875"/>
            <a:ext cx="1398900" cy="731700"/>
          </a:xfrm>
          <a:prstGeom prst="straightConnector1">
            <a:avLst/>
          </a:prstGeom>
          <a:noFill/>
          <a:ln cap="flat" cmpd="sng" w="19050">
            <a:solidFill>
              <a:schemeClr val="dk2"/>
            </a:solidFill>
            <a:prstDash val="solid"/>
            <a:round/>
            <a:headEnd len="med" w="med" type="none"/>
            <a:tailEnd len="med" w="med" type="triangle"/>
          </a:ln>
        </p:spPr>
      </p:cxnSp>
      <p:cxnSp>
        <p:nvCxnSpPr>
          <p:cNvPr id="100" name="Google Shape;100;p17"/>
          <p:cNvCxnSpPr/>
          <p:nvPr/>
        </p:nvCxnSpPr>
        <p:spPr>
          <a:xfrm flipH="1" rot="10800000">
            <a:off x="2079225" y="2143925"/>
            <a:ext cx="1920000" cy="613800"/>
          </a:xfrm>
          <a:prstGeom prst="straightConnector1">
            <a:avLst/>
          </a:prstGeom>
          <a:noFill/>
          <a:ln cap="flat" cmpd="sng" w="19050">
            <a:solidFill>
              <a:schemeClr val="dk2"/>
            </a:solidFill>
            <a:prstDash val="solid"/>
            <a:round/>
            <a:headEnd len="med" w="med" type="none"/>
            <a:tailEnd len="med" w="med" type="triangle"/>
          </a:ln>
        </p:spPr>
      </p:cxnSp>
      <p:cxnSp>
        <p:nvCxnSpPr>
          <p:cNvPr id="101" name="Google Shape;101;p17"/>
          <p:cNvCxnSpPr/>
          <p:nvPr/>
        </p:nvCxnSpPr>
        <p:spPr>
          <a:xfrm flipH="1" rot="10800000">
            <a:off x="3070725" y="2789225"/>
            <a:ext cx="1038900" cy="346200"/>
          </a:xfrm>
          <a:prstGeom prst="straightConnector1">
            <a:avLst/>
          </a:prstGeom>
          <a:noFill/>
          <a:ln cap="flat" cmpd="sng" w="19050">
            <a:solidFill>
              <a:schemeClr val="dk2"/>
            </a:solidFill>
            <a:prstDash val="solid"/>
            <a:round/>
            <a:headEnd len="med" w="med" type="none"/>
            <a:tailEnd len="med" w="med" type="triangle"/>
          </a:ln>
        </p:spPr>
      </p:cxnSp>
      <p:cxnSp>
        <p:nvCxnSpPr>
          <p:cNvPr id="102" name="Google Shape;102;p17"/>
          <p:cNvCxnSpPr/>
          <p:nvPr/>
        </p:nvCxnSpPr>
        <p:spPr>
          <a:xfrm flipH="1" rot="10800000">
            <a:off x="1984775" y="3499650"/>
            <a:ext cx="2116200" cy="1350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7"/>
          <p:cNvCxnSpPr/>
          <p:nvPr/>
        </p:nvCxnSpPr>
        <p:spPr>
          <a:xfrm>
            <a:off x="2614325" y="3859400"/>
            <a:ext cx="1432200" cy="11010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7"/>
          <p:cNvCxnSpPr/>
          <p:nvPr/>
        </p:nvCxnSpPr>
        <p:spPr>
          <a:xfrm>
            <a:off x="2157900" y="4237125"/>
            <a:ext cx="1841400" cy="299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8" name="Shape 108"/>
        <p:cNvGrpSpPr/>
        <p:nvPr/>
      </p:nvGrpSpPr>
      <p:grpSpPr>
        <a:xfrm>
          <a:off x="0" y="0"/>
          <a:ext cx="0" cy="0"/>
          <a:chOff x="0" y="0"/>
          <a:chExt cx="0" cy="0"/>
        </a:xfrm>
      </p:grpSpPr>
      <p:sp>
        <p:nvSpPr>
          <p:cNvPr id="109" name="Google Shape;109;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10" name="Google Shape;110;p18"/>
          <p:cNvPicPr preferRelativeResize="0"/>
          <p:nvPr/>
        </p:nvPicPr>
        <p:blipFill>
          <a:blip r:embed="rId3">
            <a:alphaModFix/>
          </a:blip>
          <a:stretch>
            <a:fillRect/>
          </a:stretch>
        </p:blipFill>
        <p:spPr>
          <a:xfrm>
            <a:off x="1135288" y="696025"/>
            <a:ext cx="6873426" cy="4297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4" name="Shape 114"/>
        <p:cNvGrpSpPr/>
        <p:nvPr/>
      </p:nvGrpSpPr>
      <p:grpSpPr>
        <a:xfrm>
          <a:off x="0" y="0"/>
          <a:ext cx="0" cy="0"/>
          <a:chOff x="0" y="0"/>
          <a:chExt cx="0" cy="0"/>
        </a:xfrm>
      </p:grpSpPr>
      <p:sp>
        <p:nvSpPr>
          <p:cNvPr id="115" name="Google Shape;115;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16" name="Google Shape;116;p19"/>
          <p:cNvPicPr preferRelativeResize="0"/>
          <p:nvPr/>
        </p:nvPicPr>
        <p:blipFill>
          <a:blip r:embed="rId3">
            <a:alphaModFix/>
          </a:blip>
          <a:stretch>
            <a:fillRect/>
          </a:stretch>
        </p:blipFill>
        <p:spPr>
          <a:xfrm>
            <a:off x="152400" y="1100725"/>
            <a:ext cx="8839199" cy="31158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Why do we need this?</a:t>
            </a:r>
            <a:endParaRPr b="1" sz="3200">
              <a:solidFill>
                <a:srgbClr val="212121"/>
              </a:solidFill>
            </a:endParaRPr>
          </a:p>
        </p:txBody>
      </p:sp>
      <p:sp>
        <p:nvSpPr>
          <p:cNvPr id="122" name="Google Shape;122;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400">
                <a:solidFill>
                  <a:srgbClr val="212121"/>
                </a:solidFill>
              </a:rPr>
              <a:t>This project is essential to provide users with a comprehensive and user-friendly tool for visualizing and exploring PhonePe Pulse data. With the exponential growth of digital transactions and the increasing complexity of financial data, there is a growing demand for intuitive tools that enable users to understand and analyze data effectively. By developing this project, we aim to empower users to gain actionable insights from PhonePe Pulse data, facilitating informed decision-making and enhancing their overall experience with financial data analysis.</a:t>
            </a:r>
            <a:r>
              <a:rPr b="1" lang="en" sz="1400">
                <a:solidFill>
                  <a:srgbClr val="212121"/>
                </a:solidFill>
              </a:rPr>
              <a:t> </a:t>
            </a:r>
            <a:endParaRPr b="1" sz="1400">
              <a:solidFill>
                <a:srgbClr val="212121"/>
              </a:solidFill>
            </a:endParaRPr>
          </a:p>
        </p:txBody>
      </p:sp>
      <p:sp>
        <p:nvSpPr>
          <p:cNvPr id="123" name="Google Shape;123;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24" name="Google Shape;124;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25" name="Google Shape;125;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Future trends of this project</a:t>
            </a:r>
            <a:endParaRPr b="1" sz="3200">
              <a:solidFill>
                <a:srgbClr val="212121"/>
              </a:solidFill>
            </a:endParaRPr>
          </a:p>
        </p:txBody>
      </p:sp>
      <p:sp>
        <p:nvSpPr>
          <p:cNvPr id="126" name="Google Shape;126;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400">
                <a:solidFill>
                  <a:srgbClr val="212121"/>
                </a:solidFill>
              </a:rPr>
              <a:t>In the future, this project will advance with more sophisticated visualization tools, predictive analytics, and mobile integration for on-the-go access. Real-time data streaming and machine learning algorithms will enable up-to-the-minute analysis and trend identification. Cross-platform compatibility, customization options, and robust security measures will ensure continued user satisfaction. The project will expand its scope to include emerging fintech trends, such as blockchain integration and AI-powered financial services, positioning itself as a leading tool for comprehensive financial data exploration and analysis.</a:t>
            </a:r>
            <a:endParaRPr b="1"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3</a:t>
            </a:r>
            <a:r>
              <a:rPr lang="en">
                <a:solidFill>
                  <a:schemeClr val="lt1"/>
                </a:solidFill>
              </a:rPr>
              <a:t>0-50</a:t>
            </a:r>
            <a:r>
              <a:rPr lang="en">
                <a:solidFill>
                  <a:schemeClr val="lt1"/>
                </a:solidFill>
              </a:rPr>
              <a:t>%</a:t>
            </a:r>
            <a:endParaRPr>
              <a:solidFill>
                <a:schemeClr val="lt1"/>
              </a:solidFill>
            </a:endParaRPr>
          </a:p>
        </p:txBody>
      </p:sp>
      <p:sp>
        <p:nvSpPr>
          <p:cNvPr id="132" name="Google Shape;132;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00000"/>
                </a:solidFill>
              </a:rPr>
              <a:t>This is by how much </a:t>
            </a:r>
            <a:r>
              <a:rPr b="1" lang="en">
                <a:solidFill>
                  <a:srgbClr val="000000"/>
                </a:solidFill>
              </a:rPr>
              <a:t>potentially enhance a fintech app's overall value proposition</a:t>
            </a:r>
            <a:r>
              <a:rPr b="1" lang="en">
                <a:solidFill>
                  <a:srgbClr val="000000"/>
                </a:solidFill>
              </a:rPr>
              <a:t>.</a:t>
            </a:r>
            <a:endParaRPr b="1">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