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Generalized ML Model to </a:t>
            </a:r>
            <a:r>
              <a:rPr lang="en"/>
              <a:t>select Best Algorithm for a given Dataset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Machine learning presents a transformative opportunity for businesses across industries to drive innovation, enhance efficiency, and unlock new sources of value.</a:t>
            </a:r>
            <a:endParaRPr sz="480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0" l="4404" r="4413" t="0"/>
          <a:stretch/>
        </p:blipFill>
        <p:spPr>
          <a:xfrm>
            <a:off x="3294050" y="0"/>
            <a:ext cx="58641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a:t>
            </a:r>
            <a:r>
              <a:rPr lang="en">
                <a:solidFill>
                  <a:srgbClr val="000000"/>
                </a:solidFill>
              </a:rPr>
              <a:t>Selecting the right algorithm is the art of turning data into wisdom</a:t>
            </a:r>
            <a:r>
              <a:rPr lang="en">
                <a:solidFill>
                  <a:srgbClr val="000000"/>
                </a:solidFill>
              </a:rPr>
              <a:t>”</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a:t>
            </a:r>
            <a:r>
              <a:rPr lang="en">
                <a:solidFill>
                  <a:srgbClr val="000000"/>
                </a:solidFill>
              </a:rPr>
              <a:t>Doug Cutting</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906025"/>
            <a:ext cx="9144000" cy="3357300"/>
          </a:xfrm>
          <a:prstGeom prst="rect">
            <a:avLst/>
          </a:prstGeom>
          <a:noFill/>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In the realm of machine learning, selecting the most suitable algorithm for a given dataset is pivotal for achieving optimal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With an ever-expanding repertoire of algorithms, ranging from classical statistical methods to sophisticated deep learning models, the task of algorithm selection can be daunting.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Generalized ML Model serves as a guiding framework, leveraging the interplay between algorithm characteristics and dataset attributes to identify the most appropriate algorithmic approach.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By understanding the nuances of both data and algorithms, this model aims to streamline the process of algorithm selection, optimizing performance and efficiency.</a:t>
            </a:r>
            <a:endParaRPr sz="14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 and how to proceed</a:t>
            </a:r>
            <a:endParaRPr/>
          </a:p>
        </p:txBody>
      </p:sp>
      <p:pic>
        <p:nvPicPr>
          <p:cNvPr id="89" name="Google Shape;89;p16"/>
          <p:cNvPicPr preferRelativeResize="0"/>
          <p:nvPr/>
        </p:nvPicPr>
        <p:blipFill rotWithShape="1">
          <a:blip r:embed="rId3">
            <a:alphaModFix/>
          </a:blip>
          <a:srcRect b="5199" l="5349" r="4746" t="6218"/>
          <a:stretch/>
        </p:blipFill>
        <p:spPr>
          <a:xfrm>
            <a:off x="40225" y="1747950"/>
            <a:ext cx="9144000" cy="337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Define problem and objectives</a:t>
            </a:r>
            <a:endParaRPr/>
          </a:p>
          <a:p>
            <a:pPr indent="-304800" lvl="0" marL="457200" rtl="0" algn="l">
              <a:lnSpc>
                <a:spcPct val="200000"/>
              </a:lnSpc>
              <a:spcBef>
                <a:spcPts val="0"/>
              </a:spcBef>
              <a:spcAft>
                <a:spcPts val="0"/>
              </a:spcAft>
              <a:buSzPts val="1200"/>
              <a:buChar char="●"/>
            </a:pPr>
            <a:r>
              <a:rPr lang="en"/>
              <a:t>Explore dataset</a:t>
            </a:r>
            <a:endParaRPr/>
          </a:p>
          <a:p>
            <a:pPr indent="-304800" lvl="0" marL="457200" rtl="0" algn="l">
              <a:lnSpc>
                <a:spcPct val="200000"/>
              </a:lnSpc>
              <a:spcBef>
                <a:spcPts val="0"/>
              </a:spcBef>
              <a:spcAft>
                <a:spcPts val="0"/>
              </a:spcAft>
              <a:buSzPts val="1200"/>
              <a:buChar char="●"/>
            </a:pPr>
            <a:r>
              <a:rPr lang="en"/>
              <a:t>Research algorithms</a:t>
            </a:r>
            <a:endParaRPr/>
          </a:p>
          <a:p>
            <a:pPr indent="-304800" lvl="0" marL="457200" rtl="0" algn="l">
              <a:lnSpc>
                <a:spcPct val="200000"/>
              </a:lnSpc>
              <a:spcBef>
                <a:spcPts val="0"/>
              </a:spcBef>
              <a:spcAft>
                <a:spcPts val="0"/>
              </a:spcAft>
              <a:buSzPts val="1200"/>
              <a:buChar char="●"/>
            </a:pPr>
            <a:r>
              <a:rPr lang="en"/>
              <a:t>Evaluate performance</a:t>
            </a:r>
            <a:endParaRPr/>
          </a:p>
          <a:p>
            <a:pPr indent="-304800" lvl="0" marL="457200" rtl="0" algn="l">
              <a:lnSpc>
                <a:spcPct val="200000"/>
              </a:lnSpc>
              <a:spcBef>
                <a:spcPts val="0"/>
              </a:spcBef>
              <a:spcAft>
                <a:spcPts val="0"/>
              </a:spcAft>
              <a:buSzPts val="1200"/>
              <a:buChar char="●"/>
            </a:pPr>
            <a:r>
              <a:rPr lang="en"/>
              <a:t>Consider dataset attributes</a:t>
            </a:r>
            <a:endParaRPr/>
          </a:p>
          <a:p>
            <a:pPr indent="-304800" lvl="0" marL="457200" rtl="0" algn="l">
              <a:lnSpc>
                <a:spcPct val="200000"/>
              </a:lnSpc>
              <a:spcBef>
                <a:spcPts val="0"/>
              </a:spcBef>
              <a:spcAft>
                <a:spcPts val="0"/>
              </a:spcAft>
              <a:buSzPts val="1200"/>
              <a:buChar char="●"/>
            </a:pPr>
            <a:r>
              <a:rPr lang="en"/>
              <a:t>Select optimal algorithm</a:t>
            </a:r>
            <a:endParaRPr/>
          </a:p>
          <a:p>
            <a:pPr indent="-304800" lvl="0" marL="457200" rtl="0" algn="l">
              <a:lnSpc>
                <a:spcPct val="200000"/>
              </a:lnSpc>
              <a:spcBef>
                <a:spcPts val="0"/>
              </a:spcBef>
              <a:spcAft>
                <a:spcPts val="0"/>
              </a:spcAft>
              <a:buSzPts val="1200"/>
              <a:buChar char="●"/>
            </a:pPr>
            <a:r>
              <a:rPr lang="en"/>
              <a:t>Train and validate model</a:t>
            </a:r>
            <a:endParaRPr/>
          </a:p>
          <a:p>
            <a:pPr indent="-304800" lvl="0" marL="457200" rtl="0" algn="l">
              <a:lnSpc>
                <a:spcPct val="200000"/>
              </a:lnSpc>
              <a:spcBef>
                <a:spcPts val="0"/>
              </a:spcBef>
              <a:spcAft>
                <a:spcPts val="0"/>
              </a:spcAft>
              <a:buSzPts val="1200"/>
              <a:buChar char="●"/>
            </a:pPr>
            <a:r>
              <a:rPr lang="en"/>
              <a:t>Document and report</a:t>
            </a:r>
            <a:endParaRPr/>
          </a:p>
        </p:txBody>
      </p:sp>
      <p:sp>
        <p:nvSpPr>
          <p:cNvPr id="96" name="Google Shape;96;p17"/>
          <p:cNvSpPr txBox="1"/>
          <p:nvPr/>
        </p:nvSpPr>
        <p:spPr>
          <a:xfrm>
            <a:off x="3905500" y="125225"/>
            <a:ext cx="5014500" cy="5024700"/>
          </a:xfrm>
          <a:prstGeom prst="rect">
            <a:avLst/>
          </a:prstGeom>
          <a:noFill/>
          <a:ln>
            <a:noFill/>
          </a:ln>
        </p:spPr>
        <p:txBody>
          <a:bodyPr anchorCtr="0" anchor="t" bIns="91425" lIns="91425" spcFirstLastPara="1" rIns="91425" wrap="square" tIns="91425">
            <a:spAutoFit/>
          </a:bodyPr>
          <a:lstStyle/>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Clearly state the task's goals and what needs to be achieved through machine learning.</a:t>
            </a:r>
            <a:endParaRPr sz="1200">
              <a:latin typeface="Roboto"/>
              <a:ea typeface="Roboto"/>
              <a:cs typeface="Roboto"/>
              <a:sym typeface="Roboto"/>
            </a:endParaRPr>
          </a:p>
          <a:p>
            <a:pPr indent="0" lvl="0" marL="45720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Conduct a comprehensive analysis of the dataset to understand its characteristics, structure, and patterns.</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Identify and study various machine learning algorithms that are applicable to the problem domain.</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Assess the performance of different algorithms using appropriate metrics and techniques.</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Analyze the features and attributes of the dataset to determine which algorithm is most suitable.</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Choose the algorithm that best aligns with the dataset characteristics and task objectives.</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Implement the selected algorithm on the dataset, train it, and validate its performance using validation techniques.</a:t>
            </a:r>
            <a:endParaRPr sz="1200">
              <a:latin typeface="Roboto"/>
              <a:ea typeface="Roboto"/>
              <a:cs typeface="Roboto"/>
              <a:sym typeface="Roboto"/>
            </a:endParaRPr>
          </a:p>
          <a:p>
            <a:pPr indent="0" lvl="0" marL="0" rtl="0" algn="l">
              <a:lnSpc>
                <a:spcPct val="90000"/>
              </a:lnSpc>
              <a:spcBef>
                <a:spcPts val="1000"/>
              </a:spcBef>
              <a:spcAft>
                <a:spcPts val="0"/>
              </a:spcAft>
              <a:buNone/>
            </a:pPr>
            <a:r>
              <a:t/>
            </a:r>
            <a:endParaRPr sz="100">
              <a:latin typeface="Roboto"/>
              <a:ea typeface="Roboto"/>
              <a:cs typeface="Roboto"/>
              <a:sym typeface="Roboto"/>
            </a:endParaRPr>
          </a:p>
          <a:p>
            <a:pPr indent="-304800" lvl="0" marL="457200" rtl="0" algn="l">
              <a:lnSpc>
                <a:spcPct val="90000"/>
              </a:lnSpc>
              <a:spcBef>
                <a:spcPts val="1000"/>
              </a:spcBef>
              <a:spcAft>
                <a:spcPts val="0"/>
              </a:spcAft>
              <a:buSzPts val="1200"/>
              <a:buFont typeface="Roboto"/>
              <a:buChar char="●"/>
            </a:pPr>
            <a:r>
              <a:rPr lang="en" sz="1200">
                <a:latin typeface="Roboto"/>
                <a:ea typeface="Roboto"/>
                <a:cs typeface="Roboto"/>
                <a:sym typeface="Roboto"/>
              </a:rPr>
              <a:t>Record the chosen algorithm, the reasoning behind its selection, and the results of its performance evaluation for future reference and reporting.</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1689650" y="754850"/>
            <a:ext cx="5604751" cy="414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8275" y="690220"/>
            <a:ext cx="9143998" cy="4480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This project is crucial for addressing real-world challenges by harnessing the power of machine learning. In an era where data is abundant, machine learning enables organizations to extract valuable insights, make data-driven decisions, and gain a competitive advantage. Through automation and optimization, machine learning streamlines processes, increases efficiency, and empowers businesses to innovate and adapt. Moreover, by personalizing experiences for users, machine learning fosters customer satisfaction and loyalty, driving sustainable growth and success in today's dynamic marketplace.</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The future of machine learning is poised for exponential growth, fueled by advancements in technology and increasing adoption across industries. As algorithms become more sophisticated and data sets grow larger, machine learning will revolutionize various sectors, from healthcare and finance to transportation and entertainment. Additionally, the integration of machine learning with emerging technologies like IoT, edge computing, and quantum computing will unlock new possibilities, paving the way for innovative applications and transformative breakthroughs in the years to come.</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70</a:t>
            </a:r>
            <a:r>
              <a:rPr lang="en">
                <a:solidFill>
                  <a:schemeClr val="lt1"/>
                </a:solidFill>
              </a:rPr>
              <a:t>-80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how much percentage of businesses can benefit from this worldwide.</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