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e6dacca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e6dacca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454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YouTube Data Harvesting and Warehousing using SQL and Streamlit</a:t>
            </a:r>
            <a:endParaRPr/>
          </a:p>
        </p:txBody>
      </p:sp>
      <p:sp>
        <p:nvSpPr>
          <p:cNvPr id="68" name="Google Shape;68;p13"/>
          <p:cNvSpPr txBox="1"/>
          <p:nvPr>
            <p:ph idx="1" type="subTitle"/>
          </p:nvPr>
        </p:nvSpPr>
        <p:spPr>
          <a:xfrm>
            <a:off x="390525" y="3606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455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50-70</a:t>
            </a:r>
            <a:r>
              <a:rPr lang="en">
                <a:solidFill>
                  <a:schemeClr val="lt1"/>
                </a:solidFill>
              </a:rPr>
              <a:t>%</a:t>
            </a:r>
            <a:endParaRPr>
              <a:solidFill>
                <a:schemeClr val="lt1"/>
              </a:solidFill>
            </a:endParaRPr>
          </a:p>
        </p:txBody>
      </p:sp>
      <p:sp>
        <p:nvSpPr>
          <p:cNvPr id="130" name="Google Shape;130;p22"/>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5"/>
                </a:solidFill>
              </a:rPr>
              <a:t>This is by how much a person can increase </a:t>
            </a:r>
            <a:r>
              <a:rPr lang="en">
                <a:solidFill>
                  <a:schemeClr val="accent5"/>
                </a:solidFill>
              </a:rPr>
              <a:t>their</a:t>
            </a:r>
            <a:r>
              <a:rPr lang="en">
                <a:solidFill>
                  <a:schemeClr val="accent5"/>
                </a:solidFill>
              </a:rPr>
              <a:t> reach by using this app.</a:t>
            </a:r>
            <a:endParaRPr>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490250" y="4882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Data-driven insights from YouTube channels drive content optimization and business growth in a rapidly evolving digital landscape.</a:t>
            </a:r>
            <a:endParaRPr sz="4800"/>
          </a:p>
        </p:txBody>
      </p:sp>
      <p:sp>
        <p:nvSpPr>
          <p:cNvPr id="136" name="Google Shape;136;p23"/>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40" name="Shape 140"/>
        <p:cNvGrpSpPr/>
        <p:nvPr/>
      </p:nvGrpSpPr>
      <p:grpSpPr>
        <a:xfrm>
          <a:off x="0" y="0"/>
          <a:ext cx="0" cy="0"/>
          <a:chOff x="0" y="0"/>
          <a:chExt cx="0" cy="0"/>
        </a:xfrm>
      </p:grpSpPr>
      <p:sp>
        <p:nvSpPr>
          <p:cNvPr id="141" name="Google Shape;141;p24"/>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42" name="Google Shape;142;p24"/>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43" name="Google Shape;143;p24"/>
          <p:cNvPicPr preferRelativeResize="0"/>
          <p:nvPr/>
        </p:nvPicPr>
        <p:blipFill rotWithShape="1">
          <a:blip r:embed="rId5">
            <a:alphaModFix/>
          </a:blip>
          <a:srcRect b="0" l="7242" r="7250" t="0"/>
          <a:stretch/>
        </p:blipFill>
        <p:spPr>
          <a:xfrm>
            <a:off x="3294050" y="0"/>
            <a:ext cx="586412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“Data is the new oil. It's valuable, but if unrefined, it cannot really be used.”</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Clive Humby</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829825"/>
            <a:ext cx="9144000" cy="3357300"/>
          </a:xfrm>
          <a:prstGeom prst="rect">
            <a:avLst/>
          </a:prstGeom>
          <a:noFill/>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YouTube's Data Universe: Explore the vast array of data generated daily on YouTube, from views and likes to comments and user demographics.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Strategic Imperative: Emphasize the critical importance of harvesting YouTube data for informed decision-making, content optimization, and staying ahead in the digital landscape.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Navigating Complexity: Acknowledge challenges like data volume and quality while highlighting the need for efficient processing and storage solutions.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Insights at Scale: Discuss the potential for extracting valuable insights from YouTube data, such as trend identification and audience behavior analysis.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Centralizing Data: Introduce data warehousing as a key strategy for organizing and analyzing YouTube data comprehensively.</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Empowering Growth: Highlight how effective data strategies can drive growth and optimize performance on the YouTube platform.</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Presentation Goals: Outline objectives, including exploring data harvesting techniques, discussing warehousing strategies, and highlighting business impact.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Interactive Learning: Encourage audience participation to foster engagement and collaboration throughout the presentation.</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387" l="5472" r="5543" t="6942"/>
          <a:stretch/>
        </p:blipFill>
        <p:spPr>
          <a:xfrm>
            <a:off x="0" y="1768000"/>
            <a:ext cx="9144000" cy="33398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196475" y="1726875"/>
            <a:ext cx="8751026" cy="2460375"/>
          </a:xfrm>
          <a:prstGeom prst="rect">
            <a:avLst/>
          </a:prstGeom>
          <a:noFill/>
          <a:ln>
            <a:noFill/>
          </a:ln>
        </p:spPr>
      </p:pic>
      <p:sp>
        <p:nvSpPr>
          <p:cNvPr id="95" name="Google Shape;95;p17"/>
          <p:cNvSpPr txBox="1"/>
          <p:nvPr>
            <p:ph type="title"/>
          </p:nvPr>
        </p:nvSpPr>
        <p:spPr>
          <a:xfrm>
            <a:off x="471900" y="433925"/>
            <a:ext cx="8222100" cy="767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How to proceed with the problem?</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101" name="Google Shape;101;p18"/>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Streamlit Application Setup</a:t>
            </a:r>
            <a:endParaRPr/>
          </a:p>
          <a:p>
            <a:pPr indent="-304800" lvl="0" marL="457200" rtl="0" algn="l">
              <a:lnSpc>
                <a:spcPct val="200000"/>
              </a:lnSpc>
              <a:spcBef>
                <a:spcPts val="0"/>
              </a:spcBef>
              <a:spcAft>
                <a:spcPts val="0"/>
              </a:spcAft>
              <a:buSzPts val="1200"/>
              <a:buChar char="●"/>
            </a:pPr>
            <a:r>
              <a:rPr lang="en"/>
              <a:t>Data Retrieval from YouTube API</a:t>
            </a:r>
            <a:endParaRPr/>
          </a:p>
          <a:p>
            <a:pPr indent="-304800" lvl="0" marL="457200" rtl="0" algn="l">
              <a:lnSpc>
                <a:spcPct val="200000"/>
              </a:lnSpc>
              <a:spcBef>
                <a:spcPts val="0"/>
              </a:spcBef>
              <a:spcAft>
                <a:spcPts val="0"/>
              </a:spcAft>
              <a:buSzPts val="1200"/>
              <a:buChar char="●"/>
            </a:pPr>
            <a:r>
              <a:rPr lang="en"/>
              <a:t>Multi-channel Data Collection</a:t>
            </a:r>
            <a:endParaRPr/>
          </a:p>
          <a:p>
            <a:pPr indent="-304800" lvl="0" marL="457200" rtl="0" algn="l">
              <a:lnSpc>
                <a:spcPct val="200000"/>
              </a:lnSpc>
              <a:spcBef>
                <a:spcPts val="0"/>
              </a:spcBef>
              <a:spcAft>
                <a:spcPts val="0"/>
              </a:spcAft>
              <a:buSzPts val="1200"/>
              <a:buChar char="●"/>
            </a:pPr>
            <a:r>
              <a:rPr lang="en"/>
              <a:t>Data Storage Options</a:t>
            </a:r>
            <a:endParaRPr/>
          </a:p>
          <a:p>
            <a:pPr indent="-304800" lvl="0" marL="457200" rtl="0" algn="l">
              <a:lnSpc>
                <a:spcPct val="200000"/>
              </a:lnSpc>
              <a:spcBef>
                <a:spcPts val="0"/>
              </a:spcBef>
              <a:spcAft>
                <a:spcPts val="0"/>
              </a:spcAft>
              <a:buSzPts val="1200"/>
              <a:buChar char="●"/>
            </a:pPr>
            <a:r>
              <a:rPr lang="en"/>
              <a:t>Search and Retrieval from SQL DB</a:t>
            </a:r>
            <a:endParaRPr/>
          </a:p>
          <a:p>
            <a:pPr indent="-304800" lvl="0" marL="457200" rtl="0" algn="l">
              <a:lnSpc>
                <a:spcPct val="200000"/>
              </a:lnSpc>
              <a:spcBef>
                <a:spcPts val="0"/>
              </a:spcBef>
              <a:spcAft>
                <a:spcPts val="0"/>
              </a:spcAft>
              <a:buSzPts val="1200"/>
              <a:buChar char="●"/>
            </a:pPr>
            <a:r>
              <a:rPr lang="en"/>
              <a:t>User Authentication &amp; Authorization</a:t>
            </a:r>
            <a:endParaRPr/>
          </a:p>
          <a:p>
            <a:pPr indent="-304800" lvl="0" marL="457200" rtl="0" algn="l">
              <a:lnSpc>
                <a:spcPct val="200000"/>
              </a:lnSpc>
              <a:spcBef>
                <a:spcPts val="0"/>
              </a:spcBef>
              <a:spcAft>
                <a:spcPts val="0"/>
              </a:spcAft>
              <a:buSzPts val="1200"/>
              <a:buChar char="●"/>
            </a:pPr>
            <a:r>
              <a:rPr lang="en"/>
              <a:t>Testing and Optimization</a:t>
            </a:r>
            <a:endParaRPr/>
          </a:p>
          <a:p>
            <a:pPr indent="-304800" lvl="0" marL="457200" rtl="0" algn="l">
              <a:lnSpc>
                <a:spcPct val="200000"/>
              </a:lnSpc>
              <a:spcBef>
                <a:spcPts val="0"/>
              </a:spcBef>
              <a:spcAft>
                <a:spcPts val="0"/>
              </a:spcAft>
              <a:buSzPts val="1200"/>
              <a:buChar char="●"/>
            </a:pPr>
            <a:r>
              <a:rPr lang="en"/>
              <a:t>Documentation and Deployment</a:t>
            </a:r>
            <a:endParaRPr/>
          </a:p>
        </p:txBody>
      </p:sp>
      <p:sp>
        <p:nvSpPr>
          <p:cNvPr id="102" name="Google Shape;102;p18"/>
          <p:cNvSpPr txBox="1"/>
          <p:nvPr/>
        </p:nvSpPr>
        <p:spPr>
          <a:xfrm>
            <a:off x="3905500" y="125225"/>
            <a:ext cx="5014500" cy="48393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Create user interface for data access.</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Input fields for YouTube channel IDs.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Fetch channel data using Google API.</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Retrieve channel info, video details, likes, dislikes, comments.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Allow input of up to 10 channel IDs.</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Initiate data collection for </a:t>
            </a:r>
            <a:r>
              <a:rPr lang="en">
                <a:latin typeface="Roboto"/>
                <a:ea typeface="Roboto"/>
                <a:cs typeface="Roboto"/>
                <a:sym typeface="Roboto"/>
              </a:rPr>
              <a:t>specific</a:t>
            </a:r>
            <a:r>
              <a:rPr lang="en">
                <a:latin typeface="Roboto"/>
                <a:ea typeface="Roboto"/>
                <a:cs typeface="Roboto"/>
                <a:sym typeface="Roboto"/>
              </a:rPr>
              <a:t> channels.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Store data in MySQL or PostgreSQL.</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Ensure data integrity and security.</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Implement search functionality within Streamlit.</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Query based on various criteria.</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Authenticate users securely.</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Control data access based on roles.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Thorough testing for functionality and usability.</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Optimize performance for large datasets.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Prepare comprehensive usage documentation.</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Deploy application and databases for accessibility.</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08" name="Google Shape;108;p19"/>
          <p:cNvPicPr preferRelativeResize="0"/>
          <p:nvPr/>
        </p:nvPicPr>
        <p:blipFill>
          <a:blip r:embed="rId3">
            <a:alphaModFix/>
          </a:blip>
          <a:stretch>
            <a:fillRect/>
          </a:stretch>
        </p:blipFill>
        <p:spPr>
          <a:xfrm>
            <a:off x="887700" y="648800"/>
            <a:ext cx="7368599" cy="433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12" name="Shape 112"/>
        <p:cNvGrpSpPr/>
        <p:nvPr/>
      </p:nvGrpSpPr>
      <p:grpSpPr>
        <a:xfrm>
          <a:off x="0" y="0"/>
          <a:ext cx="0" cy="0"/>
          <a:chOff x="0" y="0"/>
          <a:chExt cx="0" cy="0"/>
        </a:xfrm>
      </p:grpSpPr>
      <p:sp>
        <p:nvSpPr>
          <p:cNvPr id="113" name="Google Shape;113;p20"/>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14" name="Google Shape;114;p20"/>
          <p:cNvPicPr preferRelativeResize="0"/>
          <p:nvPr/>
        </p:nvPicPr>
        <p:blipFill>
          <a:blip r:embed="rId3">
            <a:alphaModFix/>
          </a:blip>
          <a:stretch>
            <a:fillRect/>
          </a:stretch>
        </p:blipFill>
        <p:spPr>
          <a:xfrm>
            <a:off x="-10750" y="972340"/>
            <a:ext cx="9143999" cy="34342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20" name="Google Shape;120;p21"/>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We require this project to develop a streamlined system for accessing, analyzing, and storing data from multiple YouTube channels. By consolidating this data into a centralized platform, we aim to empower decision-makers with comprehensive insights, enabling them to optimize content strategies, understand audience behavior, and drive business growth effectively.</a:t>
            </a:r>
            <a:endParaRPr sz="1400">
              <a:solidFill>
                <a:srgbClr val="212121"/>
              </a:solidFill>
            </a:endParaRPr>
          </a:p>
          <a:p>
            <a:pPr indent="0" lvl="0" marL="0" rtl="0" algn="l">
              <a:spcBef>
                <a:spcPts val="0"/>
              </a:spcBef>
              <a:spcAft>
                <a:spcPts val="0"/>
              </a:spcAft>
              <a:buSzPts val="605"/>
              <a:buNone/>
            </a:pPr>
            <a:r>
              <a:rPr lang="en" sz="1400">
                <a:solidFill>
                  <a:srgbClr val="212121"/>
                </a:solidFill>
              </a:rPr>
              <a:t>In short, it can be used by a person to understand the reach of their content and increase the reach by understanding what is valued by their audience. </a:t>
            </a:r>
            <a:endParaRPr sz="1400">
              <a:solidFill>
                <a:srgbClr val="212121"/>
              </a:solidFill>
            </a:endParaRPr>
          </a:p>
        </p:txBody>
      </p:sp>
      <p:sp>
        <p:nvSpPr>
          <p:cNvPr id="121" name="Google Shape;121;p21"/>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22" name="Google Shape;122;p21"/>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23" name="Google Shape;123;p21"/>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24" name="Google Shape;124;p21"/>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In the future, this project will likely integrate AI for automated analysis and real-time insights, enhancing personalization and cross-platform data integration. Innovations in blockchain, augmented reality, and natural language processing will ensure data security, transparency, and user engagement. Ethical considerations will drive stricter privacy measures. Continuous innovation aims to provide invaluable insights and opportunities for content creators and decision-makers, adapting to the evolving digital landscape while meeting user demands for efficiency, privacy, and personalized experiences.</a:t>
            </a:r>
            <a:endParaRPr sz="1400">
              <a:solidFill>
                <a:srgbClr val="21212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