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e6dacca91_1_1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e6dacca91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6e6dacca91_1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6e6dacca9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e6dacca91_1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e6dacca9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s://github.com/surabhi0901" TargetMode="External"/><Relationship Id="rId4" Type="http://schemas.openxmlformats.org/officeDocument/2006/relationships/hyperlink" Target="https://www.linkedin.com/in/surabhi-yadav-9100sy/"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2225550"/>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Singapore Resale Flat Prices Prediction</a:t>
            </a:r>
            <a:endParaRPr/>
          </a:p>
        </p:txBody>
      </p:sp>
      <p:sp>
        <p:nvSpPr>
          <p:cNvPr id="68" name="Google Shape;68;p13"/>
          <p:cNvSpPr txBox="1"/>
          <p:nvPr>
            <p:ph idx="1" type="subTitle"/>
          </p:nvPr>
        </p:nvSpPr>
        <p:spPr>
          <a:xfrm>
            <a:off x="390525" y="3378305"/>
            <a:ext cx="8222100" cy="432900"/>
          </a:xfrm>
          <a:prstGeom prst="rect">
            <a:avLst/>
          </a:prstGeom>
        </p:spPr>
        <p:txBody>
          <a:bodyPr anchorCtr="0" anchor="t" bIns="91425" lIns="91425" spcFirstLastPara="1" rIns="91425" wrap="square" tIns="91425">
            <a:normAutofit fontScale="85000" lnSpcReduction="20000"/>
          </a:bodyPr>
          <a:lstStyle/>
          <a:p>
            <a:pPr indent="-358140" lvl="0" marL="457200" rtl="0" algn="ctr">
              <a:spcBef>
                <a:spcPts val="0"/>
              </a:spcBef>
              <a:spcAft>
                <a:spcPts val="0"/>
              </a:spcAft>
              <a:buSzPct val="100000"/>
              <a:buChar char="-"/>
            </a:pPr>
            <a:r>
              <a:rPr lang="en" sz="2400"/>
              <a:t>By Surabhi Yadav</a:t>
            </a:r>
            <a:endParaRPr sz="2400"/>
          </a:p>
        </p:txBody>
      </p:sp>
      <p:cxnSp>
        <p:nvCxnSpPr>
          <p:cNvPr id="69" name="Google Shape;69;p13"/>
          <p:cNvCxnSpPr/>
          <p:nvPr/>
        </p:nvCxnSpPr>
        <p:spPr>
          <a:xfrm>
            <a:off x="4295550" y="3226800"/>
            <a:ext cx="552900" cy="0"/>
          </a:xfrm>
          <a:prstGeom prst="straightConnector1">
            <a:avLst/>
          </a:prstGeom>
          <a:noFill/>
          <a:ln cap="flat" cmpd="sng" w="28575">
            <a:solidFill>
              <a:schemeClr val="lt1"/>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128" name="Shape 128"/>
        <p:cNvGrpSpPr/>
        <p:nvPr/>
      </p:nvGrpSpPr>
      <p:grpSpPr>
        <a:xfrm>
          <a:off x="0" y="0"/>
          <a:ext cx="0" cy="0"/>
          <a:chOff x="0" y="0"/>
          <a:chExt cx="0" cy="0"/>
        </a:xfrm>
      </p:grpSpPr>
      <p:sp>
        <p:nvSpPr>
          <p:cNvPr id="129" name="Google Shape;129;p22"/>
          <p:cNvSpPr txBox="1"/>
          <p:nvPr>
            <p:ph type="title"/>
          </p:nvPr>
        </p:nvSpPr>
        <p:spPr>
          <a:xfrm>
            <a:off x="490250" y="716850"/>
            <a:ext cx="8162400" cy="4090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800"/>
              <a:t>This project leverages machine learning to provide accurate resale price estimates, enhancing decision-making and transparency in the Singapore flat market.</a:t>
            </a:r>
            <a:endParaRPr sz="4800"/>
          </a:p>
        </p:txBody>
      </p:sp>
      <p:sp>
        <p:nvSpPr>
          <p:cNvPr id="130" name="Google Shape;130;p22"/>
          <p:cNvSpPr txBox="1"/>
          <p:nvPr/>
        </p:nvSpPr>
        <p:spPr>
          <a:xfrm>
            <a:off x="33050" y="304800"/>
            <a:ext cx="9111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212121"/>
                </a:solidFill>
                <a:latin typeface="Roboto"/>
                <a:ea typeface="Roboto"/>
                <a:cs typeface="Roboto"/>
                <a:sym typeface="Roboto"/>
              </a:rPr>
              <a:t>Key takeaway</a:t>
            </a:r>
            <a:endParaRPr b="1" sz="1800">
              <a:solidFill>
                <a:srgbClr val="21212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226078" y="891200"/>
            <a:ext cx="2808000" cy="953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000"/>
              <a:t>Thanks!</a:t>
            </a:r>
            <a:endParaRPr sz="3000"/>
          </a:p>
        </p:txBody>
      </p:sp>
      <p:sp>
        <p:nvSpPr>
          <p:cNvPr id="136" name="Google Shape;136;p23"/>
          <p:cNvSpPr txBox="1"/>
          <p:nvPr>
            <p:ph idx="1" type="body"/>
          </p:nvPr>
        </p:nvSpPr>
        <p:spPr>
          <a:xfrm>
            <a:off x="226075" y="1999200"/>
            <a:ext cx="2808000" cy="31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Contact me:</a:t>
            </a:r>
            <a:endParaRPr sz="1400"/>
          </a:p>
          <a:p>
            <a:pPr indent="0" lvl="0" marL="0" rtl="0" algn="l">
              <a:spcBef>
                <a:spcPts val="1200"/>
              </a:spcBef>
              <a:spcAft>
                <a:spcPts val="0"/>
              </a:spcAft>
              <a:buNone/>
            </a:pPr>
            <a:r>
              <a:rPr lang="en" sz="1400"/>
              <a:t>Surabhi Yadav</a:t>
            </a:r>
            <a:endParaRPr sz="1400"/>
          </a:p>
          <a:p>
            <a:pPr indent="0" lvl="0" marL="0" rtl="0" algn="l">
              <a:spcBef>
                <a:spcPts val="0"/>
              </a:spcBef>
              <a:spcAft>
                <a:spcPts val="0"/>
              </a:spcAft>
              <a:buNone/>
            </a:pPr>
            <a:r>
              <a:rPr lang="en" sz="1400"/>
              <a:t>sy09012000@gmail.com</a:t>
            </a:r>
            <a:endParaRPr sz="1400"/>
          </a:p>
          <a:p>
            <a:pPr indent="0" lvl="0" marL="0" rtl="0" algn="l">
              <a:spcBef>
                <a:spcPts val="0"/>
              </a:spcBef>
              <a:spcAft>
                <a:spcPts val="0"/>
              </a:spcAft>
              <a:buNone/>
            </a:pPr>
            <a:r>
              <a:rPr lang="en" sz="1400" u="sng">
                <a:hlinkClick r:id="rId3"/>
              </a:rPr>
              <a:t>https://github.com/surabhi0901</a:t>
            </a:r>
            <a:endParaRPr sz="1400"/>
          </a:p>
          <a:p>
            <a:pPr indent="0" lvl="0" marL="0" rtl="0" algn="l">
              <a:spcBef>
                <a:spcPts val="0"/>
              </a:spcBef>
              <a:spcAft>
                <a:spcPts val="0"/>
              </a:spcAft>
              <a:buNone/>
            </a:pPr>
            <a:r>
              <a:rPr lang="en" sz="1400" u="sng">
                <a:hlinkClick r:id="rId4"/>
              </a:rPr>
              <a:t>https://www.linkedin.com/in/surabhi-yadav-9100sy/</a:t>
            </a:r>
            <a:endParaRPr sz="1400"/>
          </a:p>
        </p:txBody>
      </p:sp>
      <p:pic>
        <p:nvPicPr>
          <p:cNvPr id="137" name="Google Shape;137;p23"/>
          <p:cNvPicPr preferRelativeResize="0"/>
          <p:nvPr/>
        </p:nvPicPr>
        <p:blipFill rotWithShape="1">
          <a:blip r:embed="rId5">
            <a:alphaModFix/>
          </a:blip>
          <a:srcRect b="23451" l="25878" r="28017" t="15043"/>
          <a:stretch/>
        </p:blipFill>
        <p:spPr>
          <a:xfrm>
            <a:off x="3576475" y="0"/>
            <a:ext cx="5140818"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73" name="Shape 73"/>
        <p:cNvGrpSpPr/>
        <p:nvPr/>
      </p:nvGrpSpPr>
      <p:grpSpPr>
        <a:xfrm>
          <a:off x="0" y="0"/>
          <a:ext cx="0" cy="0"/>
          <a:chOff x="0" y="0"/>
          <a:chExt cx="0" cy="0"/>
        </a:xfrm>
      </p:grpSpPr>
      <p:sp>
        <p:nvSpPr>
          <p:cNvPr id="74" name="Google Shape;74;p14"/>
          <p:cNvSpPr txBox="1"/>
          <p:nvPr>
            <p:ph idx="4294967295" type="title"/>
          </p:nvPr>
        </p:nvSpPr>
        <p:spPr>
          <a:xfrm>
            <a:off x="773700" y="1136525"/>
            <a:ext cx="7596600" cy="159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solidFill>
                  <a:srgbClr val="000000"/>
                </a:solidFill>
              </a:rPr>
              <a:t>"AI is the new electricity. Just as electricity transformed many industries over the past century, AI will transform many industries, including real estate."</a:t>
            </a:r>
            <a:endParaRPr b="1">
              <a:solidFill>
                <a:srgbClr val="000000"/>
              </a:solidFill>
            </a:endParaRPr>
          </a:p>
        </p:txBody>
      </p:sp>
      <p:cxnSp>
        <p:nvCxnSpPr>
          <p:cNvPr id="75" name="Google Shape;75;p14"/>
          <p:cNvCxnSpPr/>
          <p:nvPr/>
        </p:nvCxnSpPr>
        <p:spPr>
          <a:xfrm>
            <a:off x="4295550" y="2998200"/>
            <a:ext cx="552900" cy="0"/>
          </a:xfrm>
          <a:prstGeom prst="straightConnector1">
            <a:avLst/>
          </a:prstGeom>
          <a:noFill/>
          <a:ln cap="flat" cmpd="sng" w="28575">
            <a:solidFill>
              <a:srgbClr val="000000"/>
            </a:solidFill>
            <a:prstDash val="solid"/>
            <a:round/>
            <a:headEnd len="sm" w="sm" type="none"/>
            <a:tailEnd len="sm" w="sm" type="none"/>
          </a:ln>
        </p:spPr>
      </p:cxnSp>
      <p:sp>
        <p:nvSpPr>
          <p:cNvPr id="76" name="Google Shape;76;p14"/>
          <p:cNvSpPr txBox="1"/>
          <p:nvPr>
            <p:ph idx="4294967295" type="body"/>
          </p:nvPr>
        </p:nvSpPr>
        <p:spPr>
          <a:xfrm>
            <a:off x="773700" y="3114050"/>
            <a:ext cx="7596600" cy="518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en">
                <a:solidFill>
                  <a:srgbClr val="000000"/>
                </a:solidFill>
              </a:rPr>
              <a:t>- </a:t>
            </a:r>
            <a:r>
              <a:rPr b="1" lang="en">
                <a:solidFill>
                  <a:srgbClr val="000000"/>
                </a:solidFill>
              </a:rPr>
              <a:t>Andrew Ng</a:t>
            </a:r>
            <a:endParaRPr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79950" y="28855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82" name="Google Shape;82;p15"/>
          <p:cNvSpPr txBox="1"/>
          <p:nvPr>
            <p:ph idx="1" type="body"/>
          </p:nvPr>
        </p:nvSpPr>
        <p:spPr>
          <a:xfrm>
            <a:off x="-25" y="1829825"/>
            <a:ext cx="9144000" cy="3357300"/>
          </a:xfrm>
          <a:prstGeom prst="rect">
            <a:avLst/>
          </a:prstGeom>
          <a:noFill/>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Objective: Develop a machine learning model to predict resale prices of flats in Singapore.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Motivation: Assist buyers and sellers in making informed decisions in a competitive market.</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Data Source: Utilize historical resale transaction data from multiple CSV files.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Key Features: Include town, flat type, storey range, floor area, flat model, and flat age.</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Preprocessing: Combine datasets, calculate flat age, label-encode categorical features, and standardize numerical features.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Model Training: Train and evaluate models like Linear Regression, Decision Tree, Random Forest, Gradient Boosting, XGBoost, and K-Neighbors.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Web Application: Build a user-friendly interface with Streamlit for easy interaction and predictions.</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rPr>
              <a:t>Benefits: Provide accurate price estimates to help buyers and sellers make informed decisions.</a:t>
            </a:r>
            <a:endParaRPr sz="1200">
              <a:solidFill>
                <a:srgbClr val="000000"/>
              </a:solidFill>
            </a:endParaRPr>
          </a:p>
        </p:txBody>
      </p:sp>
      <p:sp>
        <p:nvSpPr>
          <p:cNvPr id="83" name="Google Shape;83;p15"/>
          <p:cNvSpPr txBox="1"/>
          <p:nvPr>
            <p:ph type="title"/>
          </p:nvPr>
        </p:nvSpPr>
        <p:spPr>
          <a:xfrm>
            <a:off x="90900" y="833913"/>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600"/>
              <a:t>Let's delve into the details by exploring the following key points: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87" name="Shape 87"/>
        <p:cNvGrpSpPr/>
        <p:nvPr/>
      </p:nvGrpSpPr>
      <p:grpSpPr>
        <a:xfrm>
          <a:off x="0" y="0"/>
          <a:ext cx="0" cy="0"/>
          <a:chOff x="0" y="0"/>
          <a:chExt cx="0" cy="0"/>
        </a:xfrm>
      </p:grpSpPr>
      <p:sp>
        <p:nvSpPr>
          <p:cNvPr id="88" name="Google Shape;88;p16"/>
          <p:cNvSpPr txBox="1"/>
          <p:nvPr>
            <p:ph type="title"/>
          </p:nvPr>
        </p:nvSpPr>
        <p:spPr>
          <a:xfrm>
            <a:off x="471900" y="4339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 Statement</a:t>
            </a:r>
            <a:endParaRPr/>
          </a:p>
        </p:txBody>
      </p:sp>
      <p:pic>
        <p:nvPicPr>
          <p:cNvPr id="89" name="Google Shape;89;p16"/>
          <p:cNvPicPr preferRelativeResize="0"/>
          <p:nvPr/>
        </p:nvPicPr>
        <p:blipFill rotWithShape="1">
          <a:blip r:embed="rId3">
            <a:alphaModFix/>
          </a:blip>
          <a:srcRect b="6873" l="4855" r="5224" t="6335"/>
          <a:stretch/>
        </p:blipFill>
        <p:spPr>
          <a:xfrm>
            <a:off x="0" y="1713075"/>
            <a:ext cx="9144000" cy="331001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93" name="Shape 93"/>
        <p:cNvGrpSpPr/>
        <p:nvPr/>
      </p:nvGrpSpPr>
      <p:grpSpPr>
        <a:xfrm>
          <a:off x="0" y="0"/>
          <a:ext cx="0" cy="0"/>
          <a:chOff x="0" y="0"/>
          <a:chExt cx="0" cy="0"/>
        </a:xfrm>
      </p:grpSpPr>
      <p:sp>
        <p:nvSpPr>
          <p:cNvPr id="94" name="Google Shape;94;p1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Solution</a:t>
            </a:r>
            <a:endParaRPr sz="3200"/>
          </a:p>
        </p:txBody>
      </p:sp>
      <p:sp>
        <p:nvSpPr>
          <p:cNvPr id="95" name="Google Shape;95;p17"/>
          <p:cNvSpPr txBox="1"/>
          <p:nvPr>
            <p:ph idx="1" type="body"/>
          </p:nvPr>
        </p:nvSpPr>
        <p:spPr>
          <a:xfrm>
            <a:off x="98050" y="1237200"/>
            <a:ext cx="3056100" cy="31635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Outline</a:t>
            </a:r>
            <a:endParaRPr/>
          </a:p>
          <a:p>
            <a:pPr indent="-304800" lvl="0" marL="457200" rtl="0" algn="l">
              <a:lnSpc>
                <a:spcPct val="200000"/>
              </a:lnSpc>
              <a:spcBef>
                <a:spcPts val="1200"/>
              </a:spcBef>
              <a:spcAft>
                <a:spcPts val="0"/>
              </a:spcAft>
              <a:buSzPts val="1200"/>
              <a:buChar char="●"/>
            </a:pPr>
            <a:r>
              <a:rPr lang="en"/>
              <a:t>Data Collection</a:t>
            </a:r>
            <a:endParaRPr/>
          </a:p>
          <a:p>
            <a:pPr indent="-304800" lvl="0" marL="457200" rtl="0" algn="l">
              <a:lnSpc>
                <a:spcPct val="200000"/>
              </a:lnSpc>
              <a:spcBef>
                <a:spcPts val="0"/>
              </a:spcBef>
              <a:spcAft>
                <a:spcPts val="0"/>
              </a:spcAft>
              <a:buSzPts val="1200"/>
              <a:buChar char="●"/>
            </a:pPr>
            <a:r>
              <a:rPr lang="en"/>
              <a:t>Data Cleaning</a:t>
            </a:r>
            <a:endParaRPr/>
          </a:p>
          <a:p>
            <a:pPr indent="-304800" lvl="0" marL="457200" rtl="0" algn="l">
              <a:lnSpc>
                <a:spcPct val="200000"/>
              </a:lnSpc>
              <a:spcBef>
                <a:spcPts val="0"/>
              </a:spcBef>
              <a:spcAft>
                <a:spcPts val="0"/>
              </a:spcAft>
              <a:buSzPts val="1200"/>
              <a:buChar char="●"/>
            </a:pPr>
            <a:r>
              <a:rPr lang="en"/>
              <a:t>Feature Engineering</a:t>
            </a:r>
            <a:endParaRPr/>
          </a:p>
          <a:p>
            <a:pPr indent="-304800" lvl="0" marL="457200" rtl="0" algn="l">
              <a:lnSpc>
                <a:spcPct val="200000"/>
              </a:lnSpc>
              <a:spcBef>
                <a:spcPts val="0"/>
              </a:spcBef>
              <a:spcAft>
                <a:spcPts val="0"/>
              </a:spcAft>
              <a:buSzPts val="1200"/>
              <a:buChar char="●"/>
            </a:pPr>
            <a:r>
              <a:rPr lang="en"/>
              <a:t>Model Selection</a:t>
            </a:r>
            <a:endParaRPr/>
          </a:p>
          <a:p>
            <a:pPr indent="-304800" lvl="0" marL="457200" rtl="0" algn="l">
              <a:lnSpc>
                <a:spcPct val="200000"/>
              </a:lnSpc>
              <a:spcBef>
                <a:spcPts val="0"/>
              </a:spcBef>
              <a:spcAft>
                <a:spcPts val="0"/>
              </a:spcAft>
              <a:buSzPts val="1200"/>
              <a:buChar char="●"/>
            </a:pPr>
            <a:r>
              <a:rPr lang="en"/>
              <a:t>Model Training</a:t>
            </a:r>
            <a:endParaRPr/>
          </a:p>
          <a:p>
            <a:pPr indent="-304800" lvl="0" marL="457200" rtl="0" algn="l">
              <a:lnSpc>
                <a:spcPct val="200000"/>
              </a:lnSpc>
              <a:spcBef>
                <a:spcPts val="0"/>
              </a:spcBef>
              <a:spcAft>
                <a:spcPts val="0"/>
              </a:spcAft>
              <a:buSzPts val="1200"/>
              <a:buChar char="●"/>
            </a:pPr>
            <a:r>
              <a:rPr lang="en"/>
              <a:t>Model Evaluation</a:t>
            </a:r>
            <a:endParaRPr/>
          </a:p>
          <a:p>
            <a:pPr indent="-304800" lvl="0" marL="457200" rtl="0" algn="l">
              <a:lnSpc>
                <a:spcPct val="200000"/>
              </a:lnSpc>
              <a:spcBef>
                <a:spcPts val="0"/>
              </a:spcBef>
              <a:spcAft>
                <a:spcPts val="0"/>
              </a:spcAft>
              <a:buSzPts val="1200"/>
              <a:buChar char="●"/>
            </a:pPr>
            <a:r>
              <a:rPr lang="en"/>
              <a:t>Web Interface</a:t>
            </a:r>
            <a:endParaRPr/>
          </a:p>
          <a:p>
            <a:pPr indent="-304800" lvl="0" marL="457200" rtl="0" algn="l">
              <a:lnSpc>
                <a:spcPct val="200000"/>
              </a:lnSpc>
              <a:spcBef>
                <a:spcPts val="0"/>
              </a:spcBef>
              <a:spcAft>
                <a:spcPts val="0"/>
              </a:spcAft>
              <a:buSzPts val="1200"/>
              <a:buChar char="●"/>
            </a:pPr>
            <a:r>
              <a:rPr lang="en"/>
              <a:t>Model Deployment</a:t>
            </a:r>
            <a:endParaRPr/>
          </a:p>
        </p:txBody>
      </p:sp>
      <p:sp>
        <p:nvSpPr>
          <p:cNvPr id="96" name="Google Shape;96;p17"/>
          <p:cNvSpPr txBox="1"/>
          <p:nvPr/>
        </p:nvSpPr>
        <p:spPr>
          <a:xfrm>
            <a:off x="3753100" y="353825"/>
            <a:ext cx="5014500" cy="4451400"/>
          </a:xfrm>
          <a:prstGeom prst="rect">
            <a:avLst/>
          </a:prstGeom>
          <a:noFill/>
          <a:ln>
            <a:noFill/>
          </a:ln>
        </p:spPr>
        <p:txBody>
          <a:bodyPr anchorCtr="0" anchor="t" bIns="91425" lIns="91425" spcFirstLastPara="1" rIns="91425" wrap="square" tIns="91425">
            <a:spAutoFit/>
          </a:bodyPr>
          <a:lstStyle/>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Gather historical transaction data.</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Handle missing values.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Create and preprocess features.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Choose regression models.</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Train on historical data.</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Assess model performance.</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Build with Streamlit.</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0" lvl="0" marL="457200" rtl="0" algn="l">
              <a:lnSpc>
                <a:spcPct val="90000"/>
              </a:lnSpc>
              <a:spcBef>
                <a:spcPts val="0"/>
              </a:spcBef>
              <a:spcAft>
                <a:spcPts val="0"/>
              </a:spcAft>
              <a:buNone/>
            </a:pPr>
            <a:r>
              <a:t/>
            </a:r>
            <a:endParaRPr>
              <a:latin typeface="Roboto"/>
              <a:ea typeface="Roboto"/>
              <a:cs typeface="Roboto"/>
              <a:sym typeface="Roboto"/>
            </a:endParaRPr>
          </a:p>
          <a:p>
            <a:pPr indent="-317500" lvl="0" marL="457200" rtl="0" algn="l">
              <a:lnSpc>
                <a:spcPct val="90000"/>
              </a:lnSpc>
              <a:spcBef>
                <a:spcPts val="0"/>
              </a:spcBef>
              <a:spcAft>
                <a:spcPts val="0"/>
              </a:spcAft>
              <a:buSzPts val="1400"/>
              <a:buFont typeface="Roboto"/>
              <a:buChar char="●"/>
            </a:pPr>
            <a:r>
              <a:rPr lang="en">
                <a:latin typeface="Roboto"/>
                <a:ea typeface="Roboto"/>
                <a:cs typeface="Roboto"/>
                <a:sym typeface="Roboto"/>
              </a:rPr>
              <a:t>Integrate into web app.</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100" name="Shape 100"/>
        <p:cNvGrpSpPr/>
        <p:nvPr/>
      </p:nvGrpSpPr>
      <p:grpSpPr>
        <a:xfrm>
          <a:off x="0" y="0"/>
          <a:ext cx="0" cy="0"/>
          <a:chOff x="0" y="0"/>
          <a:chExt cx="0" cy="0"/>
        </a:xfrm>
      </p:grpSpPr>
      <p:sp>
        <p:nvSpPr>
          <p:cNvPr id="101" name="Google Shape;101;p18"/>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Codebody preview</a:t>
            </a:r>
            <a:endParaRPr sz="3200">
              <a:solidFill>
                <a:schemeClr val="lt1"/>
              </a:solidFill>
            </a:endParaRPr>
          </a:p>
        </p:txBody>
      </p:sp>
      <p:pic>
        <p:nvPicPr>
          <p:cNvPr id="102" name="Google Shape;102;p18"/>
          <p:cNvPicPr preferRelativeResize="0"/>
          <p:nvPr/>
        </p:nvPicPr>
        <p:blipFill>
          <a:blip r:embed="rId3">
            <a:alphaModFix/>
          </a:blip>
          <a:stretch>
            <a:fillRect/>
          </a:stretch>
        </p:blipFill>
        <p:spPr>
          <a:xfrm>
            <a:off x="1620763" y="636925"/>
            <a:ext cx="5902476" cy="44343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106" name="Shape 106"/>
        <p:cNvGrpSpPr/>
        <p:nvPr/>
      </p:nvGrpSpPr>
      <p:grpSpPr>
        <a:xfrm>
          <a:off x="0" y="0"/>
          <a:ext cx="0" cy="0"/>
          <a:chOff x="0" y="0"/>
          <a:chExt cx="0" cy="0"/>
        </a:xfrm>
      </p:grpSpPr>
      <p:sp>
        <p:nvSpPr>
          <p:cNvPr id="107" name="Google Shape;107;p19"/>
          <p:cNvSpPr txBox="1"/>
          <p:nvPr>
            <p:ph idx="1" type="body"/>
          </p:nvPr>
        </p:nvSpPr>
        <p:spPr>
          <a:xfrm>
            <a:off x="314100" y="12800"/>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200">
                <a:solidFill>
                  <a:schemeClr val="lt1"/>
                </a:solidFill>
              </a:rPr>
              <a:t>Streamlit preview</a:t>
            </a:r>
            <a:endParaRPr sz="3200">
              <a:solidFill>
                <a:schemeClr val="lt1"/>
              </a:solidFill>
            </a:endParaRPr>
          </a:p>
        </p:txBody>
      </p:sp>
      <p:pic>
        <p:nvPicPr>
          <p:cNvPr id="108" name="Google Shape;108;p19"/>
          <p:cNvPicPr preferRelativeResize="0"/>
          <p:nvPr/>
        </p:nvPicPr>
        <p:blipFill>
          <a:blip r:embed="rId3">
            <a:alphaModFix/>
          </a:blip>
          <a:stretch>
            <a:fillRect/>
          </a:stretch>
        </p:blipFill>
        <p:spPr>
          <a:xfrm>
            <a:off x="1410125" y="600575"/>
            <a:ext cx="6323750" cy="4466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solidFill>
                  <a:srgbClr val="212121"/>
                </a:solidFill>
              </a:rPr>
              <a:t>Why do we need this?</a:t>
            </a:r>
            <a:endParaRPr b="1" sz="3200">
              <a:solidFill>
                <a:srgbClr val="212121"/>
              </a:solidFill>
            </a:endParaRPr>
          </a:p>
        </p:txBody>
      </p:sp>
      <p:sp>
        <p:nvSpPr>
          <p:cNvPr id="114" name="Google Shape;114;p20"/>
          <p:cNvSpPr txBox="1"/>
          <p:nvPr>
            <p:ph idx="1" type="subTitle"/>
          </p:nvPr>
        </p:nvSpPr>
        <p:spPr>
          <a:xfrm>
            <a:off x="265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en" sz="1400">
                <a:solidFill>
                  <a:srgbClr val="212121"/>
                </a:solidFill>
              </a:rPr>
              <a:t>The Singapore resale flat market is highly competitive, making it difficult to accurately estimate flat values. This project addresses the challenge by developing a machine learning model to predict resale prices based on historical data. The resulting web application provides users with reliable price estimates, aiding both buyers and sellers in making informed decisions. By leveraging data and advanced analytics, the project enhances market transparency and demonstrates the practical application of machine learning in real estate, benefiting the entire housing market ecosystem.</a:t>
            </a:r>
            <a:endParaRPr b="1" sz="1400">
              <a:solidFill>
                <a:srgbClr val="212121"/>
              </a:solidFill>
            </a:endParaRPr>
          </a:p>
        </p:txBody>
      </p:sp>
      <p:sp>
        <p:nvSpPr>
          <p:cNvPr id="115" name="Google Shape;115;p20"/>
          <p:cNvSpPr txBox="1"/>
          <p:nvPr/>
        </p:nvSpPr>
        <p:spPr>
          <a:xfrm>
            <a:off x="6360625" y="1013875"/>
            <a:ext cx="280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116" name="Google Shape;116;p20"/>
          <p:cNvSpPr txBox="1"/>
          <p:nvPr/>
        </p:nvSpPr>
        <p:spPr>
          <a:xfrm>
            <a:off x="4735775" y="422050"/>
            <a:ext cx="4109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solidFill>
                <a:schemeClr val="lt1"/>
              </a:solidFill>
              <a:latin typeface="Roboto"/>
              <a:ea typeface="Roboto"/>
              <a:cs typeface="Roboto"/>
              <a:sym typeface="Roboto"/>
            </a:endParaRPr>
          </a:p>
        </p:txBody>
      </p:sp>
      <p:sp>
        <p:nvSpPr>
          <p:cNvPr id="117" name="Google Shape;117;p20"/>
          <p:cNvSpPr txBox="1"/>
          <p:nvPr>
            <p:ph type="title"/>
          </p:nvPr>
        </p:nvSpPr>
        <p:spPr>
          <a:xfrm>
            <a:off x="4837500" y="139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200">
                <a:solidFill>
                  <a:srgbClr val="212121"/>
                </a:solidFill>
              </a:rPr>
              <a:t>Future trends of this project</a:t>
            </a:r>
            <a:endParaRPr b="1" sz="3200">
              <a:solidFill>
                <a:srgbClr val="212121"/>
              </a:solidFill>
            </a:endParaRPr>
          </a:p>
        </p:txBody>
      </p:sp>
      <p:sp>
        <p:nvSpPr>
          <p:cNvPr id="118" name="Google Shape;118;p20"/>
          <p:cNvSpPr txBox="1"/>
          <p:nvPr>
            <p:ph idx="1" type="subTitle"/>
          </p:nvPr>
        </p:nvSpPr>
        <p:spPr>
          <a:xfrm>
            <a:off x="4837500" y="1484067"/>
            <a:ext cx="4045200" cy="12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605"/>
              <a:buNone/>
            </a:pPr>
            <a:r>
              <a:rPr b="1" lang="en" sz="1400">
                <a:solidFill>
                  <a:srgbClr val="212121"/>
                </a:solidFill>
              </a:rPr>
              <a:t>In the future, this project is poised to evolve alongside advancements in machine learning and real estate technology. Predictive models could become more sophisticated, incorporating additional data sources and employing advanced algorithms for enhanced accuracy. Integration with real-time market data and geospatial analysis may further refine predictions. Additionally, the web application could expand its features to offer personalized insights and recommendations tailored to individual user preferences. As technology continues to advance, this project will remain at the forefront of innovation, revolutionizing the way buyers and sellers navigate the Singapore resale flat market.</a:t>
            </a:r>
            <a:endParaRPr b="1" sz="14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253E8"/>
        </a:solidFill>
      </p:bgPr>
    </p:bg>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1249225"/>
            <a:ext cx="8520600" cy="1890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solidFill>
                  <a:schemeClr val="lt1"/>
                </a:solidFill>
              </a:rPr>
              <a:t>10</a:t>
            </a:r>
            <a:r>
              <a:rPr lang="en">
                <a:solidFill>
                  <a:schemeClr val="lt1"/>
                </a:solidFill>
              </a:rPr>
              <a:t>-20</a:t>
            </a:r>
            <a:r>
              <a:rPr lang="en">
                <a:solidFill>
                  <a:schemeClr val="lt1"/>
                </a:solidFill>
              </a:rPr>
              <a:t>%</a:t>
            </a:r>
            <a:endParaRPr>
              <a:solidFill>
                <a:schemeClr val="lt1"/>
              </a:solidFill>
            </a:endParaRPr>
          </a:p>
        </p:txBody>
      </p:sp>
      <p:sp>
        <p:nvSpPr>
          <p:cNvPr id="124" name="Google Shape;124;p2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solidFill>
                  <a:schemeClr val="accent5"/>
                </a:solidFill>
              </a:rPr>
              <a:t>This is by how much the project has the potential to significantly aid Singapore flat reselling by providing users with reliable price estimates and insights into market trends.</a:t>
            </a:r>
            <a:endParaRPr b="1">
              <a:solidFill>
                <a:schemeClr val="accent5"/>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