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E3C7592-F7A1-493B-BED6-73A966BD7E91}">
  <a:tblStyle styleId="{6E3C7592-F7A1-493B-BED6-73A966BD7E9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685800" y="1905000"/>
            <a:ext cx="7543800" cy="2593975"/>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mbria"/>
              <a:buNone/>
              <a:defRPr b="0" i="0" sz="6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subTitle"/>
          </p:nvPr>
        </p:nvSpPr>
        <p:spPr>
          <a:xfrm>
            <a:off x="685800" y="4572000"/>
            <a:ext cx="6461759" cy="1066799"/>
          </a:xfrm>
          <a:prstGeom prst="rect">
            <a:avLst/>
          </a:prstGeom>
          <a:noFill/>
          <a:ln>
            <a:noFill/>
          </a:ln>
        </p:spPr>
        <p:txBody>
          <a:bodyPr anchorCtr="0" anchor="t" bIns="91425" lIns="91425" rIns="91425" tIns="91425"/>
          <a:lstStyle>
            <a:lvl1pPr indent="0" lvl="0" marL="0" marR="0" rtl="0" algn="l">
              <a:spcBef>
                <a:spcPts val="400"/>
              </a:spcBef>
              <a:buClr>
                <a:schemeClr val="accent1"/>
              </a:buClr>
              <a:buFont typeface="Arial"/>
              <a:buNone/>
              <a:defRPr b="0" i="0" sz="2000" u="none" cap="none" strike="noStrike">
                <a:solidFill>
                  <a:srgbClr val="888888"/>
                </a:solidFill>
                <a:latin typeface="Calibri"/>
                <a:ea typeface="Calibri"/>
                <a:cs typeface="Calibri"/>
                <a:sym typeface="Calibri"/>
              </a:defRPr>
            </a:lvl1pPr>
            <a:lvl2pPr indent="0" lvl="1" marL="457200" marR="0" rtl="0" algn="ctr">
              <a:spcBef>
                <a:spcPts val="400"/>
              </a:spcBef>
              <a:buClr>
                <a:schemeClr val="accent2"/>
              </a:buClr>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buClr>
                <a:schemeClr val="accent3"/>
              </a:buClr>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buClr>
                <a:schemeClr val="accent4"/>
              </a:buClr>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280"/>
              </a:spcBef>
              <a:buClr>
                <a:schemeClr val="accent5"/>
              </a:buClr>
              <a:buFont typeface="Arial"/>
              <a:buNone/>
              <a:defRPr b="0" i="0" sz="1400" u="none" cap="none" strike="noStrike">
                <a:solidFill>
                  <a:srgbClr val="888888"/>
                </a:solidFill>
                <a:latin typeface="Calibri"/>
                <a:ea typeface="Calibri"/>
                <a:cs typeface="Calibri"/>
                <a:sym typeface="Calibri"/>
              </a:defRPr>
            </a:lvl5pPr>
            <a:lvl6pPr indent="0" lvl="5" marL="2286000" marR="0" rtl="0" algn="ctr">
              <a:spcBef>
                <a:spcPts val="280"/>
              </a:spcBef>
              <a:buClr>
                <a:schemeClr val="accent1"/>
              </a:buClr>
              <a:buFont typeface="Arial"/>
              <a:buNone/>
              <a:defRPr b="0" i="0" sz="1400" u="none" cap="none" strike="noStrike">
                <a:solidFill>
                  <a:srgbClr val="888888"/>
                </a:solidFill>
                <a:latin typeface="Calibri"/>
                <a:ea typeface="Calibri"/>
                <a:cs typeface="Calibri"/>
                <a:sym typeface="Calibri"/>
              </a:defRPr>
            </a:lvl6pPr>
            <a:lvl7pPr indent="0" lvl="6" marL="2743200" marR="0" rtl="0" algn="ctr">
              <a:spcBef>
                <a:spcPts val="280"/>
              </a:spcBef>
              <a:buClr>
                <a:schemeClr val="accent2"/>
              </a:buClr>
              <a:buFont typeface="Arial"/>
              <a:buNone/>
              <a:defRPr b="0" i="0" sz="1400" u="none" cap="none" strike="noStrike">
                <a:solidFill>
                  <a:srgbClr val="888888"/>
                </a:solidFill>
                <a:latin typeface="Calibri"/>
                <a:ea typeface="Calibri"/>
                <a:cs typeface="Calibri"/>
                <a:sym typeface="Calibri"/>
              </a:defRPr>
            </a:lvl7pPr>
            <a:lvl8pPr indent="0" lvl="7" marL="3200400" marR="0" rtl="0" algn="ctr">
              <a:spcBef>
                <a:spcPts val="280"/>
              </a:spcBef>
              <a:buClr>
                <a:schemeClr val="accent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ctr">
              <a:spcBef>
                <a:spcPts val="280"/>
              </a:spcBef>
              <a:buClr>
                <a:schemeClr val="accent4"/>
              </a:buClr>
              <a:buFont typeface="Arial"/>
              <a:buNone/>
              <a:defRPr b="0" i="0" sz="1400" u="none" cap="none" strike="noStrike">
                <a:solidFill>
                  <a:srgbClr val="888888"/>
                </a:solidFill>
                <a:latin typeface="Calibri"/>
                <a:ea typeface="Calibri"/>
                <a:cs typeface="Calibri"/>
                <a:sym typeface="Calibri"/>
              </a:defRPr>
            </a:lvl9pPr>
          </a:lstStyle>
          <a:p/>
        </p:txBody>
      </p:sp>
      <p:sp>
        <p:nvSpPr>
          <p:cNvPr id="16" name="Shape 16"/>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8" name="Shape 18"/>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txBox="1"/>
          <p:nvPr>
            <p:ph idx="1" type="body"/>
          </p:nvPr>
        </p:nvSpPr>
        <p:spPr>
          <a:xfrm rot="5400000">
            <a:off x="1866899" y="190500"/>
            <a:ext cx="4800600" cy="7619999"/>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6" name="Shape 76"/>
        <p:cNvGrpSpPr/>
        <p:nvPr/>
      </p:nvGrpSpPr>
      <p:grpSpPr>
        <a:xfrm>
          <a:off x="0" y="0"/>
          <a:ext cx="0" cy="0"/>
          <a:chOff x="0" y="0"/>
          <a:chExt cx="0" cy="0"/>
        </a:xfrm>
      </p:grpSpPr>
      <p:sp>
        <p:nvSpPr>
          <p:cNvPr id="77" name="Shape 77"/>
          <p:cNvSpPr txBox="1"/>
          <p:nvPr>
            <p:ph type="title"/>
          </p:nvPr>
        </p:nvSpPr>
        <p:spPr>
          <a:xfrm rot="5400000">
            <a:off x="4579937" y="2324100"/>
            <a:ext cx="5851525" cy="17526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8" name="Shape 78"/>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 name="Shape 19"/>
        <p:cNvGrpSpPr/>
        <p:nvPr/>
      </p:nvGrpSpPr>
      <p:grpSpPr>
        <a:xfrm>
          <a:off x="0" y="0"/>
          <a:ext cx="0" cy="0"/>
          <a:chOff x="0" y="0"/>
          <a:chExt cx="0" cy="0"/>
        </a:xfrm>
      </p:grpSpPr>
      <p:sp>
        <p:nvSpPr>
          <p:cNvPr id="20" name="Shape 20"/>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body"/>
          </p:nvPr>
        </p:nvSpPr>
        <p:spPr>
          <a:xfrm>
            <a:off x="457200" y="1600200"/>
            <a:ext cx="7619999" cy="4800600"/>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22" name="Shape 22"/>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5" name="Shape 25"/>
        <p:cNvGrpSpPr/>
        <p:nvPr/>
      </p:nvGrpSpPr>
      <p:grpSpPr>
        <a:xfrm>
          <a:off x="0" y="0"/>
          <a:ext cx="0" cy="0"/>
          <a:chOff x="0" y="0"/>
          <a:chExt cx="0" cy="0"/>
        </a:xfrm>
      </p:grpSpPr>
      <p:sp>
        <p:nvSpPr>
          <p:cNvPr id="26" name="Shape 26"/>
          <p:cNvSpPr txBox="1"/>
          <p:nvPr>
            <p:ph type="title"/>
          </p:nvPr>
        </p:nvSpPr>
        <p:spPr>
          <a:xfrm>
            <a:off x="722312" y="5486400"/>
            <a:ext cx="7659687" cy="1168400"/>
          </a:xfrm>
          <a:prstGeom prst="rect">
            <a:avLst/>
          </a:prstGeom>
          <a:noFill/>
          <a:ln>
            <a:noFill/>
          </a:ln>
        </p:spPr>
        <p:txBody>
          <a:bodyPr anchorCtr="0" anchor="t" bIns="91425" lIns="91425" rIns="91425" tIns="91425"/>
          <a:lstStyle>
            <a:lvl1pPr indent="0" lvl="0" marL="0" marR="0" rtl="0" algn="l">
              <a:spcBef>
                <a:spcPts val="0"/>
              </a:spcBef>
              <a:buClr>
                <a:schemeClr val="dk2"/>
              </a:buClr>
              <a:buFont typeface="Cambria"/>
              <a:buNone/>
              <a:defRPr b="0" i="0" sz="3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722312" y="3852862"/>
            <a:ext cx="6135686" cy="1633538"/>
          </a:xfrm>
          <a:prstGeom prst="rect">
            <a:avLst/>
          </a:prstGeom>
          <a:noFill/>
          <a:ln>
            <a:noFill/>
          </a:ln>
        </p:spPr>
        <p:txBody>
          <a:bodyPr anchorCtr="0" anchor="b" bIns="91425" lIns="91425" rIns="91425" tIns="91425"/>
          <a:lstStyle>
            <a:lvl1pPr indent="0" lvl="0" marL="0" marR="0" rtl="0" algn="l">
              <a:spcBef>
                <a:spcPts val="400"/>
              </a:spcBef>
              <a:buClr>
                <a:schemeClr val="accent1"/>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chemeClr val="accent2"/>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chemeClr val="accent3"/>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chemeClr val="accent4"/>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chemeClr val="accent5"/>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chemeClr val="accent1"/>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chemeClr val="accent2"/>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chemeClr val="accent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chemeClr val="accent4"/>
              </a:buClr>
              <a:buFont typeface="Arial"/>
              <a:buNone/>
              <a:defRPr b="0" i="0" sz="1400" u="none" cap="none" strike="noStrike">
                <a:solidFill>
                  <a:srgbClr val="888888"/>
                </a:solidFill>
                <a:latin typeface="Calibri"/>
                <a:ea typeface="Calibri"/>
                <a:cs typeface="Calibri"/>
                <a:sym typeface="Calibri"/>
              </a:defRPr>
            </a:lvl9pPr>
          </a:lstStyle>
          <a:p/>
        </p:txBody>
      </p:sp>
      <p:sp>
        <p:nvSpPr>
          <p:cNvPr id="28" name="Shape 28"/>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457200" y="1536191"/>
            <a:ext cx="3657600" cy="4590288"/>
          </a:xfrm>
          <a:prstGeom prst="rect">
            <a:avLst/>
          </a:prstGeom>
          <a:noFill/>
          <a:ln>
            <a:noFill/>
          </a:ln>
        </p:spPr>
        <p:txBody>
          <a:bodyPr anchorCtr="0" anchor="t" bIns="91425" lIns="91425" rIns="91425" tIns="91425"/>
          <a:lstStyle>
            <a:lvl1pPr indent="-50800" lvl="0" marL="342900" marR="0" rtl="0" algn="l">
              <a:spcBef>
                <a:spcPts val="560"/>
              </a:spcBef>
              <a:buClr>
                <a:schemeClr val="accent1"/>
              </a:buClr>
              <a:buSzPct val="100000"/>
              <a:buFont typeface="Arial"/>
              <a:buChar char="•"/>
              <a:defRPr b="0" i="0" sz="2800" u="none" cap="none" strike="noStrike">
                <a:solidFill>
                  <a:schemeClr val="dk1"/>
                </a:solidFill>
                <a:latin typeface="Calibri"/>
                <a:ea typeface="Calibri"/>
                <a:cs typeface="Calibri"/>
                <a:sym typeface="Calibri"/>
              </a:defRPr>
            </a:lvl1pPr>
            <a:lvl2pPr indent="-81280" lvl="1" marL="640080" marR="0" rtl="0" algn="l">
              <a:spcBef>
                <a:spcPts val="480"/>
              </a:spcBef>
              <a:buClr>
                <a:schemeClr val="accent2"/>
              </a:buClr>
              <a:buSzPct val="100000"/>
              <a:buFont typeface="Arial"/>
              <a:buChar char="•"/>
              <a:defRPr b="0" i="0" sz="2400" u="none" cap="none" strike="noStrike">
                <a:solidFill>
                  <a:schemeClr val="dk1"/>
                </a:solidFill>
                <a:latin typeface="Calibri"/>
                <a:ea typeface="Calibri"/>
                <a:cs typeface="Calibri"/>
                <a:sym typeface="Calibri"/>
              </a:defRPr>
            </a:lvl2pPr>
            <a:lvl3pPr indent="-104139" lvl="2" marL="1005839" marR="0" rtl="0" algn="l">
              <a:spcBef>
                <a:spcPts val="400"/>
              </a:spcBef>
              <a:buClr>
                <a:schemeClr val="accent3"/>
              </a:buClr>
              <a:buSzPct val="100000"/>
              <a:buFont typeface="Arial"/>
              <a:buChar char="•"/>
              <a:defRPr b="0" i="0" sz="2000" u="none" cap="none" strike="noStrike">
                <a:solidFill>
                  <a:schemeClr val="dk1"/>
                </a:solidFill>
                <a:latin typeface="Calibri"/>
                <a:ea typeface="Calibri"/>
                <a:cs typeface="Calibri"/>
                <a:sym typeface="Calibri"/>
              </a:defRPr>
            </a:lvl3pPr>
            <a:lvl4pPr indent="-124460" lvl="3" marL="128016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4pPr>
            <a:lvl5pPr indent="-119380" lvl="4" marL="1554480" marR="0" rtl="0" algn="l">
              <a:spcBef>
                <a:spcPts val="360"/>
              </a:spcBef>
              <a:buClr>
                <a:schemeClr val="accent5"/>
              </a:buClr>
              <a:buSzPct val="100000"/>
              <a:buFont typeface="Arial"/>
              <a:buChar char="•"/>
              <a:defRPr b="0" i="0" sz="1800" u="none" cap="none" strike="noStrike">
                <a:solidFill>
                  <a:schemeClr val="dk1"/>
                </a:solidFill>
                <a:latin typeface="Calibri"/>
                <a:ea typeface="Calibri"/>
                <a:cs typeface="Calibri"/>
                <a:sym typeface="Calibri"/>
              </a:defRPr>
            </a:lvl5pPr>
            <a:lvl6pPr indent="-73660" lvl="5" marL="1737360" marR="0" rtl="0" algn="l">
              <a:spcBef>
                <a:spcPts val="360"/>
              </a:spcBef>
              <a:buClr>
                <a:schemeClr val="accent1"/>
              </a:buClr>
              <a:buSzPct val="100000"/>
              <a:buFont typeface="Arial"/>
              <a:buChar char="•"/>
              <a:defRPr b="0" i="0" sz="1800" u="none" cap="none" strike="noStrike">
                <a:solidFill>
                  <a:schemeClr val="dk1"/>
                </a:solidFill>
                <a:latin typeface="Calibri"/>
                <a:ea typeface="Calibri"/>
                <a:cs typeface="Calibri"/>
                <a:sym typeface="Calibri"/>
              </a:defRPr>
            </a:lvl6pPr>
            <a:lvl7pPr indent="-78739" lvl="6" marL="1920240" marR="0" rtl="0" algn="l">
              <a:spcBef>
                <a:spcPts val="360"/>
              </a:spcBef>
              <a:buClr>
                <a:schemeClr val="accent2"/>
              </a:buClr>
              <a:buSzPct val="100000"/>
              <a:buFont typeface="Arial"/>
              <a:buChar char="•"/>
              <a:defRPr b="0" i="0" sz="1800" u="none" cap="none" strike="noStrike">
                <a:solidFill>
                  <a:schemeClr val="dk1"/>
                </a:solidFill>
                <a:latin typeface="Calibri"/>
                <a:ea typeface="Calibri"/>
                <a:cs typeface="Calibri"/>
                <a:sym typeface="Calibri"/>
              </a:defRPr>
            </a:lvl7pPr>
            <a:lvl8pPr indent="-71120" lvl="7" marL="2103120"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8pPr>
            <a:lvl9pPr indent="-76200" lvl="8" marL="228600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2" type="body"/>
          </p:nvPr>
        </p:nvSpPr>
        <p:spPr>
          <a:xfrm>
            <a:off x="4419600" y="1536191"/>
            <a:ext cx="3657600" cy="4590288"/>
          </a:xfrm>
          <a:prstGeom prst="rect">
            <a:avLst/>
          </a:prstGeom>
          <a:noFill/>
          <a:ln>
            <a:noFill/>
          </a:ln>
        </p:spPr>
        <p:txBody>
          <a:bodyPr anchorCtr="0" anchor="t" bIns="91425" lIns="91425" rIns="91425" tIns="91425"/>
          <a:lstStyle>
            <a:lvl1pPr indent="-50800" lvl="0" marL="342900" marR="0" rtl="0" algn="l">
              <a:spcBef>
                <a:spcPts val="560"/>
              </a:spcBef>
              <a:buClr>
                <a:schemeClr val="accent1"/>
              </a:buClr>
              <a:buSzPct val="100000"/>
              <a:buFont typeface="Arial"/>
              <a:buChar char="•"/>
              <a:defRPr b="0" i="0" sz="2800" u="none" cap="none" strike="noStrike">
                <a:solidFill>
                  <a:schemeClr val="dk1"/>
                </a:solidFill>
                <a:latin typeface="Calibri"/>
                <a:ea typeface="Calibri"/>
                <a:cs typeface="Calibri"/>
                <a:sym typeface="Calibri"/>
              </a:defRPr>
            </a:lvl1pPr>
            <a:lvl2pPr indent="-81280" lvl="1" marL="640080" marR="0" rtl="0" algn="l">
              <a:spcBef>
                <a:spcPts val="480"/>
              </a:spcBef>
              <a:buClr>
                <a:schemeClr val="accent2"/>
              </a:buClr>
              <a:buSzPct val="100000"/>
              <a:buFont typeface="Arial"/>
              <a:buChar char="•"/>
              <a:defRPr b="0" i="0" sz="2400" u="none" cap="none" strike="noStrike">
                <a:solidFill>
                  <a:schemeClr val="dk1"/>
                </a:solidFill>
                <a:latin typeface="Calibri"/>
                <a:ea typeface="Calibri"/>
                <a:cs typeface="Calibri"/>
                <a:sym typeface="Calibri"/>
              </a:defRPr>
            </a:lvl2pPr>
            <a:lvl3pPr indent="-104139" lvl="2" marL="1005839" marR="0" rtl="0" algn="l">
              <a:spcBef>
                <a:spcPts val="400"/>
              </a:spcBef>
              <a:buClr>
                <a:schemeClr val="accent3"/>
              </a:buClr>
              <a:buSzPct val="100000"/>
              <a:buFont typeface="Arial"/>
              <a:buChar char="•"/>
              <a:defRPr b="0" i="0" sz="2000" u="none" cap="none" strike="noStrike">
                <a:solidFill>
                  <a:schemeClr val="dk1"/>
                </a:solidFill>
                <a:latin typeface="Calibri"/>
                <a:ea typeface="Calibri"/>
                <a:cs typeface="Calibri"/>
                <a:sym typeface="Calibri"/>
              </a:defRPr>
            </a:lvl3pPr>
            <a:lvl4pPr indent="-124460" lvl="3" marL="128016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4pPr>
            <a:lvl5pPr indent="-119380" lvl="4" marL="1554480" marR="0" rtl="0" algn="l">
              <a:spcBef>
                <a:spcPts val="360"/>
              </a:spcBef>
              <a:buClr>
                <a:schemeClr val="accent5"/>
              </a:buClr>
              <a:buSzPct val="100000"/>
              <a:buFont typeface="Arial"/>
              <a:buChar char="•"/>
              <a:defRPr b="0" i="0" sz="1800" u="none" cap="none" strike="noStrike">
                <a:solidFill>
                  <a:schemeClr val="dk1"/>
                </a:solidFill>
                <a:latin typeface="Calibri"/>
                <a:ea typeface="Calibri"/>
                <a:cs typeface="Calibri"/>
                <a:sym typeface="Calibri"/>
              </a:defRPr>
            </a:lvl5pPr>
            <a:lvl6pPr indent="-73660" lvl="5" marL="1737360" marR="0" rtl="0" algn="l">
              <a:spcBef>
                <a:spcPts val="360"/>
              </a:spcBef>
              <a:buClr>
                <a:schemeClr val="accent1"/>
              </a:buClr>
              <a:buSzPct val="100000"/>
              <a:buFont typeface="Arial"/>
              <a:buChar char="•"/>
              <a:defRPr b="0" i="0" sz="1800" u="none" cap="none" strike="noStrike">
                <a:solidFill>
                  <a:schemeClr val="dk1"/>
                </a:solidFill>
                <a:latin typeface="Calibri"/>
                <a:ea typeface="Calibri"/>
                <a:cs typeface="Calibri"/>
                <a:sym typeface="Calibri"/>
              </a:defRPr>
            </a:lvl6pPr>
            <a:lvl7pPr indent="-78739" lvl="6" marL="1920240" marR="0" rtl="0" algn="l">
              <a:spcBef>
                <a:spcPts val="360"/>
              </a:spcBef>
              <a:buClr>
                <a:schemeClr val="accent2"/>
              </a:buClr>
              <a:buSzPct val="100000"/>
              <a:buFont typeface="Arial"/>
              <a:buChar char="•"/>
              <a:defRPr b="0" i="0" sz="1800" u="none" cap="none" strike="noStrike">
                <a:solidFill>
                  <a:schemeClr val="dk1"/>
                </a:solidFill>
                <a:latin typeface="Calibri"/>
                <a:ea typeface="Calibri"/>
                <a:cs typeface="Calibri"/>
                <a:sym typeface="Calibri"/>
              </a:defRPr>
            </a:lvl7pPr>
            <a:lvl8pPr indent="-71120" lvl="7" marL="2103120"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8pPr>
            <a:lvl9pPr indent="-76200" lvl="8" marL="228600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7" name="Shape 37"/>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8" name="Shape 38"/>
        <p:cNvGrpSpPr/>
        <p:nvPr/>
      </p:nvGrpSpPr>
      <p:grpSpPr>
        <a:xfrm>
          <a:off x="0" y="0"/>
          <a:ext cx="0" cy="0"/>
          <a:chOff x="0" y="0"/>
          <a:chExt cx="0" cy="0"/>
        </a:xfrm>
      </p:grpSpPr>
      <p:sp>
        <p:nvSpPr>
          <p:cNvPr id="39" name="Shape 39"/>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457200" y="1535112"/>
            <a:ext cx="3657600" cy="639762"/>
          </a:xfrm>
          <a:prstGeom prst="rect">
            <a:avLst/>
          </a:prstGeom>
          <a:noFill/>
          <a:ln>
            <a:noFill/>
          </a:ln>
        </p:spPr>
        <p:txBody>
          <a:bodyPr anchorCtr="0" anchor="b" bIns="91425" lIns="91425" rIns="91425" tIns="91425"/>
          <a:lstStyle>
            <a:lvl1pPr indent="0" lvl="0" marL="0" marR="0" rtl="0" algn="ctr">
              <a:spcBef>
                <a:spcPts val="400"/>
              </a:spcBef>
              <a:buClr>
                <a:schemeClr val="accent1"/>
              </a:buClr>
              <a:buFont typeface="Arial"/>
              <a:buNone/>
              <a:defRPr b="1" i="0" sz="2000" u="none" cap="none" strike="noStrike">
                <a:solidFill>
                  <a:schemeClr val="dk2"/>
                </a:solidFill>
                <a:latin typeface="Calibri"/>
                <a:ea typeface="Calibri"/>
                <a:cs typeface="Calibri"/>
                <a:sym typeface="Calibri"/>
              </a:defRPr>
            </a:lvl1pPr>
            <a:lvl2pPr indent="0" lvl="1" marL="457200" marR="0" rtl="0" algn="l">
              <a:spcBef>
                <a:spcPts val="400"/>
              </a:spcBef>
              <a:buClr>
                <a:schemeClr val="accent2"/>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accent3"/>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accent5"/>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accent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accent2"/>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accent3"/>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2" type="body"/>
          </p:nvPr>
        </p:nvSpPr>
        <p:spPr>
          <a:xfrm>
            <a:off x="457200" y="2174875"/>
            <a:ext cx="3657600" cy="3951287"/>
          </a:xfrm>
          <a:prstGeom prst="rect">
            <a:avLst/>
          </a:prstGeom>
          <a:noFill/>
          <a:ln>
            <a:noFill/>
          </a:ln>
        </p:spPr>
        <p:txBody>
          <a:bodyPr anchorCtr="0" anchor="t" bIns="91425" lIns="91425" rIns="91425" tIns="91425"/>
          <a:lstStyle>
            <a:lvl1pPr indent="-76200" lvl="0" marL="342900" marR="0" rtl="0" algn="l">
              <a:spcBef>
                <a:spcPts val="480"/>
              </a:spcBef>
              <a:buClr>
                <a:schemeClr val="accent1"/>
              </a:buClr>
              <a:buSzPct val="100000"/>
              <a:buFont typeface="Arial"/>
              <a:buChar char="•"/>
              <a:defRPr b="0" i="0" sz="24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32080" lvl="4" marL="1554480" marR="0" rtl="0" algn="l">
              <a:spcBef>
                <a:spcPts val="320"/>
              </a:spcBef>
              <a:buClr>
                <a:schemeClr val="accent5"/>
              </a:buClr>
              <a:buSzPct val="100000"/>
              <a:buFont typeface="Arial"/>
              <a:buChar char="•"/>
              <a:defRPr b="0" i="0" sz="1600" u="none" cap="none" strike="noStrike">
                <a:solidFill>
                  <a:schemeClr val="dk1"/>
                </a:solidFill>
                <a:latin typeface="Calibri"/>
                <a:ea typeface="Calibri"/>
                <a:cs typeface="Calibri"/>
                <a:sym typeface="Calibri"/>
              </a:defRPr>
            </a:lvl5pPr>
            <a:lvl6pPr indent="-86360" lvl="5" marL="1737360" marR="0" rtl="0" algn="l">
              <a:spcBef>
                <a:spcPts val="320"/>
              </a:spcBef>
              <a:buClr>
                <a:schemeClr val="accent1"/>
              </a:buClr>
              <a:buSzPct val="100000"/>
              <a:buFont typeface="Arial"/>
              <a:buChar char="•"/>
              <a:defRPr b="0" i="0" sz="1600" u="none" cap="none" strike="noStrike">
                <a:solidFill>
                  <a:schemeClr val="dk1"/>
                </a:solidFill>
                <a:latin typeface="Calibri"/>
                <a:ea typeface="Calibri"/>
                <a:cs typeface="Calibri"/>
                <a:sym typeface="Calibri"/>
              </a:defRPr>
            </a:lvl6pPr>
            <a:lvl7pPr indent="-91439" lvl="6" marL="1920240" marR="0" rtl="0" algn="l">
              <a:spcBef>
                <a:spcPts val="320"/>
              </a:spcBef>
              <a:buClr>
                <a:schemeClr val="accent2"/>
              </a:buClr>
              <a:buSzPct val="100000"/>
              <a:buFont typeface="Arial"/>
              <a:buChar char="•"/>
              <a:defRPr b="0" i="0" sz="1600" u="none" cap="none" strike="noStrike">
                <a:solidFill>
                  <a:schemeClr val="dk1"/>
                </a:solidFill>
                <a:latin typeface="Calibri"/>
                <a:ea typeface="Calibri"/>
                <a:cs typeface="Calibri"/>
                <a:sym typeface="Calibri"/>
              </a:defRPr>
            </a:lvl7pPr>
            <a:lvl8pPr indent="-83820" lvl="7" marL="2103120" marR="0" rtl="0" algn="l">
              <a:spcBef>
                <a:spcPts val="320"/>
              </a:spcBef>
              <a:buClr>
                <a:schemeClr val="accent3"/>
              </a:buClr>
              <a:buSzPct val="100000"/>
              <a:buFont typeface="Arial"/>
              <a:buChar char="•"/>
              <a:defRPr b="0" i="0" sz="1600" u="none" cap="none" strike="noStrike">
                <a:solidFill>
                  <a:schemeClr val="dk1"/>
                </a:solidFill>
                <a:latin typeface="Calibri"/>
                <a:ea typeface="Calibri"/>
                <a:cs typeface="Calibri"/>
                <a:sym typeface="Calibri"/>
              </a:defRPr>
            </a:lvl8pPr>
            <a:lvl9pPr indent="-88900" lvl="8" marL="228600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3" type="body"/>
          </p:nvPr>
        </p:nvSpPr>
        <p:spPr>
          <a:xfrm>
            <a:off x="4419600" y="1535112"/>
            <a:ext cx="3657600" cy="639762"/>
          </a:xfrm>
          <a:prstGeom prst="rect">
            <a:avLst/>
          </a:prstGeom>
          <a:noFill/>
          <a:ln>
            <a:noFill/>
          </a:ln>
        </p:spPr>
        <p:txBody>
          <a:bodyPr anchorCtr="0" anchor="b" bIns="91425" lIns="91425" rIns="91425" tIns="91425"/>
          <a:lstStyle>
            <a:lvl1pPr indent="0" lvl="0" marL="0" marR="0" rtl="0" algn="ctr">
              <a:spcBef>
                <a:spcPts val="400"/>
              </a:spcBef>
              <a:buClr>
                <a:schemeClr val="accent1"/>
              </a:buClr>
              <a:buFont typeface="Arial"/>
              <a:buNone/>
              <a:defRPr b="1" i="0" sz="2000" u="none" cap="none" strike="noStrike">
                <a:solidFill>
                  <a:schemeClr val="dk2"/>
                </a:solidFill>
                <a:latin typeface="Calibri"/>
                <a:ea typeface="Calibri"/>
                <a:cs typeface="Calibri"/>
                <a:sym typeface="Calibri"/>
              </a:defRPr>
            </a:lvl1pPr>
            <a:lvl2pPr indent="0" lvl="1" marL="457200" marR="0" rtl="0" algn="l">
              <a:spcBef>
                <a:spcPts val="400"/>
              </a:spcBef>
              <a:buClr>
                <a:schemeClr val="accent2"/>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accent3"/>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accent5"/>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accent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accent2"/>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accent3"/>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4" type="body"/>
          </p:nvPr>
        </p:nvSpPr>
        <p:spPr>
          <a:xfrm>
            <a:off x="4419600" y="2174875"/>
            <a:ext cx="3657600" cy="3951287"/>
          </a:xfrm>
          <a:prstGeom prst="rect">
            <a:avLst/>
          </a:prstGeom>
          <a:noFill/>
          <a:ln>
            <a:noFill/>
          </a:ln>
        </p:spPr>
        <p:txBody>
          <a:bodyPr anchorCtr="0" anchor="t" bIns="91425" lIns="91425" rIns="91425" tIns="91425"/>
          <a:lstStyle>
            <a:lvl1pPr indent="-76200" lvl="0" marL="342900" marR="0" rtl="0" algn="l">
              <a:spcBef>
                <a:spcPts val="480"/>
              </a:spcBef>
              <a:buClr>
                <a:schemeClr val="accent1"/>
              </a:buClr>
              <a:buSzPct val="100000"/>
              <a:buFont typeface="Arial"/>
              <a:buChar char="•"/>
              <a:defRPr b="0" i="0" sz="24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32080" lvl="4" marL="1554480" marR="0" rtl="0" algn="l">
              <a:spcBef>
                <a:spcPts val="320"/>
              </a:spcBef>
              <a:buClr>
                <a:schemeClr val="accent5"/>
              </a:buClr>
              <a:buSzPct val="100000"/>
              <a:buFont typeface="Arial"/>
              <a:buChar char="•"/>
              <a:defRPr b="0" i="0" sz="1600" u="none" cap="none" strike="noStrike">
                <a:solidFill>
                  <a:schemeClr val="dk1"/>
                </a:solidFill>
                <a:latin typeface="Calibri"/>
                <a:ea typeface="Calibri"/>
                <a:cs typeface="Calibri"/>
                <a:sym typeface="Calibri"/>
              </a:defRPr>
            </a:lvl5pPr>
            <a:lvl6pPr indent="-86360" lvl="5" marL="1737360" marR="0" rtl="0" algn="l">
              <a:spcBef>
                <a:spcPts val="320"/>
              </a:spcBef>
              <a:buClr>
                <a:schemeClr val="accent1"/>
              </a:buClr>
              <a:buSzPct val="100000"/>
              <a:buFont typeface="Arial"/>
              <a:buChar char="•"/>
              <a:defRPr b="0" i="0" sz="1600" u="none" cap="none" strike="noStrike">
                <a:solidFill>
                  <a:schemeClr val="dk1"/>
                </a:solidFill>
                <a:latin typeface="Calibri"/>
                <a:ea typeface="Calibri"/>
                <a:cs typeface="Calibri"/>
                <a:sym typeface="Calibri"/>
              </a:defRPr>
            </a:lvl6pPr>
            <a:lvl7pPr indent="-91439" lvl="6" marL="1920240" marR="0" rtl="0" algn="l">
              <a:spcBef>
                <a:spcPts val="320"/>
              </a:spcBef>
              <a:buClr>
                <a:schemeClr val="accent2"/>
              </a:buClr>
              <a:buSzPct val="100000"/>
              <a:buFont typeface="Arial"/>
              <a:buChar char="•"/>
              <a:defRPr b="0" i="0" sz="1600" u="none" cap="none" strike="noStrike">
                <a:solidFill>
                  <a:schemeClr val="dk1"/>
                </a:solidFill>
                <a:latin typeface="Calibri"/>
                <a:ea typeface="Calibri"/>
                <a:cs typeface="Calibri"/>
                <a:sym typeface="Calibri"/>
              </a:defRPr>
            </a:lvl7pPr>
            <a:lvl8pPr indent="-83820" lvl="7" marL="2103120" marR="0" rtl="0" algn="l">
              <a:spcBef>
                <a:spcPts val="320"/>
              </a:spcBef>
              <a:buClr>
                <a:schemeClr val="accent3"/>
              </a:buClr>
              <a:buSzPct val="100000"/>
              <a:buFont typeface="Arial"/>
              <a:buChar char="•"/>
              <a:defRPr b="0" i="0" sz="1600" u="none" cap="none" strike="noStrike">
                <a:solidFill>
                  <a:schemeClr val="dk1"/>
                </a:solidFill>
                <a:latin typeface="Calibri"/>
                <a:ea typeface="Calibri"/>
                <a:cs typeface="Calibri"/>
                <a:sym typeface="Calibri"/>
              </a:defRPr>
            </a:lvl8pPr>
            <a:lvl9pPr indent="-88900" lvl="8" marL="228600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6" name="Shape 46"/>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1" name="Shape 51"/>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304801" y="5495544"/>
            <a:ext cx="7772400" cy="594359"/>
          </a:xfrm>
          <a:prstGeom prst="rect">
            <a:avLst/>
          </a:prstGeom>
          <a:noFill/>
          <a:ln>
            <a:noFill/>
          </a:ln>
        </p:spPr>
        <p:txBody>
          <a:bodyPr anchorCtr="0" anchor="b" bIns="91425" lIns="91425" rIns="91425" tIns="91425"/>
          <a:lstStyle>
            <a:lvl1pPr indent="0" lvl="0" marL="0" marR="0" rtl="0" algn="ctr">
              <a:spcBef>
                <a:spcPts val="0"/>
              </a:spcBef>
              <a:buClr>
                <a:schemeClr val="dk2"/>
              </a:buClr>
              <a:buFont typeface="Cambria"/>
              <a:buNone/>
              <a:defRPr b="1" i="0" sz="22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body"/>
          </p:nvPr>
        </p:nvSpPr>
        <p:spPr>
          <a:xfrm>
            <a:off x="304798" y="6096000"/>
            <a:ext cx="7772400" cy="609599"/>
          </a:xfrm>
          <a:prstGeom prst="rect">
            <a:avLst/>
          </a:prstGeom>
          <a:noFill/>
          <a:ln>
            <a:noFill/>
          </a:ln>
        </p:spPr>
        <p:txBody>
          <a:bodyPr anchorCtr="0" anchor="t" bIns="91425" lIns="91425" rIns="91425" tIns="91425"/>
          <a:lstStyle>
            <a:lvl1pPr indent="0" lvl="0" marL="0" marR="0" rtl="0" algn="ctr">
              <a:spcBef>
                <a:spcPts val="320"/>
              </a:spcBef>
              <a:buClr>
                <a:schemeClr val="accent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spcBef>
                <a:spcPts val="240"/>
              </a:spcBef>
              <a:buClr>
                <a:schemeClr val="accent2"/>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accent3"/>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accent5"/>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accent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accent2"/>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accent3"/>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
        <p:nvSpPr>
          <p:cNvPr id="62" name="Shape 62"/>
          <p:cNvSpPr txBox="1"/>
          <p:nvPr>
            <p:ph idx="2" type="body"/>
          </p:nvPr>
        </p:nvSpPr>
        <p:spPr>
          <a:xfrm>
            <a:off x="304800" y="381000"/>
            <a:ext cx="7772400" cy="4942839"/>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3" name="Shape 63"/>
        <p:cNvGrpSpPr/>
        <p:nvPr/>
      </p:nvGrpSpPr>
      <p:grpSpPr>
        <a:xfrm>
          <a:off x="0" y="0"/>
          <a:ext cx="0" cy="0"/>
          <a:chOff x="0" y="0"/>
          <a:chExt cx="0" cy="0"/>
        </a:xfrm>
      </p:grpSpPr>
      <p:sp>
        <p:nvSpPr>
          <p:cNvPr id="64" name="Shape 64"/>
          <p:cNvSpPr txBox="1"/>
          <p:nvPr>
            <p:ph type="title"/>
          </p:nvPr>
        </p:nvSpPr>
        <p:spPr>
          <a:xfrm>
            <a:off x="301752" y="5495278"/>
            <a:ext cx="7772400" cy="594625"/>
          </a:xfrm>
          <a:prstGeom prst="rect">
            <a:avLst/>
          </a:prstGeom>
          <a:noFill/>
          <a:ln>
            <a:noFill/>
          </a:ln>
        </p:spPr>
        <p:txBody>
          <a:bodyPr anchorCtr="0" anchor="b" bIns="91425" lIns="91425" rIns="91425" tIns="91425"/>
          <a:lstStyle>
            <a:lvl1pPr indent="0" lvl="0" marL="0" marR="0" rtl="0" algn="ctr">
              <a:spcBef>
                <a:spcPts val="0"/>
              </a:spcBef>
              <a:buClr>
                <a:schemeClr val="dk2"/>
              </a:buClr>
              <a:buFont typeface="Cambria"/>
              <a:buNone/>
              <a:defRPr b="1" i="0" sz="22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p:nvPr>
            <p:ph idx="2" type="pic"/>
          </p:nvPr>
        </p:nvSpPr>
        <p:spPr>
          <a:xfrm>
            <a:off x="0" y="0"/>
            <a:ext cx="8458200" cy="5486399"/>
          </a:xfrm>
          <a:prstGeom prst="rect">
            <a:avLst/>
          </a:prstGeom>
          <a:noFill/>
          <a:ln>
            <a:noFill/>
          </a:ln>
        </p:spPr>
        <p:txBody>
          <a:bodyPr anchorCtr="0" anchor="t" bIns="91425" lIns="91425" rIns="91425" tIns="91425"/>
          <a:lstStyle>
            <a:lvl1pPr indent="0" lvl="0" marL="0" marR="0" rtl="0" algn="l">
              <a:spcBef>
                <a:spcPts val="640"/>
              </a:spcBef>
              <a:buClr>
                <a:schemeClr val="accent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accent2"/>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accent3"/>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accent4"/>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accent5"/>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accent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accent2"/>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accent3"/>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accent4"/>
              </a:buClr>
              <a:buFont typeface="Arial"/>
              <a:buNone/>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1" type="body"/>
          </p:nvPr>
        </p:nvSpPr>
        <p:spPr>
          <a:xfrm>
            <a:off x="301752" y="6096000"/>
            <a:ext cx="7772400" cy="612648"/>
          </a:xfrm>
          <a:prstGeom prst="rect">
            <a:avLst/>
          </a:prstGeom>
          <a:noFill/>
          <a:ln>
            <a:noFill/>
          </a:ln>
        </p:spPr>
        <p:txBody>
          <a:bodyPr anchorCtr="0" anchor="t" bIns="91425" lIns="91425" rIns="91425" tIns="91425"/>
          <a:lstStyle>
            <a:lvl1pPr indent="0" lvl="0" marL="0" marR="0" rtl="0" algn="ctr">
              <a:spcBef>
                <a:spcPts val="320"/>
              </a:spcBef>
              <a:buClr>
                <a:schemeClr val="accent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spcBef>
                <a:spcPts val="240"/>
              </a:spcBef>
              <a:buClr>
                <a:schemeClr val="accent2"/>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accent3"/>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accent5"/>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accent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accent2"/>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accent3"/>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9pPr>
          </a:lstStyle>
          <a:p/>
        </p:txBody>
      </p:sp>
      <p:sp>
        <p:nvSpPr>
          <p:cNvPr id="67" name="Shape 67"/>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
        <p:nvSpPr>
          <p:cNvPr id="69" name="Shape 69"/>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7619999" cy="4800600"/>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Shape 8"/>
          <p:cNvSpPr/>
          <p:nvPr/>
        </p:nvSpPr>
        <p:spPr>
          <a:xfrm>
            <a:off x="8458200" y="0"/>
            <a:ext cx="685799" cy="68580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 name="Shape 9"/>
          <p:cNvSpPr/>
          <p:nvPr/>
        </p:nvSpPr>
        <p:spPr>
          <a:xfrm>
            <a:off x="8458200" y="5486400"/>
            <a:ext cx="685799" cy="6857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 name="Shape 10"/>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
        <p:nvSpPr>
          <p:cNvPr id="11" name="Shape 11"/>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www.nltk.org" TargetMode="External"/><Relationship Id="rId4" Type="http://schemas.openxmlformats.org/officeDocument/2006/relationships/hyperlink" Target="www.scikit-learn.org" TargetMode="External"/><Relationship Id="rId5" Type="http://schemas.openxmlformats.org/officeDocument/2006/relationships/hyperlink" Target="www.numpy.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scikit-learn.org" TargetMode="External"/><Relationship Id="rId4" Type="http://schemas.openxmlformats.org/officeDocument/2006/relationships/hyperlink" Target="http://www.numpy.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aaai.org/ocs/index.php/ICWSM/ICWSM13/paper/viewFile/6245/6309" TargetMode="External"/><Relationship Id="rId4" Type="http://schemas.openxmlformats.org/officeDocument/2006/relationships/hyperlink" Target="https://canvas.uw.edu/courses/1029003/files/folder/project-papers?preview=3461562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cikit-learn.org/stable/modules/generated/sklearn.linear_model.LogisticRegression.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scikit-learn.org" TargetMode="External"/><Relationship Id="rId4" Type="http://schemas.openxmlformats.org/officeDocument/2006/relationships/hyperlink" Target="http://www.numpy.org" TargetMode="External"/><Relationship Id="rId5" Type="http://schemas.openxmlformats.org/officeDocument/2006/relationships/hyperlink" Target="http://www.pythonware.com/products/pi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ctrTitle"/>
          </p:nvPr>
        </p:nvSpPr>
        <p:spPr>
          <a:xfrm>
            <a:off x="685800" y="1981200"/>
            <a:ext cx="7543800" cy="25941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a:buNone/>
            </a:pPr>
            <a:r>
              <a:rPr b="0" i="0" lang="en-US" sz="6600" u="none" cap="none" strike="noStrike">
                <a:solidFill>
                  <a:schemeClr val="dk2"/>
                </a:solidFill>
                <a:latin typeface="Arial"/>
                <a:ea typeface="Arial"/>
                <a:cs typeface="Arial"/>
                <a:sym typeface="Arial"/>
              </a:rPr>
              <a:t>Facebook user profiling</a:t>
            </a:r>
          </a:p>
        </p:txBody>
      </p:sp>
      <p:sp>
        <p:nvSpPr>
          <p:cNvPr id="87" name="Shape 87"/>
          <p:cNvSpPr txBox="1"/>
          <p:nvPr>
            <p:ph idx="1" type="subTitle"/>
          </p:nvPr>
        </p:nvSpPr>
        <p:spPr>
          <a:xfrm>
            <a:off x="685800" y="4572000"/>
            <a:ext cx="6461759" cy="106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rgbClr val="888888"/>
                </a:solidFill>
                <a:latin typeface="Calibri"/>
                <a:ea typeface="Calibri"/>
                <a:cs typeface="Calibri"/>
                <a:sym typeface="Calibri"/>
              </a:rPr>
              <a:t>Surabhi Agrawal, Swati Garg, Kebra Thompson</a:t>
            </a:r>
          </a:p>
          <a:p>
            <a:pPr indent="0" lvl="0" marL="0" marR="0" rtl="0" algn="l">
              <a:spcBef>
                <a:spcPts val="400"/>
              </a:spcBef>
              <a:buClr>
                <a:schemeClr val="accent1"/>
              </a:buClr>
              <a:buSzPct val="25000"/>
              <a:buFont typeface="Arial"/>
              <a:buNone/>
            </a:pPr>
            <a:r>
              <a:rPr b="0" i="0" lang="en-US" sz="2000" u="none" cap="none" strike="noStrike">
                <a:solidFill>
                  <a:srgbClr val="888888"/>
                </a:solidFill>
                <a:latin typeface="Calibri"/>
                <a:ea typeface="Calibri"/>
                <a:cs typeface="Calibri"/>
                <a:sym typeface="Calibri"/>
              </a:rPr>
              <a:t>TCSS 555     June 8, 2015</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7620000" cy="1143000"/>
          </a:xfrm>
          <a:prstGeom prst="rect">
            <a:avLst/>
          </a:prstGeom>
        </p:spPr>
        <p:txBody>
          <a:bodyPr anchorCtr="0" anchor="ctr" bIns="91425" lIns="91425" rIns="91425" tIns="91425">
            <a:noAutofit/>
          </a:bodyPr>
          <a:lstStyle/>
          <a:p>
            <a:pPr lvl="0">
              <a:spcBef>
                <a:spcPts val="0"/>
              </a:spcBef>
              <a:buNone/>
            </a:pPr>
            <a:r>
              <a:rPr lang="en-US"/>
              <a:t>Images</a:t>
            </a:r>
          </a:p>
        </p:txBody>
      </p:sp>
      <p:sp>
        <p:nvSpPr>
          <p:cNvPr id="143" name="Shape 143"/>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0" lvl="0" marL="0" rtl="0">
              <a:spcBef>
                <a:spcPts val="0"/>
              </a:spcBef>
              <a:buNone/>
            </a:pPr>
            <a:r>
              <a:rPr lang="en-US" sz="3000"/>
              <a:t>Other models tried</a:t>
            </a:r>
          </a:p>
          <a:p>
            <a:pPr indent="0" lvl="0" marL="0" rtl="0">
              <a:spcBef>
                <a:spcPts val="0"/>
              </a:spcBef>
              <a:buNone/>
            </a:pPr>
            <a:r>
              <a:rPr lang="en-US" sz="3000"/>
              <a:t>	SVM on image pixels</a:t>
            </a:r>
          </a:p>
          <a:p>
            <a:pPr indent="-69850" lvl="0" marL="0">
              <a:spcBef>
                <a:spcPts val="0"/>
              </a:spcBef>
              <a:buClr>
                <a:schemeClr val="dk1"/>
              </a:buClr>
              <a:buSzPct val="36666"/>
              <a:buFont typeface="Arial"/>
              <a:buNone/>
            </a:pPr>
            <a:r>
              <a:rPr lang="en-US" sz="3000"/>
              <a:t>	KNN on Oxford features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7620000" cy="1143000"/>
          </a:xfrm>
          <a:prstGeom prst="rect">
            <a:avLst/>
          </a:prstGeom>
        </p:spPr>
        <p:txBody>
          <a:bodyPr anchorCtr="0" anchor="ctr" bIns="91425" lIns="91425" rIns="91425" tIns="91425">
            <a:noAutofit/>
          </a:bodyPr>
          <a:lstStyle/>
          <a:p>
            <a:pPr lvl="0">
              <a:spcBef>
                <a:spcPts val="0"/>
              </a:spcBef>
              <a:buNone/>
            </a:pPr>
            <a:r>
              <a:rPr lang="en-US"/>
              <a:t>Text</a:t>
            </a:r>
          </a:p>
        </p:txBody>
      </p:sp>
      <p:sp>
        <p:nvSpPr>
          <p:cNvPr id="149" name="Shape 149"/>
          <p:cNvSpPr txBox="1"/>
          <p:nvPr>
            <p:ph idx="1" type="body"/>
          </p:nvPr>
        </p:nvSpPr>
        <p:spPr>
          <a:xfrm>
            <a:off x="457200" y="1600200"/>
            <a:ext cx="7620000" cy="5181600"/>
          </a:xfrm>
          <a:prstGeom prst="rect">
            <a:avLst/>
          </a:prstGeom>
        </p:spPr>
        <p:txBody>
          <a:bodyPr anchorCtr="0" anchor="t" bIns="91425" lIns="91425" rIns="91425" tIns="91425">
            <a:noAutofit/>
          </a:bodyPr>
          <a:lstStyle/>
          <a:p>
            <a:pPr lvl="0" rtl="0">
              <a:spcBef>
                <a:spcPts val="0"/>
              </a:spcBef>
              <a:buNone/>
            </a:pPr>
            <a:r>
              <a:rPr lang="en-US" sz="2400"/>
              <a:t>Naive Bayes: </a:t>
            </a:r>
          </a:p>
          <a:p>
            <a:pPr indent="-381000" lvl="0" marL="457200" rtl="0">
              <a:spcBef>
                <a:spcPts val="0"/>
              </a:spcBef>
              <a:buSzPct val="100000"/>
            </a:pPr>
            <a:r>
              <a:rPr lang="en-US" sz="2400"/>
              <a:t>Used to predict age and gender </a:t>
            </a:r>
          </a:p>
          <a:p>
            <a:pPr indent="-381000" lvl="0" marL="457200" rtl="0">
              <a:spcBef>
                <a:spcPts val="0"/>
              </a:spcBef>
              <a:buSzPct val="100000"/>
            </a:pPr>
            <a:r>
              <a:rPr lang="en-US" sz="2400"/>
              <a:t>Feature selection: Created the bag of words for the user comment</a:t>
            </a:r>
          </a:p>
          <a:p>
            <a:pPr indent="-381000" lvl="0" marL="457200" rtl="0">
              <a:spcBef>
                <a:spcPts val="0"/>
              </a:spcBef>
              <a:buSzPct val="100000"/>
            </a:pPr>
            <a:r>
              <a:rPr lang="en-US" sz="2400"/>
              <a:t>Removed the stop word</a:t>
            </a:r>
          </a:p>
          <a:p>
            <a:pPr indent="-381000" lvl="0" marL="457200" rtl="0">
              <a:spcBef>
                <a:spcPts val="0"/>
              </a:spcBef>
              <a:buSzPct val="100000"/>
            </a:pPr>
            <a:r>
              <a:rPr lang="en-US" sz="2400"/>
              <a:t>Calculated the freq for each word</a:t>
            </a:r>
          </a:p>
          <a:p>
            <a:pPr indent="-381000" lvl="0" marL="457200" rtl="0">
              <a:spcBef>
                <a:spcPts val="0"/>
              </a:spcBef>
              <a:buSzPct val="100000"/>
            </a:pPr>
            <a:r>
              <a:rPr lang="en-US" sz="2400"/>
              <a:t>Selected the top 500 features</a:t>
            </a:r>
          </a:p>
          <a:p>
            <a:pPr indent="-381000" lvl="0" marL="457200" rtl="0">
              <a:spcBef>
                <a:spcPts val="0"/>
              </a:spcBef>
              <a:buSzPct val="100000"/>
            </a:pPr>
            <a:r>
              <a:rPr lang="en-US" sz="2400"/>
              <a:t>Naive bayes is the most popular method for text classification</a:t>
            </a:r>
          </a:p>
          <a:p>
            <a:pPr indent="-381000" lvl="0" marL="457200" rtl="0">
              <a:spcBef>
                <a:spcPts val="0"/>
              </a:spcBef>
              <a:buSzPct val="100000"/>
            </a:pPr>
            <a:r>
              <a:rPr lang="en-US" sz="2400"/>
              <a:t>Libraries:</a:t>
            </a:r>
          </a:p>
          <a:p>
            <a:pPr indent="0" lvl="0" marL="0" rtl="0">
              <a:spcBef>
                <a:spcPts val="0"/>
              </a:spcBef>
              <a:buNone/>
            </a:pPr>
            <a:r>
              <a:rPr lang="en-US" sz="2400"/>
              <a:t>	</a:t>
            </a:r>
            <a:r>
              <a:rPr lang="en-US" sz="2400" u="sng">
                <a:solidFill>
                  <a:schemeClr val="hlink"/>
                </a:solidFill>
                <a:hlinkClick r:id="rId3"/>
              </a:rPr>
              <a:t>www.nltk.org</a:t>
            </a:r>
          </a:p>
          <a:p>
            <a:pPr indent="0" lvl="0" marL="0" rtl="0">
              <a:spcBef>
                <a:spcPts val="0"/>
              </a:spcBef>
              <a:buNone/>
            </a:pPr>
            <a:r>
              <a:rPr lang="en-US" sz="2400"/>
              <a:t>	</a:t>
            </a:r>
            <a:r>
              <a:rPr lang="en-US" sz="2400" u="sng">
                <a:solidFill>
                  <a:schemeClr val="hlink"/>
                </a:solidFill>
                <a:hlinkClick r:id="rId4"/>
              </a:rPr>
              <a:t>www.scikit-learn.org</a:t>
            </a:r>
          </a:p>
          <a:p>
            <a:pPr indent="0" lvl="0" marL="0" rtl="0">
              <a:spcBef>
                <a:spcPts val="0"/>
              </a:spcBef>
              <a:buNone/>
            </a:pPr>
            <a:r>
              <a:rPr lang="en-US" sz="2400"/>
              <a:t>	</a:t>
            </a:r>
            <a:r>
              <a:rPr lang="en-US" sz="2400" u="sng">
                <a:solidFill>
                  <a:schemeClr val="hlink"/>
                </a:solidFill>
                <a:hlinkClick r:id="rId5"/>
              </a:rPr>
              <a:t>www.numpy.org</a:t>
            </a:r>
          </a:p>
          <a:p>
            <a:pPr indent="0" lvl="0" marL="0" rtl="0">
              <a:spcBef>
                <a:spcPts val="0"/>
              </a:spcBef>
              <a:buNone/>
            </a:pPr>
            <a:r>
              <a:t/>
            </a:r>
            <a:endParaRPr sz="2400"/>
          </a:p>
          <a:p>
            <a:pPr indent="0" lvl="0" marL="0">
              <a:spcBef>
                <a:spcPts val="0"/>
              </a:spcBef>
              <a:buNone/>
            </a:pPr>
            <a:r>
              <a:rPr lang="en-US" sz="2400"/>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7620000" cy="1143000"/>
          </a:xfrm>
          <a:prstGeom prst="rect">
            <a:avLst/>
          </a:prstGeom>
        </p:spPr>
        <p:txBody>
          <a:bodyPr anchorCtr="0" anchor="ctr" bIns="91425" lIns="91425" rIns="91425" tIns="91425">
            <a:noAutofit/>
          </a:bodyPr>
          <a:lstStyle/>
          <a:p>
            <a:pPr lvl="0">
              <a:spcBef>
                <a:spcPts val="0"/>
              </a:spcBef>
              <a:buNone/>
            </a:pPr>
            <a:r>
              <a:rPr lang="en-US"/>
              <a:t>Text</a:t>
            </a:r>
          </a:p>
        </p:txBody>
      </p:sp>
      <p:sp>
        <p:nvSpPr>
          <p:cNvPr id="155" name="Shape 155"/>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0" lvl="0" marL="0" rtl="0">
              <a:spcBef>
                <a:spcPts val="0"/>
              </a:spcBef>
              <a:buNone/>
            </a:pPr>
            <a:r>
              <a:rPr lang="en-US" sz="2400"/>
              <a:t>Linear Regression:</a:t>
            </a:r>
          </a:p>
          <a:p>
            <a:pPr indent="-381000" lvl="0" marL="457200" rtl="0">
              <a:spcBef>
                <a:spcPts val="0"/>
              </a:spcBef>
              <a:buSzPct val="100000"/>
            </a:pPr>
            <a:r>
              <a:rPr lang="en-US" sz="2400"/>
              <a:t>Used to predict the big5 personality traits</a:t>
            </a:r>
          </a:p>
          <a:p>
            <a:pPr indent="-381000" lvl="0" marL="457200" rtl="0">
              <a:spcBef>
                <a:spcPts val="0"/>
              </a:spcBef>
              <a:buSzPct val="100000"/>
            </a:pPr>
            <a:r>
              <a:rPr lang="en-US" sz="2400"/>
              <a:t>Regression problem</a:t>
            </a:r>
          </a:p>
          <a:p>
            <a:pPr indent="-381000" lvl="0" marL="457200" rtl="0">
              <a:spcBef>
                <a:spcPts val="0"/>
              </a:spcBef>
              <a:buSzPct val="100000"/>
            </a:pPr>
            <a:r>
              <a:rPr lang="en-US" sz="2400"/>
              <a:t>Feature Selection: Used LIWC features</a:t>
            </a:r>
          </a:p>
          <a:p>
            <a:pPr indent="-381000" lvl="0" marL="457200" rtl="0">
              <a:spcBef>
                <a:spcPts val="0"/>
              </a:spcBef>
              <a:buSzPct val="100000"/>
            </a:pPr>
            <a:r>
              <a:rPr lang="en-US" sz="2400"/>
              <a:t>Also tried using NRC features</a:t>
            </a:r>
          </a:p>
          <a:p>
            <a:pPr indent="-381000" lvl="0" marL="457200" rtl="0">
              <a:spcBef>
                <a:spcPts val="0"/>
              </a:spcBef>
              <a:buSzPct val="100000"/>
            </a:pPr>
            <a:r>
              <a:rPr lang="en-US" sz="2400"/>
              <a:t>Libraries:</a:t>
            </a:r>
          </a:p>
          <a:p>
            <a:pPr indent="0" lvl="0" marL="0" rtl="0">
              <a:spcBef>
                <a:spcPts val="0"/>
              </a:spcBef>
              <a:buNone/>
            </a:pPr>
            <a:r>
              <a:rPr lang="en-US" sz="2400"/>
              <a:t>	</a:t>
            </a:r>
            <a:r>
              <a:rPr lang="en-US" sz="2400" u="sng">
                <a:solidFill>
                  <a:schemeClr val="hlink"/>
                </a:solidFill>
                <a:hlinkClick r:id="rId3"/>
              </a:rPr>
              <a:t>www.scikit-learn.org</a:t>
            </a:r>
          </a:p>
          <a:p>
            <a:pPr indent="0" lvl="0" marL="0" rtl="0">
              <a:spcBef>
                <a:spcPts val="0"/>
              </a:spcBef>
              <a:buNone/>
            </a:pPr>
            <a:r>
              <a:rPr lang="en-US" sz="2400"/>
              <a:t>	</a:t>
            </a:r>
            <a:r>
              <a:rPr lang="en-US" sz="2400" u="sng">
                <a:solidFill>
                  <a:schemeClr val="hlink"/>
                </a:solidFill>
                <a:hlinkClick r:id="rId4"/>
              </a:rPr>
              <a:t>www.numpy.org</a:t>
            </a:r>
          </a:p>
          <a:p>
            <a:pPr indent="-69850" lvl="0" marL="0" rtl="0">
              <a:spcBef>
                <a:spcPts val="0"/>
              </a:spcBef>
              <a:buClr>
                <a:schemeClr val="dk1"/>
              </a:buClr>
              <a:buSzPct val="45833"/>
              <a:buFont typeface="Arial"/>
              <a:buNone/>
            </a:pPr>
            <a:r>
              <a:t/>
            </a:r>
            <a:endParaRPr sz="2400"/>
          </a:p>
          <a:p>
            <a:pPr indent="-69850" lvl="0" marL="0" rtl="0">
              <a:spcBef>
                <a:spcPts val="0"/>
              </a:spcBef>
              <a:buClr>
                <a:schemeClr val="dk1"/>
              </a:buClr>
              <a:buSzPct val="45833"/>
              <a:buFont typeface="Arial"/>
              <a:buNone/>
            </a:pPr>
            <a:r>
              <a:rPr lang="en-US" sz="2400"/>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7620000" cy="1143000"/>
          </a:xfrm>
          <a:prstGeom prst="rect">
            <a:avLst/>
          </a:prstGeom>
        </p:spPr>
        <p:txBody>
          <a:bodyPr anchorCtr="0" anchor="ctr" bIns="91425" lIns="91425" rIns="91425" tIns="91425">
            <a:noAutofit/>
          </a:bodyPr>
          <a:lstStyle/>
          <a:p>
            <a:pPr lvl="0" rtl="0">
              <a:spcBef>
                <a:spcPts val="0"/>
              </a:spcBef>
              <a:buNone/>
            </a:pPr>
            <a:r>
              <a:rPr lang="en-US"/>
              <a:t>Text : Models Tried</a:t>
            </a:r>
          </a:p>
        </p:txBody>
      </p:sp>
      <p:sp>
        <p:nvSpPr>
          <p:cNvPr id="161" name="Shape 161"/>
          <p:cNvSpPr txBox="1"/>
          <p:nvPr>
            <p:ph idx="1" type="body"/>
          </p:nvPr>
        </p:nvSpPr>
        <p:spPr>
          <a:xfrm>
            <a:off x="185800" y="1600200"/>
            <a:ext cx="7891500" cy="4800600"/>
          </a:xfrm>
          <a:prstGeom prst="rect">
            <a:avLst/>
          </a:prstGeom>
        </p:spPr>
        <p:txBody>
          <a:bodyPr anchorCtr="0" anchor="t" bIns="91425" lIns="91425" rIns="91425" tIns="91425">
            <a:noAutofit/>
          </a:bodyPr>
          <a:lstStyle/>
          <a:p>
            <a:pPr indent="0" lvl="0" marL="0" rtl="0">
              <a:spcBef>
                <a:spcPts val="0"/>
              </a:spcBef>
              <a:buNone/>
            </a:pPr>
            <a:r>
              <a:rPr lang="en-US" sz="2400"/>
              <a:t>Age and Gender Classification:</a:t>
            </a:r>
          </a:p>
          <a:p>
            <a:pPr indent="0" lvl="0" marL="0" rtl="0">
              <a:spcBef>
                <a:spcPts val="0"/>
              </a:spcBef>
              <a:buNone/>
            </a:pPr>
            <a:r>
              <a:rPr lang="en-US" sz="2400"/>
              <a:t>-	Tried bigrams: The accuracy was not good</a:t>
            </a:r>
          </a:p>
          <a:p>
            <a:pPr indent="457200" lvl="0" marL="0" rtl="0">
              <a:spcBef>
                <a:spcPts val="0"/>
              </a:spcBef>
              <a:buNone/>
            </a:pPr>
            <a:r>
              <a:rPr lang="en-US" sz="2400"/>
              <a:t>big5 personality traits:</a:t>
            </a:r>
          </a:p>
          <a:p>
            <a:pPr indent="0" lvl="0" marL="0" rtl="0">
              <a:spcBef>
                <a:spcPts val="0"/>
              </a:spcBef>
              <a:buNone/>
            </a:pPr>
            <a:r>
              <a:rPr lang="en-US" sz="2400"/>
              <a:t>-	Used nrc features but did not see any change in the results</a:t>
            </a:r>
          </a:p>
          <a:p>
            <a:pPr indent="0" lvl="0" marL="0" rtl="0">
              <a:spcBef>
                <a:spcPts val="0"/>
              </a:spcBef>
              <a:buNone/>
            </a:pPr>
            <a:r>
              <a:rPr lang="en-US" sz="2400"/>
              <a:t>-  Tried decision trees</a:t>
            </a:r>
          </a:p>
          <a:p>
            <a:pPr indent="0" lvl="0" marL="0" rtl="0">
              <a:spcBef>
                <a:spcPts val="0"/>
              </a:spcBef>
              <a:buNone/>
            </a:pPr>
            <a:r>
              <a:rPr lang="en-US" sz="2400"/>
              <a:t>References Used: </a:t>
            </a:r>
          </a:p>
          <a:p>
            <a:pPr indent="0" lvl="0" marL="0" rtl="0">
              <a:spcBef>
                <a:spcPts val="0"/>
              </a:spcBef>
              <a:buNone/>
            </a:pPr>
            <a:r>
              <a:rPr lang="en-US" sz="2400" u="sng">
                <a:solidFill>
                  <a:schemeClr val="hlink"/>
                </a:solidFill>
                <a:hlinkClick r:id="rId3"/>
              </a:rPr>
              <a:t>https://www.aaai.org/ocs/index.php/ICWSM/ICWSM13/paper/viewFile/6245/6309</a:t>
            </a:r>
          </a:p>
          <a:p>
            <a:pPr indent="0" lvl="0" marL="0" rtl="0">
              <a:spcBef>
                <a:spcPts val="0"/>
              </a:spcBef>
              <a:buNone/>
            </a:pPr>
            <a:r>
              <a:rPr lang="en-US" sz="2400" u="sng">
                <a:solidFill>
                  <a:schemeClr val="hlink"/>
                </a:solidFill>
                <a:hlinkClick r:id="rId4"/>
              </a:rPr>
              <a:t>https://canvas.uw.edu/courses/1029003/files/folder/project-papers?preview=34615628</a:t>
            </a:r>
          </a:p>
          <a:p>
            <a:pPr indent="0" lvl="0" marL="0" rtl="0">
              <a:spcBef>
                <a:spcPts val="0"/>
              </a:spcBef>
              <a:buNone/>
            </a:pPr>
            <a:r>
              <a:t/>
            </a:r>
            <a:endParaRPr sz="2400"/>
          </a:p>
          <a:p>
            <a:pPr indent="0" lvl="0" marL="0" rtl="0">
              <a:spcBef>
                <a:spcPts val="0"/>
              </a:spcBef>
              <a:buNone/>
            </a:pPr>
            <a:r>
              <a:rPr lang="en-US" sz="2400"/>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7620000" cy="1143000"/>
          </a:xfrm>
          <a:prstGeom prst="rect">
            <a:avLst/>
          </a:prstGeom>
        </p:spPr>
        <p:txBody>
          <a:bodyPr anchorCtr="0" anchor="ctr" bIns="91425" lIns="91425" rIns="91425" tIns="91425">
            <a:noAutofit/>
          </a:bodyPr>
          <a:lstStyle/>
          <a:p>
            <a:pPr lvl="0">
              <a:spcBef>
                <a:spcPts val="0"/>
              </a:spcBef>
              <a:buNone/>
            </a:pPr>
            <a:r>
              <a:rPr lang="en-US"/>
              <a:t>Evaluation Methods</a:t>
            </a:r>
          </a:p>
        </p:txBody>
      </p:sp>
      <p:sp>
        <p:nvSpPr>
          <p:cNvPr id="167" name="Shape 167"/>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228600" lvl="0" marL="457200" rtl="0">
              <a:spcBef>
                <a:spcPts val="0"/>
              </a:spcBef>
            </a:pPr>
            <a:r>
              <a:rPr lang="en-US"/>
              <a:t>Baseline: </a:t>
            </a:r>
          </a:p>
          <a:p>
            <a:pPr indent="-228600" lvl="1" marL="914400" rtl="0">
              <a:spcBef>
                <a:spcPts val="0"/>
              </a:spcBef>
            </a:pPr>
            <a:r>
              <a:rPr lang="en-US"/>
              <a:t>created the baseline for each trait. The baseline is used to compare the efficiency of the model.</a:t>
            </a:r>
          </a:p>
          <a:p>
            <a:pPr indent="-228600" lvl="1" marL="914400" rtl="0">
              <a:spcBef>
                <a:spcPts val="0"/>
              </a:spcBef>
            </a:pPr>
            <a:r>
              <a:rPr lang="en-US"/>
              <a:t>The model generated should perform better than the baseline</a:t>
            </a:r>
          </a:p>
          <a:p>
            <a:pPr indent="-228600" lvl="1" marL="914400" rtl="0">
              <a:spcBef>
                <a:spcPts val="0"/>
              </a:spcBef>
            </a:pPr>
            <a:r>
              <a:rPr lang="en-US"/>
              <a:t>Computed the majority age bracket and gender for age and gender for the baseline</a:t>
            </a:r>
          </a:p>
          <a:p>
            <a:pPr indent="-228600" lvl="1" marL="914400" rtl="0">
              <a:spcBef>
                <a:spcPts val="0"/>
              </a:spcBef>
            </a:pPr>
            <a:r>
              <a:rPr lang="en-US"/>
              <a:t>Computed the average of the personality traits.</a:t>
            </a:r>
          </a:p>
          <a:p>
            <a:pPr indent="0" lvl="0" marL="457200" rtl="0">
              <a:spcBef>
                <a:spcPts val="0"/>
              </a:spcBef>
              <a:buNone/>
            </a:pPr>
            <a:r>
              <a:t/>
            </a:r>
            <a:endParaRPr/>
          </a:p>
          <a:p>
            <a:pPr indent="-228600" lvl="0" marL="457200" rtl="0">
              <a:spcBef>
                <a:spcPts val="0"/>
              </a:spcBef>
            </a:pPr>
            <a:r>
              <a:rPr lang="en-US"/>
              <a:t>Accuracy: for classification evaluation</a:t>
            </a:r>
          </a:p>
          <a:p>
            <a:pPr indent="0" lvl="0" marL="0" rtl="0">
              <a:spcBef>
                <a:spcPts val="0"/>
              </a:spcBef>
              <a:buNone/>
            </a:pPr>
            <a:r>
              <a:t/>
            </a:r>
            <a:endParaRPr/>
          </a:p>
          <a:p>
            <a:pPr indent="-228600" lvl="0" marL="457200">
              <a:spcBef>
                <a:spcPts val="0"/>
              </a:spcBef>
            </a:pPr>
            <a:r>
              <a:rPr lang="en-US"/>
              <a:t>Root mean square error: regression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7620000" cy="1143000"/>
          </a:xfrm>
          <a:prstGeom prst="rect">
            <a:avLst/>
          </a:prstGeom>
        </p:spPr>
        <p:txBody>
          <a:bodyPr anchorCtr="0" anchor="ctr" bIns="91425" lIns="91425" rIns="91425" tIns="91425">
            <a:noAutofit/>
          </a:bodyPr>
          <a:lstStyle/>
          <a:p>
            <a:pPr lvl="0">
              <a:spcBef>
                <a:spcPts val="0"/>
              </a:spcBef>
              <a:buNone/>
            </a:pPr>
            <a:r>
              <a:rPr lang="en-US"/>
              <a:t>Merging</a:t>
            </a:r>
          </a:p>
        </p:txBody>
      </p:sp>
      <p:sp>
        <p:nvSpPr>
          <p:cNvPr id="173" name="Shape 173"/>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0" lvl="0" marL="457200">
              <a:spcBef>
                <a:spcPts val="0"/>
              </a:spcBef>
              <a:buNone/>
            </a:pPr>
            <a:r>
              <a:t/>
            </a:r>
            <a:endParaRPr/>
          </a:p>
        </p:txBody>
      </p:sp>
      <p:pic>
        <p:nvPicPr>
          <p:cNvPr descr="Screen Shot 2016-03-07 at 11.23.02 AM.png" id="174" name="Shape 174"/>
          <p:cNvPicPr preferRelativeResize="0"/>
          <p:nvPr/>
        </p:nvPicPr>
        <p:blipFill>
          <a:blip r:embed="rId3">
            <a:alphaModFix/>
          </a:blip>
          <a:stretch>
            <a:fillRect/>
          </a:stretch>
        </p:blipFill>
        <p:spPr>
          <a:xfrm>
            <a:off x="41525" y="1310650"/>
            <a:ext cx="8287125" cy="5098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7620000" cy="1143000"/>
          </a:xfrm>
          <a:prstGeom prst="rect">
            <a:avLst/>
          </a:prstGeom>
        </p:spPr>
        <p:txBody>
          <a:bodyPr anchorCtr="0" anchor="ctr" bIns="91425" lIns="91425" rIns="91425" tIns="91425">
            <a:noAutofit/>
          </a:bodyPr>
          <a:lstStyle/>
          <a:p>
            <a:pPr lvl="0" rtl="0">
              <a:spcBef>
                <a:spcPts val="0"/>
              </a:spcBef>
              <a:buNone/>
            </a:pPr>
            <a:r>
              <a:rPr lang="en-US"/>
              <a:t>Merging</a:t>
            </a:r>
          </a:p>
        </p:txBody>
      </p:sp>
      <p:sp>
        <p:nvSpPr>
          <p:cNvPr id="180" name="Shape 180"/>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228600" lvl="0" marL="457200" rtl="0">
              <a:spcBef>
                <a:spcPts val="0"/>
              </a:spcBef>
            </a:pPr>
            <a:r>
              <a:rPr lang="en-US"/>
              <a:t>Majority Voting Method</a:t>
            </a:r>
          </a:p>
          <a:p>
            <a:pPr lvl="0" rtl="0">
              <a:spcBef>
                <a:spcPts val="0"/>
              </a:spcBef>
              <a:buNone/>
            </a:pPr>
            <a:r>
              <a:rPr lang="en-US"/>
              <a:t>Age Gender Prediction:</a:t>
            </a:r>
          </a:p>
          <a:p>
            <a:pPr indent="-228600" lvl="0" marL="457200" rtl="0">
              <a:spcBef>
                <a:spcPts val="0"/>
              </a:spcBef>
            </a:pPr>
            <a:r>
              <a:rPr lang="en-US"/>
              <a:t>Calculated the Majority Gender from the following models:</a:t>
            </a:r>
          </a:p>
          <a:p>
            <a:pPr indent="-228600" lvl="1" marL="914400" rtl="0">
              <a:spcBef>
                <a:spcPts val="0"/>
              </a:spcBef>
            </a:pPr>
            <a:r>
              <a:rPr lang="en-US"/>
              <a:t>Page Likes:  Logistic regression</a:t>
            </a:r>
          </a:p>
          <a:p>
            <a:pPr indent="-228600" lvl="1" marL="914400" rtl="0">
              <a:spcBef>
                <a:spcPts val="0"/>
              </a:spcBef>
            </a:pPr>
            <a:r>
              <a:rPr lang="en-US"/>
              <a:t>Page Likes: User page user</a:t>
            </a:r>
          </a:p>
          <a:p>
            <a:pPr indent="-228600" lvl="1" marL="914400" rtl="0">
              <a:spcBef>
                <a:spcPts val="0"/>
              </a:spcBef>
            </a:pPr>
            <a:r>
              <a:rPr lang="en-US"/>
              <a:t>Images- Random Forest (oxford features)</a:t>
            </a:r>
          </a:p>
          <a:p>
            <a:pPr indent="-228600" lvl="1" marL="914400" rtl="0">
              <a:spcBef>
                <a:spcPts val="0"/>
              </a:spcBef>
            </a:pPr>
            <a:r>
              <a:rPr lang="en-US"/>
              <a:t>Text - naive Bayes (bag of words)</a:t>
            </a:r>
          </a:p>
          <a:p>
            <a:pPr indent="0" lvl="0" marL="457200" rtl="0">
              <a:spcBef>
                <a:spcPts val="0"/>
              </a:spcBef>
              <a:buNone/>
            </a:pPr>
            <a:r>
              <a:t/>
            </a:r>
            <a:endParaRPr/>
          </a:p>
          <a:p>
            <a:pPr indent="-228600" lvl="0" marL="457200" rtl="0">
              <a:spcBef>
                <a:spcPts val="0"/>
              </a:spcBef>
            </a:pPr>
            <a:r>
              <a:rPr lang="en-US"/>
              <a:t>Calculated the Majority age from the following models:</a:t>
            </a:r>
          </a:p>
          <a:p>
            <a:pPr indent="-228600" lvl="1" marL="914400" rtl="0">
              <a:spcBef>
                <a:spcPts val="0"/>
              </a:spcBef>
            </a:pPr>
            <a:r>
              <a:rPr lang="en-US"/>
              <a:t>Page Likes: User page user</a:t>
            </a:r>
          </a:p>
          <a:p>
            <a:pPr indent="-228600" lvl="1" marL="914400" rtl="0">
              <a:spcBef>
                <a:spcPts val="0"/>
              </a:spcBef>
            </a:pPr>
            <a:r>
              <a:rPr lang="en-US"/>
              <a:t>Page Likes: Logistic regression</a:t>
            </a:r>
          </a:p>
          <a:p>
            <a:pPr indent="-228600" lvl="1" marL="914400" rtl="0">
              <a:spcBef>
                <a:spcPts val="0"/>
              </a:spcBef>
            </a:pPr>
            <a:r>
              <a:rPr lang="en-US"/>
              <a:t>Text - naive bayes (bag of words)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7620000" cy="1143000"/>
          </a:xfrm>
          <a:prstGeom prst="rect">
            <a:avLst/>
          </a:prstGeom>
        </p:spPr>
        <p:txBody>
          <a:bodyPr anchorCtr="0" anchor="ctr" bIns="91425" lIns="91425" rIns="91425" tIns="91425">
            <a:noAutofit/>
          </a:bodyPr>
          <a:lstStyle/>
          <a:p>
            <a:pPr lvl="0" rtl="0">
              <a:spcBef>
                <a:spcPts val="0"/>
              </a:spcBef>
              <a:buNone/>
            </a:pPr>
            <a:r>
              <a:rPr lang="en-US"/>
              <a:t>Merging</a:t>
            </a:r>
          </a:p>
        </p:txBody>
      </p:sp>
      <p:sp>
        <p:nvSpPr>
          <p:cNvPr id="186" name="Shape 186"/>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0" lvl="0" marL="0" rtl="0">
              <a:spcBef>
                <a:spcPts val="0"/>
              </a:spcBef>
              <a:buNone/>
            </a:pPr>
            <a:r>
              <a:rPr lang="en-US"/>
              <a:t>Big 5 Personality traits</a:t>
            </a:r>
          </a:p>
          <a:p>
            <a:pPr indent="-228600" lvl="0" marL="457200" rtl="0">
              <a:spcBef>
                <a:spcPts val="0"/>
              </a:spcBef>
            </a:pPr>
            <a:r>
              <a:rPr lang="en-US"/>
              <a:t>Took the average of the big5 from the following model</a:t>
            </a:r>
          </a:p>
          <a:p>
            <a:pPr indent="-228600" lvl="1" marL="914400" rtl="0">
              <a:spcBef>
                <a:spcPts val="0"/>
              </a:spcBef>
            </a:pPr>
            <a:r>
              <a:rPr lang="en-US"/>
              <a:t>Page likes: user page user</a:t>
            </a:r>
          </a:p>
          <a:p>
            <a:pPr indent="-228600" lvl="1" marL="914400" rtl="0">
              <a:spcBef>
                <a:spcPts val="0"/>
              </a:spcBef>
            </a:pPr>
            <a:r>
              <a:rPr lang="en-US"/>
              <a:t>Images: random forest(oxford features)</a:t>
            </a:r>
          </a:p>
          <a:p>
            <a:pPr indent="-228600" lvl="1" marL="914400" rtl="0">
              <a:spcBef>
                <a:spcPts val="0"/>
              </a:spcBef>
            </a:pPr>
            <a:r>
              <a:rPr lang="en-US"/>
              <a:t>Text: linear regression(LIWC)</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7620000" cy="1143000"/>
          </a:xfrm>
          <a:prstGeom prst="rect">
            <a:avLst/>
          </a:prstGeom>
        </p:spPr>
        <p:txBody>
          <a:bodyPr anchorCtr="0" anchor="ctr" bIns="91425" lIns="91425" rIns="91425" tIns="91425">
            <a:noAutofit/>
          </a:bodyPr>
          <a:lstStyle/>
          <a:p>
            <a:pPr lvl="0">
              <a:spcBef>
                <a:spcPts val="0"/>
              </a:spcBef>
              <a:buNone/>
            </a:pPr>
            <a:r>
              <a:rPr lang="en-US"/>
              <a:t>Results</a:t>
            </a:r>
          </a:p>
        </p:txBody>
      </p:sp>
      <p:graphicFrame>
        <p:nvGraphicFramePr>
          <p:cNvPr id="192" name="Shape 192"/>
          <p:cNvGraphicFramePr/>
          <p:nvPr/>
        </p:nvGraphicFramePr>
        <p:xfrm>
          <a:off x="284500" y="1691925"/>
          <a:ext cx="3000000" cy="3000000"/>
        </p:xfrm>
        <a:graphic>
          <a:graphicData uri="http://schemas.openxmlformats.org/drawingml/2006/table">
            <a:tbl>
              <a:tblPr>
                <a:noFill/>
                <a:tableStyleId>{6E3C7592-F7A1-493B-BED6-73A966BD7E91}</a:tableStyleId>
              </a:tblPr>
              <a:tblGrid>
                <a:gridCol w="1629075"/>
                <a:gridCol w="784575"/>
                <a:gridCol w="852100"/>
                <a:gridCol w="953450"/>
                <a:gridCol w="987250"/>
                <a:gridCol w="1139250"/>
                <a:gridCol w="885875"/>
                <a:gridCol w="801425"/>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US"/>
                        <a:t>Age</a:t>
                      </a:r>
                    </a:p>
                  </a:txBody>
                  <a:tcPr marT="91425" marB="91425" marR="91425" marL="91425"/>
                </a:tc>
                <a:tc>
                  <a:txBody>
                    <a:bodyPr>
                      <a:noAutofit/>
                    </a:bodyPr>
                    <a:lstStyle/>
                    <a:p>
                      <a:pPr lvl="0">
                        <a:spcBef>
                          <a:spcPts val="0"/>
                        </a:spcBef>
                        <a:buNone/>
                      </a:pPr>
                      <a:r>
                        <a:rPr lang="en-US"/>
                        <a:t>Gender</a:t>
                      </a:r>
                    </a:p>
                  </a:txBody>
                  <a:tcPr marT="91425" marB="91425" marR="91425" marL="91425"/>
                </a:tc>
                <a:tc>
                  <a:txBody>
                    <a:bodyPr>
                      <a:noAutofit/>
                    </a:bodyPr>
                    <a:lstStyle/>
                    <a:p>
                      <a:pPr lvl="0">
                        <a:spcBef>
                          <a:spcPts val="0"/>
                        </a:spcBef>
                        <a:buNone/>
                      </a:pPr>
                      <a:r>
                        <a:rPr lang="en-US"/>
                        <a:t>Open</a:t>
                      </a:r>
                    </a:p>
                  </a:txBody>
                  <a:tcPr marT="91425" marB="91425" marR="91425" marL="91425"/>
                </a:tc>
                <a:tc>
                  <a:txBody>
                    <a:bodyPr>
                      <a:noAutofit/>
                    </a:bodyPr>
                    <a:lstStyle/>
                    <a:p>
                      <a:pPr lvl="0">
                        <a:spcBef>
                          <a:spcPts val="0"/>
                        </a:spcBef>
                        <a:buNone/>
                      </a:pPr>
                      <a:r>
                        <a:rPr lang="en-US"/>
                        <a:t>Neu</a:t>
                      </a:r>
                    </a:p>
                  </a:txBody>
                  <a:tcPr marT="91425" marB="91425" marR="91425" marL="91425"/>
                </a:tc>
                <a:tc>
                  <a:txBody>
                    <a:bodyPr>
                      <a:noAutofit/>
                    </a:bodyPr>
                    <a:lstStyle/>
                    <a:p>
                      <a:pPr lvl="0">
                        <a:spcBef>
                          <a:spcPts val="0"/>
                        </a:spcBef>
                        <a:buNone/>
                      </a:pPr>
                      <a:r>
                        <a:rPr lang="en-US"/>
                        <a:t>Ext</a:t>
                      </a:r>
                    </a:p>
                  </a:txBody>
                  <a:tcPr marT="91425" marB="91425" marR="91425" marL="91425"/>
                </a:tc>
                <a:tc>
                  <a:txBody>
                    <a:bodyPr>
                      <a:noAutofit/>
                    </a:bodyPr>
                    <a:lstStyle/>
                    <a:p>
                      <a:pPr lvl="0">
                        <a:spcBef>
                          <a:spcPts val="0"/>
                        </a:spcBef>
                        <a:buNone/>
                      </a:pPr>
                      <a:r>
                        <a:rPr lang="en-US"/>
                        <a:t>Agr</a:t>
                      </a:r>
                    </a:p>
                  </a:txBody>
                  <a:tcPr marT="91425" marB="91425" marR="91425" marL="91425"/>
                </a:tc>
                <a:tc>
                  <a:txBody>
                    <a:bodyPr>
                      <a:noAutofit/>
                    </a:bodyPr>
                    <a:lstStyle/>
                    <a:p>
                      <a:pPr lvl="0">
                        <a:spcBef>
                          <a:spcPts val="0"/>
                        </a:spcBef>
                        <a:buNone/>
                      </a:pPr>
                      <a:r>
                        <a:rPr lang="en-US"/>
                        <a:t>Con</a:t>
                      </a:r>
                    </a:p>
                  </a:txBody>
                  <a:tcPr marT="91425" marB="91425" marR="91425" marL="91425"/>
                </a:tc>
              </a:tr>
              <a:tr h="381000">
                <a:tc>
                  <a:txBody>
                    <a:bodyPr>
                      <a:noAutofit/>
                    </a:bodyPr>
                    <a:lstStyle/>
                    <a:p>
                      <a:pPr lvl="0">
                        <a:spcBef>
                          <a:spcPts val="0"/>
                        </a:spcBef>
                        <a:buNone/>
                      </a:pPr>
                      <a:r>
                        <a:rPr lang="en-US"/>
                        <a:t>Baseline</a:t>
                      </a:r>
                    </a:p>
                  </a:txBody>
                  <a:tcPr marT="91425" marB="91425" marR="91425" marL="91425"/>
                </a:tc>
                <a:tc>
                  <a:txBody>
                    <a:bodyPr>
                      <a:noAutofit/>
                    </a:bodyPr>
                    <a:lstStyle/>
                    <a:p>
                      <a:pPr lvl="0">
                        <a:spcBef>
                          <a:spcPts val="0"/>
                        </a:spcBef>
                        <a:buNone/>
                      </a:pPr>
                      <a:r>
                        <a:rPr lang="en-US"/>
                        <a:t>.59</a:t>
                      </a:r>
                    </a:p>
                  </a:txBody>
                  <a:tcPr marT="91425" marB="91425" marR="91425" marL="91425"/>
                </a:tc>
                <a:tc>
                  <a:txBody>
                    <a:bodyPr>
                      <a:noAutofit/>
                    </a:bodyPr>
                    <a:lstStyle/>
                    <a:p>
                      <a:pPr lvl="0">
                        <a:spcBef>
                          <a:spcPts val="0"/>
                        </a:spcBef>
                        <a:buNone/>
                      </a:pPr>
                      <a:r>
                        <a:rPr lang="en-US"/>
                        <a:t>.59</a:t>
                      </a:r>
                    </a:p>
                  </a:txBody>
                  <a:tcPr marT="91425" marB="91425" marR="91425" marL="91425"/>
                </a:tc>
                <a:tc>
                  <a:txBody>
                    <a:bodyPr>
                      <a:noAutofit/>
                    </a:bodyPr>
                    <a:lstStyle/>
                    <a:p>
                      <a:pPr lvl="0">
                        <a:spcBef>
                          <a:spcPts val="0"/>
                        </a:spcBef>
                        <a:buNone/>
                      </a:pPr>
                      <a:r>
                        <a:rPr lang="en-US"/>
                        <a:t>.65</a:t>
                      </a:r>
                    </a:p>
                  </a:txBody>
                  <a:tcPr marT="91425" marB="91425" marR="91425" marL="91425"/>
                </a:tc>
                <a:tc>
                  <a:txBody>
                    <a:bodyPr>
                      <a:noAutofit/>
                    </a:bodyPr>
                    <a:lstStyle/>
                    <a:p>
                      <a:pPr lvl="0">
                        <a:spcBef>
                          <a:spcPts val="0"/>
                        </a:spcBef>
                        <a:buNone/>
                      </a:pPr>
                      <a:r>
                        <a:rPr lang="en-US"/>
                        <a:t>.80</a:t>
                      </a:r>
                    </a:p>
                  </a:txBody>
                  <a:tcPr marT="91425" marB="91425" marR="91425" marL="91425"/>
                </a:tc>
                <a:tc>
                  <a:txBody>
                    <a:bodyPr>
                      <a:noAutofit/>
                    </a:bodyPr>
                    <a:lstStyle/>
                    <a:p>
                      <a:pPr lvl="0">
                        <a:spcBef>
                          <a:spcPts val="0"/>
                        </a:spcBef>
                        <a:buNone/>
                      </a:pPr>
                      <a:r>
                        <a:rPr lang="en-US"/>
                        <a:t>.79</a:t>
                      </a:r>
                    </a:p>
                  </a:txBody>
                  <a:tcPr marT="91425" marB="91425" marR="91425" marL="91425"/>
                </a:tc>
                <a:tc>
                  <a:txBody>
                    <a:bodyPr>
                      <a:noAutofit/>
                    </a:bodyPr>
                    <a:lstStyle/>
                    <a:p>
                      <a:pPr lvl="0">
                        <a:spcBef>
                          <a:spcPts val="0"/>
                        </a:spcBef>
                        <a:buNone/>
                      </a:pPr>
                      <a:r>
                        <a:rPr lang="en-US"/>
                        <a:t>.66</a:t>
                      </a:r>
                    </a:p>
                  </a:txBody>
                  <a:tcPr marT="91425" marB="91425" marR="91425" marL="91425"/>
                </a:tc>
                <a:tc>
                  <a:txBody>
                    <a:bodyPr>
                      <a:noAutofit/>
                    </a:bodyPr>
                    <a:lstStyle/>
                    <a:p>
                      <a:pPr lvl="0">
                        <a:spcBef>
                          <a:spcPts val="0"/>
                        </a:spcBef>
                        <a:buNone/>
                      </a:pPr>
                      <a:r>
                        <a:rPr lang="en-US"/>
                        <a:t>.73</a:t>
                      </a:r>
                    </a:p>
                  </a:txBody>
                  <a:tcPr marT="91425" marB="91425" marR="91425" marL="91425"/>
                </a:tc>
              </a:tr>
              <a:tr h="381000">
                <a:tc>
                  <a:txBody>
                    <a:bodyPr>
                      <a:noAutofit/>
                    </a:bodyPr>
                    <a:lstStyle/>
                    <a:p>
                      <a:pPr lvl="0" rtl="0">
                        <a:spcBef>
                          <a:spcPts val="0"/>
                        </a:spcBef>
                        <a:buNone/>
                      </a:pPr>
                      <a:r>
                        <a:rPr lang="en-US"/>
                        <a:t>RF Oxford</a:t>
                      </a:r>
                    </a:p>
                    <a:p>
                      <a:pPr lvl="0">
                        <a:spcBef>
                          <a:spcPts val="0"/>
                        </a:spcBef>
                        <a:buNone/>
                      </a:pPr>
                      <a:r>
                        <a:rPr lang="en-US"/>
                        <a:t>(train data)</a:t>
                      </a:r>
                    </a:p>
                  </a:txBody>
                  <a:tcPr marT="91425" marB="91425" marR="91425" marL="91425"/>
                </a:tc>
                <a:tc>
                  <a:txBody>
                    <a:bodyPr>
                      <a:noAutofit/>
                    </a:bodyPr>
                    <a:lstStyle/>
                    <a:p>
                      <a:pPr lvl="0">
                        <a:spcBef>
                          <a:spcPts val="0"/>
                        </a:spcBef>
                        <a:buNone/>
                      </a:pPr>
                      <a:r>
                        <a:rPr lang="en-US"/>
                        <a:t>.53</a:t>
                      </a:r>
                    </a:p>
                  </a:txBody>
                  <a:tcPr marT="91425" marB="91425" marR="91425" marL="91425"/>
                </a:tc>
                <a:tc>
                  <a:txBody>
                    <a:bodyPr>
                      <a:noAutofit/>
                    </a:bodyPr>
                    <a:lstStyle/>
                    <a:p>
                      <a:pPr lvl="0">
                        <a:spcBef>
                          <a:spcPts val="0"/>
                        </a:spcBef>
                        <a:buNone/>
                      </a:pPr>
                      <a:r>
                        <a:rPr b="1" lang="en-US">
                          <a:solidFill>
                            <a:srgbClr val="0000FF"/>
                          </a:solidFill>
                        </a:rPr>
                        <a:t>.83</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r>
              <a:tr h="381000">
                <a:tc>
                  <a:txBody>
                    <a:bodyPr>
                      <a:noAutofit/>
                    </a:bodyPr>
                    <a:lstStyle/>
                    <a:p>
                      <a:pPr lvl="0" rtl="0">
                        <a:spcBef>
                          <a:spcPts val="0"/>
                        </a:spcBef>
                        <a:buNone/>
                      </a:pPr>
                      <a:r>
                        <a:rPr lang="en-US"/>
                        <a:t>LinReg Oxford</a:t>
                      </a:r>
                    </a:p>
                    <a:p>
                      <a:pPr lvl="0">
                        <a:spcBef>
                          <a:spcPts val="0"/>
                        </a:spcBef>
                        <a:buNone/>
                      </a:pPr>
                      <a:r>
                        <a:rPr lang="en-US"/>
                        <a:t>(train data)</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b="1" lang="en-US">
                          <a:solidFill>
                            <a:srgbClr val="0000FF"/>
                          </a:solidFill>
                        </a:rPr>
                        <a:t>.60</a:t>
                      </a:r>
                    </a:p>
                  </a:txBody>
                  <a:tcPr marT="91425" marB="91425" marR="91425" marL="91425"/>
                </a:tc>
                <a:tc>
                  <a:txBody>
                    <a:bodyPr>
                      <a:noAutofit/>
                    </a:bodyPr>
                    <a:lstStyle/>
                    <a:p>
                      <a:pPr lvl="0">
                        <a:spcBef>
                          <a:spcPts val="0"/>
                        </a:spcBef>
                        <a:buNone/>
                      </a:pPr>
                      <a:r>
                        <a:rPr b="1" lang="en-US">
                          <a:solidFill>
                            <a:srgbClr val="0000FF"/>
                          </a:solidFill>
                        </a:rPr>
                        <a:t>.70</a:t>
                      </a:r>
                    </a:p>
                  </a:txBody>
                  <a:tcPr marT="91425" marB="91425" marR="91425" marL="91425"/>
                </a:tc>
                <a:tc>
                  <a:txBody>
                    <a:bodyPr>
                      <a:noAutofit/>
                    </a:bodyPr>
                    <a:lstStyle/>
                    <a:p>
                      <a:pPr lvl="0">
                        <a:spcBef>
                          <a:spcPts val="0"/>
                        </a:spcBef>
                        <a:buNone/>
                      </a:pPr>
                      <a:r>
                        <a:rPr b="1" lang="en-US">
                          <a:solidFill>
                            <a:srgbClr val="0000FF"/>
                          </a:solidFill>
                        </a:rPr>
                        <a:t>.78</a:t>
                      </a:r>
                    </a:p>
                  </a:txBody>
                  <a:tcPr marT="91425" marB="91425" marR="91425" marL="91425"/>
                </a:tc>
                <a:tc>
                  <a:txBody>
                    <a:bodyPr>
                      <a:noAutofit/>
                    </a:bodyPr>
                    <a:lstStyle/>
                    <a:p>
                      <a:pPr lvl="0">
                        <a:spcBef>
                          <a:spcPts val="0"/>
                        </a:spcBef>
                        <a:buNone/>
                      </a:pPr>
                      <a:r>
                        <a:rPr b="1" lang="en-US">
                          <a:solidFill>
                            <a:srgbClr val="0000FF"/>
                          </a:solidFill>
                        </a:rPr>
                        <a:t>.66</a:t>
                      </a:r>
                    </a:p>
                  </a:txBody>
                  <a:tcPr marT="91425" marB="91425" marR="91425" marL="91425"/>
                </a:tc>
                <a:tc>
                  <a:txBody>
                    <a:bodyPr>
                      <a:noAutofit/>
                    </a:bodyPr>
                    <a:lstStyle/>
                    <a:p>
                      <a:pPr lvl="0">
                        <a:spcBef>
                          <a:spcPts val="0"/>
                        </a:spcBef>
                        <a:buNone/>
                      </a:pPr>
                      <a:r>
                        <a:rPr b="1" lang="en-US">
                          <a:solidFill>
                            <a:srgbClr val="0000FF"/>
                          </a:solidFill>
                        </a:rPr>
                        <a:t>.77</a:t>
                      </a:r>
                    </a:p>
                  </a:txBody>
                  <a:tcPr marT="91425" marB="91425" marR="91425" marL="91425"/>
                </a:tc>
              </a:tr>
              <a:tr h="381000">
                <a:tc>
                  <a:txBody>
                    <a:bodyPr>
                      <a:noAutofit/>
                    </a:bodyPr>
                    <a:lstStyle/>
                    <a:p>
                      <a:pPr lvl="0">
                        <a:spcBef>
                          <a:spcPts val="0"/>
                        </a:spcBef>
                        <a:buNone/>
                      </a:pPr>
                      <a:r>
                        <a:rPr lang="en-US"/>
                        <a:t>UPU</a:t>
                      </a:r>
                    </a:p>
                  </a:txBody>
                  <a:tcPr marT="91425" marB="91425" marR="91425" marL="91425"/>
                </a:tc>
                <a:tc>
                  <a:txBody>
                    <a:bodyPr>
                      <a:noAutofit/>
                    </a:bodyPr>
                    <a:lstStyle/>
                    <a:p>
                      <a:pPr lvl="0">
                        <a:spcBef>
                          <a:spcPts val="0"/>
                        </a:spcBef>
                        <a:buNone/>
                      </a:pPr>
                      <a:r>
                        <a:rPr b="1" lang="en-US">
                          <a:solidFill>
                            <a:srgbClr val="0000FF"/>
                          </a:solidFill>
                        </a:rPr>
                        <a:t>.60</a:t>
                      </a:r>
                    </a:p>
                  </a:txBody>
                  <a:tcPr marT="91425" marB="91425" marR="91425" marL="91425"/>
                </a:tc>
                <a:tc>
                  <a:txBody>
                    <a:bodyPr>
                      <a:noAutofit/>
                    </a:bodyPr>
                    <a:lstStyle/>
                    <a:p>
                      <a:pPr lvl="0">
                        <a:spcBef>
                          <a:spcPts val="0"/>
                        </a:spcBef>
                        <a:buNone/>
                      </a:pPr>
                      <a:r>
                        <a:rPr b="1" lang="en-US">
                          <a:solidFill>
                            <a:srgbClr val="0000FF"/>
                          </a:solidFill>
                        </a:rPr>
                        <a:t>.71</a:t>
                      </a:r>
                    </a:p>
                  </a:txBody>
                  <a:tcPr marT="91425" marB="91425" marR="91425" marL="91425"/>
                </a:tc>
                <a:tc>
                  <a:txBody>
                    <a:bodyPr>
                      <a:noAutofit/>
                    </a:bodyPr>
                    <a:lstStyle/>
                    <a:p>
                      <a:pPr lvl="0">
                        <a:spcBef>
                          <a:spcPts val="0"/>
                        </a:spcBef>
                        <a:buNone/>
                      </a:pPr>
                      <a:r>
                        <a:rPr b="1" lang="en-US">
                          <a:solidFill>
                            <a:srgbClr val="0000FF"/>
                          </a:solidFill>
                        </a:rPr>
                        <a:t>0.65</a:t>
                      </a:r>
                    </a:p>
                  </a:txBody>
                  <a:tcPr marT="91425" marB="91425" marR="91425" marL="91425"/>
                </a:tc>
                <a:tc>
                  <a:txBody>
                    <a:bodyPr>
                      <a:noAutofit/>
                    </a:bodyPr>
                    <a:lstStyle/>
                    <a:p>
                      <a:pPr lvl="0">
                        <a:spcBef>
                          <a:spcPts val="0"/>
                        </a:spcBef>
                        <a:buNone/>
                      </a:pPr>
                      <a:r>
                        <a:rPr b="1" lang="en-US">
                          <a:solidFill>
                            <a:srgbClr val="0000FF"/>
                          </a:solidFill>
                        </a:rPr>
                        <a:t>0.79</a:t>
                      </a:r>
                    </a:p>
                  </a:txBody>
                  <a:tcPr marT="91425" marB="91425" marR="91425" marL="91425"/>
                </a:tc>
                <a:tc>
                  <a:txBody>
                    <a:bodyPr>
                      <a:noAutofit/>
                    </a:bodyPr>
                    <a:lstStyle/>
                    <a:p>
                      <a:pPr lvl="0">
                        <a:spcBef>
                          <a:spcPts val="0"/>
                        </a:spcBef>
                        <a:buNone/>
                      </a:pPr>
                      <a:r>
                        <a:rPr b="1" lang="en-US">
                          <a:solidFill>
                            <a:srgbClr val="0000FF"/>
                          </a:solidFill>
                        </a:rPr>
                        <a:t>0.79</a:t>
                      </a:r>
                    </a:p>
                  </a:txBody>
                  <a:tcPr marT="91425" marB="91425" marR="91425" marL="91425"/>
                </a:tc>
                <a:tc>
                  <a:txBody>
                    <a:bodyPr>
                      <a:noAutofit/>
                    </a:bodyPr>
                    <a:lstStyle/>
                    <a:p>
                      <a:pPr lvl="0">
                        <a:spcBef>
                          <a:spcPts val="0"/>
                        </a:spcBef>
                        <a:buNone/>
                      </a:pPr>
                      <a:r>
                        <a:rPr b="1" lang="en-US">
                          <a:solidFill>
                            <a:srgbClr val="0000FF"/>
                          </a:solidFill>
                        </a:rPr>
                        <a:t>0.65</a:t>
                      </a:r>
                    </a:p>
                  </a:txBody>
                  <a:tcPr marT="91425" marB="91425" marR="91425" marL="91425"/>
                </a:tc>
                <a:tc>
                  <a:txBody>
                    <a:bodyPr>
                      <a:noAutofit/>
                    </a:bodyPr>
                    <a:lstStyle/>
                    <a:p>
                      <a:pPr lvl="0">
                        <a:spcBef>
                          <a:spcPts val="0"/>
                        </a:spcBef>
                        <a:buNone/>
                      </a:pPr>
                      <a:r>
                        <a:rPr b="1" lang="en-US">
                          <a:solidFill>
                            <a:srgbClr val="0000FF"/>
                          </a:solidFill>
                        </a:rPr>
                        <a:t>0.72</a:t>
                      </a:r>
                    </a:p>
                  </a:txBody>
                  <a:tcPr marT="91425" marB="91425" marR="91425" marL="91425"/>
                </a:tc>
              </a:tr>
              <a:tr h="381000">
                <a:tc>
                  <a:txBody>
                    <a:bodyPr>
                      <a:noAutofit/>
                    </a:bodyPr>
                    <a:lstStyle/>
                    <a:p>
                      <a:pPr lvl="0" rtl="0">
                        <a:spcBef>
                          <a:spcPts val="0"/>
                        </a:spcBef>
                        <a:buNone/>
                      </a:pPr>
                      <a:r>
                        <a:rPr lang="en-US"/>
                        <a:t>Log Regr</a:t>
                      </a:r>
                    </a:p>
                    <a:p>
                      <a:pPr lvl="0">
                        <a:spcBef>
                          <a:spcPts val="0"/>
                        </a:spcBef>
                        <a:buNone/>
                      </a:pPr>
                      <a:r>
                        <a:rPr lang="en-US"/>
                        <a:t>(train data)</a:t>
                      </a:r>
                    </a:p>
                  </a:txBody>
                  <a:tcPr marT="91425" marB="91425" marR="91425" marL="91425"/>
                </a:tc>
                <a:tc>
                  <a:txBody>
                    <a:bodyPr>
                      <a:noAutofit/>
                    </a:bodyPr>
                    <a:lstStyle/>
                    <a:p>
                      <a:pPr lvl="0">
                        <a:spcBef>
                          <a:spcPts val="0"/>
                        </a:spcBef>
                        <a:buNone/>
                      </a:pPr>
                      <a:r>
                        <a:rPr b="1" lang="en-US">
                          <a:solidFill>
                            <a:srgbClr val="0000FF"/>
                          </a:solidFill>
                        </a:rPr>
                        <a:t>.66</a:t>
                      </a:r>
                    </a:p>
                  </a:txBody>
                  <a:tcPr marT="91425" marB="91425" marR="91425" marL="91425"/>
                </a:tc>
                <a:tc>
                  <a:txBody>
                    <a:bodyPr>
                      <a:noAutofit/>
                    </a:bodyPr>
                    <a:lstStyle/>
                    <a:p>
                      <a:pPr lvl="0">
                        <a:spcBef>
                          <a:spcPts val="0"/>
                        </a:spcBef>
                        <a:buNone/>
                      </a:pPr>
                      <a:r>
                        <a:rPr b="1" lang="en-US">
                          <a:solidFill>
                            <a:srgbClr val="0000FF"/>
                          </a:solidFill>
                        </a:rPr>
                        <a:t>.78</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r>
              <a:tr h="381000">
                <a:tc>
                  <a:txBody>
                    <a:bodyPr>
                      <a:noAutofit/>
                    </a:bodyPr>
                    <a:lstStyle/>
                    <a:p>
                      <a:pPr lvl="0">
                        <a:spcBef>
                          <a:spcPts val="0"/>
                        </a:spcBef>
                        <a:buNone/>
                      </a:pPr>
                      <a:r>
                        <a:rPr lang="en-US"/>
                        <a:t>NB Text</a:t>
                      </a:r>
                    </a:p>
                  </a:txBody>
                  <a:tcPr marT="91425" marB="91425" marR="91425" marL="91425"/>
                </a:tc>
                <a:tc>
                  <a:txBody>
                    <a:bodyPr>
                      <a:noAutofit/>
                    </a:bodyPr>
                    <a:lstStyle/>
                    <a:p>
                      <a:pPr lvl="0">
                        <a:spcBef>
                          <a:spcPts val="0"/>
                        </a:spcBef>
                        <a:buNone/>
                      </a:pPr>
                      <a:r>
                        <a:rPr b="1" lang="en-US">
                          <a:solidFill>
                            <a:srgbClr val="0000FF"/>
                          </a:solidFill>
                        </a:rPr>
                        <a:t>.61</a:t>
                      </a:r>
                    </a:p>
                  </a:txBody>
                  <a:tcPr marT="91425" marB="91425" marR="91425" marL="91425"/>
                </a:tc>
                <a:tc>
                  <a:txBody>
                    <a:bodyPr>
                      <a:noAutofit/>
                    </a:bodyPr>
                    <a:lstStyle/>
                    <a:p>
                      <a:pPr lvl="0">
                        <a:spcBef>
                          <a:spcPts val="0"/>
                        </a:spcBef>
                        <a:buNone/>
                      </a:pPr>
                      <a:r>
                        <a:rPr b="1" lang="en-US">
                          <a:solidFill>
                            <a:srgbClr val="0000FF"/>
                          </a:solidFill>
                        </a:rPr>
                        <a:t>.71</a:t>
                      </a:r>
                    </a:p>
                  </a:txBody>
                  <a:tcPr marT="91425" marB="91425" marR="91425" marL="91425"/>
                </a:tc>
                <a:tc>
                  <a:txBody>
                    <a:bodyPr>
                      <a:noAutofit/>
                    </a:bodyPr>
                    <a:lstStyle/>
                    <a:p>
                      <a:pPr lvl="0" rtl="0">
                        <a:spcBef>
                          <a:spcPts val="0"/>
                        </a:spcBef>
                        <a:buNone/>
                      </a:pPr>
                      <a:r>
                        <a:rPr lang="en-US"/>
                        <a:t>-</a:t>
                      </a:r>
                    </a:p>
                  </a:txBody>
                  <a:tcPr marT="91425" marB="91425" marR="91425" marL="91425"/>
                </a:tc>
                <a:tc>
                  <a:txBody>
                    <a:bodyPr>
                      <a:noAutofit/>
                    </a:bodyPr>
                    <a:lstStyle/>
                    <a:p>
                      <a:pPr lvl="0" rtl="0">
                        <a:spcBef>
                          <a:spcPts val="0"/>
                        </a:spcBef>
                        <a:buNone/>
                      </a:pPr>
                      <a:r>
                        <a:rPr lang="en-US"/>
                        <a:t>-</a:t>
                      </a:r>
                    </a:p>
                  </a:txBody>
                  <a:tcPr marT="91425" marB="91425" marR="91425" marL="91425"/>
                </a:tc>
                <a:tc>
                  <a:txBody>
                    <a:bodyPr>
                      <a:noAutofit/>
                    </a:bodyPr>
                    <a:lstStyle/>
                    <a:p>
                      <a:pPr lvl="0" rtl="0">
                        <a:spcBef>
                          <a:spcPts val="0"/>
                        </a:spcBef>
                        <a:buNone/>
                      </a:pPr>
                      <a:r>
                        <a:rPr lang="en-US"/>
                        <a:t>-</a:t>
                      </a:r>
                    </a:p>
                  </a:txBody>
                  <a:tcPr marT="91425" marB="91425" marR="91425" marL="91425"/>
                </a:tc>
                <a:tc>
                  <a:txBody>
                    <a:bodyPr>
                      <a:noAutofit/>
                    </a:bodyPr>
                    <a:lstStyle/>
                    <a:p>
                      <a:pPr lvl="0" rtl="0">
                        <a:spcBef>
                          <a:spcPts val="0"/>
                        </a:spcBef>
                        <a:buNone/>
                      </a:pPr>
                      <a:r>
                        <a:rPr lang="en-US"/>
                        <a:t>-</a:t>
                      </a:r>
                    </a:p>
                  </a:txBody>
                  <a:tcPr marT="91425" marB="91425" marR="91425" marL="91425"/>
                </a:tc>
                <a:tc>
                  <a:txBody>
                    <a:bodyPr>
                      <a:noAutofit/>
                    </a:bodyPr>
                    <a:lstStyle/>
                    <a:p>
                      <a:pPr lvl="0" rtl="0">
                        <a:spcBef>
                          <a:spcPts val="0"/>
                        </a:spcBef>
                        <a:buNone/>
                      </a:pPr>
                      <a:r>
                        <a:rPr lang="en-US"/>
                        <a:t>-</a:t>
                      </a:r>
                    </a:p>
                  </a:txBody>
                  <a:tcPr marT="91425" marB="91425" marR="91425" marL="91425"/>
                </a:tc>
              </a:tr>
              <a:tr h="381000">
                <a:tc>
                  <a:txBody>
                    <a:bodyPr>
                      <a:noAutofit/>
                    </a:bodyPr>
                    <a:lstStyle/>
                    <a:p>
                      <a:pPr lvl="0" rtl="0">
                        <a:spcBef>
                          <a:spcPts val="0"/>
                        </a:spcBef>
                        <a:buNone/>
                      </a:pPr>
                      <a:r>
                        <a:rPr lang="en-US"/>
                        <a:t>LinReg</a:t>
                      </a:r>
                    </a:p>
                    <a:p>
                      <a:pPr lvl="0">
                        <a:spcBef>
                          <a:spcPts val="0"/>
                        </a:spcBef>
                        <a:buNone/>
                      </a:pPr>
                      <a:r>
                        <a:rPr lang="en-US"/>
                        <a:t>Text (LIWC)</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rtl="0">
                        <a:spcBef>
                          <a:spcPts val="0"/>
                        </a:spcBef>
                        <a:buNone/>
                      </a:pPr>
                      <a:r>
                        <a:rPr b="1" lang="en-US">
                          <a:solidFill>
                            <a:srgbClr val="0000FF"/>
                          </a:solidFill>
                        </a:rPr>
                        <a:t>0.65</a:t>
                      </a:r>
                    </a:p>
                  </a:txBody>
                  <a:tcPr marT="91425" marB="91425" marR="91425" marL="91425"/>
                </a:tc>
                <a:tc>
                  <a:txBody>
                    <a:bodyPr>
                      <a:noAutofit/>
                    </a:bodyPr>
                    <a:lstStyle/>
                    <a:p>
                      <a:pPr lvl="0" rtl="0">
                        <a:spcBef>
                          <a:spcPts val="0"/>
                        </a:spcBef>
                        <a:buNone/>
                      </a:pPr>
                      <a:r>
                        <a:rPr b="1" lang="en-US">
                          <a:solidFill>
                            <a:srgbClr val="0000FF"/>
                          </a:solidFill>
                        </a:rPr>
                        <a:t>0.79</a:t>
                      </a:r>
                    </a:p>
                  </a:txBody>
                  <a:tcPr marT="91425" marB="91425" marR="91425" marL="91425"/>
                </a:tc>
                <a:tc>
                  <a:txBody>
                    <a:bodyPr>
                      <a:noAutofit/>
                    </a:bodyPr>
                    <a:lstStyle/>
                    <a:p>
                      <a:pPr lvl="0" rtl="0">
                        <a:spcBef>
                          <a:spcPts val="0"/>
                        </a:spcBef>
                        <a:buNone/>
                      </a:pPr>
                      <a:r>
                        <a:rPr b="1" lang="en-US">
                          <a:solidFill>
                            <a:srgbClr val="0000FF"/>
                          </a:solidFill>
                        </a:rPr>
                        <a:t>0.79</a:t>
                      </a:r>
                    </a:p>
                  </a:txBody>
                  <a:tcPr marT="91425" marB="91425" marR="91425" marL="91425"/>
                </a:tc>
                <a:tc>
                  <a:txBody>
                    <a:bodyPr>
                      <a:noAutofit/>
                    </a:bodyPr>
                    <a:lstStyle/>
                    <a:p>
                      <a:pPr lvl="0" rtl="0">
                        <a:spcBef>
                          <a:spcPts val="0"/>
                        </a:spcBef>
                        <a:buNone/>
                      </a:pPr>
                      <a:r>
                        <a:rPr b="1" lang="en-US">
                          <a:solidFill>
                            <a:srgbClr val="0000FF"/>
                          </a:solidFill>
                        </a:rPr>
                        <a:t>0.65</a:t>
                      </a:r>
                    </a:p>
                  </a:txBody>
                  <a:tcPr marT="91425" marB="91425" marR="91425" marL="91425"/>
                </a:tc>
                <a:tc>
                  <a:txBody>
                    <a:bodyPr>
                      <a:noAutofit/>
                    </a:bodyPr>
                    <a:lstStyle/>
                    <a:p>
                      <a:pPr lvl="0" rtl="0">
                        <a:spcBef>
                          <a:spcPts val="0"/>
                        </a:spcBef>
                        <a:buNone/>
                      </a:pPr>
                      <a:r>
                        <a:rPr b="1" lang="en-US">
                          <a:solidFill>
                            <a:srgbClr val="0000FF"/>
                          </a:solidFill>
                        </a:rPr>
                        <a:t>0.72</a:t>
                      </a:r>
                    </a:p>
                  </a:txBody>
                  <a:tcPr marT="91425" marB="91425" marR="91425" marL="91425"/>
                </a:tc>
              </a:tr>
              <a:tr h="381000">
                <a:tc>
                  <a:txBody>
                    <a:bodyPr>
                      <a:noAutofit/>
                    </a:bodyPr>
                    <a:lstStyle/>
                    <a:p>
                      <a:pPr lvl="0" rtl="0">
                        <a:spcBef>
                          <a:spcPts val="0"/>
                        </a:spcBef>
                        <a:buNone/>
                      </a:pPr>
                      <a:r>
                        <a:rPr lang="en-US"/>
                        <a:t>LinReg</a:t>
                      </a:r>
                    </a:p>
                    <a:p>
                      <a:pPr lvl="0" rtl="0">
                        <a:spcBef>
                          <a:spcPts val="0"/>
                        </a:spcBef>
                        <a:buNone/>
                      </a:pPr>
                      <a:r>
                        <a:rPr lang="en-US"/>
                        <a:t>(LIWC+NRC)</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a:spcBef>
                          <a:spcPts val="0"/>
                        </a:spcBef>
                        <a:buNone/>
                      </a:pPr>
                      <a:r>
                        <a:rPr lang="en-US"/>
                        <a:t>-</a:t>
                      </a:r>
                    </a:p>
                  </a:txBody>
                  <a:tcPr marT="91425" marB="91425" marR="91425" marL="91425"/>
                </a:tc>
                <a:tc>
                  <a:txBody>
                    <a:bodyPr>
                      <a:noAutofit/>
                    </a:bodyPr>
                    <a:lstStyle/>
                    <a:p>
                      <a:pPr lvl="0" rtl="0">
                        <a:spcBef>
                          <a:spcPts val="0"/>
                        </a:spcBef>
                        <a:buNone/>
                      </a:pPr>
                      <a:r>
                        <a:rPr lang="en-US"/>
                        <a:t>0.65</a:t>
                      </a:r>
                    </a:p>
                  </a:txBody>
                  <a:tcPr marT="91425" marB="91425" marR="91425" marL="91425"/>
                </a:tc>
                <a:tc>
                  <a:txBody>
                    <a:bodyPr>
                      <a:noAutofit/>
                    </a:bodyPr>
                    <a:lstStyle/>
                    <a:p>
                      <a:pPr lvl="0" rtl="0">
                        <a:spcBef>
                          <a:spcPts val="0"/>
                        </a:spcBef>
                        <a:buNone/>
                      </a:pPr>
                      <a:r>
                        <a:rPr lang="en-US"/>
                        <a:t>0.79</a:t>
                      </a:r>
                    </a:p>
                  </a:txBody>
                  <a:tcPr marT="91425" marB="91425" marR="91425" marL="91425"/>
                </a:tc>
                <a:tc>
                  <a:txBody>
                    <a:bodyPr>
                      <a:noAutofit/>
                    </a:bodyPr>
                    <a:lstStyle/>
                    <a:p>
                      <a:pPr lvl="0" rtl="0">
                        <a:spcBef>
                          <a:spcPts val="0"/>
                        </a:spcBef>
                        <a:buNone/>
                      </a:pPr>
                      <a:r>
                        <a:rPr lang="en-US"/>
                        <a:t>0.79</a:t>
                      </a:r>
                    </a:p>
                  </a:txBody>
                  <a:tcPr marT="91425" marB="91425" marR="91425" marL="91425"/>
                </a:tc>
                <a:tc>
                  <a:txBody>
                    <a:bodyPr>
                      <a:noAutofit/>
                    </a:bodyPr>
                    <a:lstStyle/>
                    <a:p>
                      <a:pPr lvl="0" rtl="0">
                        <a:spcBef>
                          <a:spcPts val="0"/>
                        </a:spcBef>
                        <a:buNone/>
                      </a:pPr>
                      <a:r>
                        <a:rPr lang="en-US"/>
                        <a:t>0.65</a:t>
                      </a:r>
                    </a:p>
                  </a:txBody>
                  <a:tcPr marT="91425" marB="91425" marR="91425" marL="91425"/>
                </a:tc>
                <a:tc>
                  <a:txBody>
                    <a:bodyPr>
                      <a:noAutofit/>
                    </a:bodyPr>
                    <a:lstStyle/>
                    <a:p>
                      <a:pPr lvl="0" rtl="0">
                        <a:spcBef>
                          <a:spcPts val="0"/>
                        </a:spcBef>
                        <a:buNone/>
                      </a:pPr>
                      <a:r>
                        <a:rPr lang="en-US"/>
                        <a:t>0.72</a:t>
                      </a: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7620000" cy="1143000"/>
          </a:xfrm>
          <a:prstGeom prst="rect">
            <a:avLst/>
          </a:prstGeom>
        </p:spPr>
        <p:txBody>
          <a:bodyPr anchorCtr="0" anchor="ctr" bIns="91425" lIns="91425" rIns="91425" tIns="91425">
            <a:noAutofit/>
          </a:bodyPr>
          <a:lstStyle/>
          <a:p>
            <a:pPr lvl="0" rtl="0">
              <a:spcBef>
                <a:spcPts val="0"/>
              </a:spcBef>
              <a:buNone/>
            </a:pPr>
            <a:r>
              <a:rPr lang="en-US"/>
              <a:t>Final Results</a:t>
            </a:r>
          </a:p>
        </p:txBody>
      </p:sp>
      <p:sp>
        <p:nvSpPr>
          <p:cNvPr id="198" name="Shape 198"/>
          <p:cNvSpPr txBox="1"/>
          <p:nvPr>
            <p:ph idx="1" type="body"/>
          </p:nvPr>
        </p:nvSpPr>
        <p:spPr>
          <a:xfrm>
            <a:off x="457200" y="1600200"/>
            <a:ext cx="7620000" cy="4800600"/>
          </a:xfrm>
          <a:prstGeom prst="rect">
            <a:avLst/>
          </a:prstGeom>
        </p:spPr>
        <p:txBody>
          <a:bodyPr anchorCtr="0" anchor="t" bIns="91425" lIns="91425" rIns="91425" tIns="91425">
            <a:noAutofit/>
          </a:bodyPr>
          <a:lstStyle/>
          <a:p>
            <a:pPr lvl="0" rtl="0">
              <a:spcBef>
                <a:spcPts val="0"/>
              </a:spcBef>
              <a:buNone/>
            </a:pPr>
            <a:r>
              <a:t/>
            </a:r>
            <a:endParaRPr/>
          </a:p>
        </p:txBody>
      </p:sp>
      <p:graphicFrame>
        <p:nvGraphicFramePr>
          <p:cNvPr id="199" name="Shape 199"/>
          <p:cNvGraphicFramePr/>
          <p:nvPr/>
        </p:nvGraphicFramePr>
        <p:xfrm>
          <a:off x="647700" y="2667000"/>
          <a:ext cx="3000000" cy="3000000"/>
        </p:xfrm>
        <a:graphic>
          <a:graphicData uri="http://schemas.openxmlformats.org/drawingml/2006/table">
            <a:tbl>
              <a:tblPr>
                <a:noFill/>
                <a:tableStyleId>{6E3C7592-F7A1-493B-BED6-73A966BD7E91}</a:tableStyleId>
              </a:tblPr>
              <a:tblGrid>
                <a:gridCol w="904875"/>
                <a:gridCol w="904875"/>
                <a:gridCol w="904875"/>
                <a:gridCol w="904875"/>
                <a:gridCol w="904875"/>
                <a:gridCol w="904875"/>
                <a:gridCol w="904875"/>
                <a:gridCol w="904875"/>
              </a:tblGrid>
              <a:tr h="381000">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rPr lang="en-US"/>
                        <a:t>Age</a:t>
                      </a:r>
                    </a:p>
                  </a:txBody>
                  <a:tcPr marT="91425" marB="91425" marR="91425" marL="91425"/>
                </a:tc>
                <a:tc>
                  <a:txBody>
                    <a:bodyPr>
                      <a:noAutofit/>
                    </a:bodyPr>
                    <a:lstStyle/>
                    <a:p>
                      <a:pPr lvl="0" rtl="0">
                        <a:spcBef>
                          <a:spcPts val="0"/>
                        </a:spcBef>
                        <a:buNone/>
                      </a:pPr>
                      <a:r>
                        <a:rPr lang="en-US"/>
                        <a:t>Gender</a:t>
                      </a:r>
                    </a:p>
                  </a:txBody>
                  <a:tcPr marT="91425" marB="91425" marR="91425" marL="91425"/>
                </a:tc>
                <a:tc>
                  <a:txBody>
                    <a:bodyPr>
                      <a:noAutofit/>
                    </a:bodyPr>
                    <a:lstStyle/>
                    <a:p>
                      <a:pPr lvl="0" rtl="0">
                        <a:spcBef>
                          <a:spcPts val="0"/>
                        </a:spcBef>
                        <a:buNone/>
                      </a:pPr>
                      <a:r>
                        <a:rPr lang="en-US"/>
                        <a:t>Open</a:t>
                      </a:r>
                    </a:p>
                  </a:txBody>
                  <a:tcPr marT="91425" marB="91425" marR="91425" marL="91425"/>
                </a:tc>
                <a:tc>
                  <a:txBody>
                    <a:bodyPr>
                      <a:noAutofit/>
                    </a:bodyPr>
                    <a:lstStyle/>
                    <a:p>
                      <a:pPr lvl="0" rtl="0">
                        <a:spcBef>
                          <a:spcPts val="0"/>
                        </a:spcBef>
                        <a:buNone/>
                      </a:pPr>
                      <a:r>
                        <a:rPr lang="en-US"/>
                        <a:t>Neu</a:t>
                      </a:r>
                    </a:p>
                  </a:txBody>
                  <a:tcPr marT="91425" marB="91425" marR="91425" marL="91425"/>
                </a:tc>
                <a:tc>
                  <a:txBody>
                    <a:bodyPr>
                      <a:noAutofit/>
                    </a:bodyPr>
                    <a:lstStyle/>
                    <a:p>
                      <a:pPr lvl="0" rtl="0">
                        <a:spcBef>
                          <a:spcPts val="0"/>
                        </a:spcBef>
                        <a:buNone/>
                      </a:pPr>
                      <a:r>
                        <a:rPr lang="en-US"/>
                        <a:t>Ext</a:t>
                      </a:r>
                    </a:p>
                  </a:txBody>
                  <a:tcPr marT="91425" marB="91425" marR="91425" marL="91425"/>
                </a:tc>
                <a:tc>
                  <a:txBody>
                    <a:bodyPr>
                      <a:noAutofit/>
                    </a:bodyPr>
                    <a:lstStyle/>
                    <a:p>
                      <a:pPr lvl="0" rtl="0">
                        <a:spcBef>
                          <a:spcPts val="0"/>
                        </a:spcBef>
                        <a:buNone/>
                      </a:pPr>
                      <a:r>
                        <a:rPr lang="en-US"/>
                        <a:t>Agr</a:t>
                      </a:r>
                    </a:p>
                  </a:txBody>
                  <a:tcPr marT="91425" marB="91425" marR="91425" marL="91425"/>
                </a:tc>
                <a:tc>
                  <a:txBody>
                    <a:bodyPr>
                      <a:noAutofit/>
                    </a:bodyPr>
                    <a:lstStyle/>
                    <a:p>
                      <a:pPr lvl="0" rtl="0">
                        <a:spcBef>
                          <a:spcPts val="0"/>
                        </a:spcBef>
                        <a:buNone/>
                      </a:pPr>
                      <a:r>
                        <a:rPr lang="en-US"/>
                        <a:t>Con</a:t>
                      </a:r>
                    </a:p>
                  </a:txBody>
                  <a:tcPr marT="91425" marB="91425" marR="91425" marL="91425"/>
                </a:tc>
              </a:tr>
              <a:tr h="381000">
                <a:tc>
                  <a:txBody>
                    <a:bodyPr>
                      <a:noAutofit/>
                    </a:bodyPr>
                    <a:lstStyle/>
                    <a:p>
                      <a:pPr lvl="0" rtl="0">
                        <a:spcBef>
                          <a:spcPts val="0"/>
                        </a:spcBef>
                        <a:buNone/>
                      </a:pPr>
                      <a:r>
                        <a:rPr lang="en-US"/>
                        <a:t>Baseline</a:t>
                      </a:r>
                    </a:p>
                  </a:txBody>
                  <a:tcPr marT="91425" marB="91425" marR="91425" marL="91425"/>
                </a:tc>
                <a:tc>
                  <a:txBody>
                    <a:bodyPr>
                      <a:noAutofit/>
                    </a:bodyPr>
                    <a:lstStyle/>
                    <a:p>
                      <a:pPr lvl="0" rtl="0">
                        <a:spcBef>
                          <a:spcPts val="0"/>
                        </a:spcBef>
                        <a:buNone/>
                      </a:pPr>
                      <a:r>
                        <a:rPr lang="en-US"/>
                        <a:t>0.59</a:t>
                      </a:r>
                    </a:p>
                  </a:txBody>
                  <a:tcPr marT="91425" marB="91425" marR="91425" marL="91425"/>
                </a:tc>
                <a:tc>
                  <a:txBody>
                    <a:bodyPr>
                      <a:noAutofit/>
                    </a:bodyPr>
                    <a:lstStyle/>
                    <a:p>
                      <a:pPr lvl="0" rtl="0">
                        <a:spcBef>
                          <a:spcPts val="0"/>
                        </a:spcBef>
                        <a:buNone/>
                      </a:pPr>
                      <a:r>
                        <a:rPr lang="en-US"/>
                        <a:t>0.59</a:t>
                      </a:r>
                    </a:p>
                  </a:txBody>
                  <a:tcPr marT="91425" marB="91425" marR="91425" marL="91425"/>
                </a:tc>
                <a:tc>
                  <a:txBody>
                    <a:bodyPr>
                      <a:noAutofit/>
                    </a:bodyPr>
                    <a:lstStyle/>
                    <a:p>
                      <a:pPr lvl="0" rtl="0">
                        <a:spcBef>
                          <a:spcPts val="0"/>
                        </a:spcBef>
                        <a:buNone/>
                      </a:pPr>
                      <a:r>
                        <a:rPr lang="en-US"/>
                        <a:t>0.65</a:t>
                      </a:r>
                    </a:p>
                  </a:txBody>
                  <a:tcPr marT="91425" marB="91425" marR="91425" marL="91425"/>
                </a:tc>
                <a:tc>
                  <a:txBody>
                    <a:bodyPr>
                      <a:noAutofit/>
                    </a:bodyPr>
                    <a:lstStyle/>
                    <a:p>
                      <a:pPr lvl="0" rtl="0">
                        <a:spcBef>
                          <a:spcPts val="0"/>
                        </a:spcBef>
                        <a:buNone/>
                      </a:pPr>
                      <a:r>
                        <a:rPr lang="en-US"/>
                        <a:t>0.80</a:t>
                      </a:r>
                    </a:p>
                  </a:txBody>
                  <a:tcPr marT="91425" marB="91425" marR="91425" marL="91425"/>
                </a:tc>
                <a:tc>
                  <a:txBody>
                    <a:bodyPr>
                      <a:noAutofit/>
                    </a:bodyPr>
                    <a:lstStyle/>
                    <a:p>
                      <a:pPr lvl="0" rtl="0">
                        <a:spcBef>
                          <a:spcPts val="0"/>
                        </a:spcBef>
                        <a:buNone/>
                      </a:pPr>
                      <a:r>
                        <a:rPr lang="en-US"/>
                        <a:t>0.79</a:t>
                      </a:r>
                    </a:p>
                  </a:txBody>
                  <a:tcPr marT="91425" marB="91425" marR="91425" marL="91425"/>
                </a:tc>
                <a:tc>
                  <a:txBody>
                    <a:bodyPr>
                      <a:noAutofit/>
                    </a:bodyPr>
                    <a:lstStyle/>
                    <a:p>
                      <a:pPr lvl="0" rtl="0">
                        <a:spcBef>
                          <a:spcPts val="0"/>
                        </a:spcBef>
                        <a:buNone/>
                      </a:pPr>
                      <a:r>
                        <a:rPr lang="en-US"/>
                        <a:t>0.66</a:t>
                      </a:r>
                    </a:p>
                  </a:txBody>
                  <a:tcPr marT="91425" marB="91425" marR="91425" marL="91425"/>
                </a:tc>
                <a:tc>
                  <a:txBody>
                    <a:bodyPr>
                      <a:noAutofit/>
                    </a:bodyPr>
                    <a:lstStyle/>
                    <a:p>
                      <a:pPr lvl="0" rtl="0">
                        <a:spcBef>
                          <a:spcPts val="0"/>
                        </a:spcBef>
                        <a:buNone/>
                      </a:pPr>
                      <a:r>
                        <a:rPr lang="en-US"/>
                        <a:t>0.73</a:t>
                      </a:r>
                    </a:p>
                  </a:txBody>
                  <a:tcPr marT="91425" marB="91425" marR="91425" marL="91425"/>
                </a:tc>
              </a:tr>
              <a:tr h="381000">
                <a:tc>
                  <a:txBody>
                    <a:bodyPr>
                      <a:noAutofit/>
                    </a:bodyPr>
                    <a:lstStyle/>
                    <a:p>
                      <a:pPr lvl="0">
                        <a:spcBef>
                          <a:spcPts val="0"/>
                        </a:spcBef>
                        <a:buNone/>
                      </a:pPr>
                      <a:r>
                        <a:rPr lang="en-US"/>
                        <a:t>Final Model</a:t>
                      </a:r>
                    </a:p>
                  </a:txBody>
                  <a:tcPr marT="91425" marB="91425" marR="91425" marL="91425"/>
                </a:tc>
                <a:tc>
                  <a:txBody>
                    <a:bodyPr>
                      <a:noAutofit/>
                    </a:bodyPr>
                    <a:lstStyle/>
                    <a:p>
                      <a:pPr lvl="0" rtl="0">
                        <a:spcBef>
                          <a:spcPts val="0"/>
                        </a:spcBef>
                        <a:buNone/>
                      </a:pPr>
                      <a:r>
                        <a:rPr lang="en-US"/>
                        <a:t>0.61</a:t>
                      </a:r>
                    </a:p>
                  </a:txBody>
                  <a:tcPr marT="91425" marB="91425" marR="91425" marL="91425"/>
                </a:tc>
                <a:tc>
                  <a:txBody>
                    <a:bodyPr>
                      <a:noAutofit/>
                    </a:bodyPr>
                    <a:lstStyle/>
                    <a:p>
                      <a:pPr lvl="0" rtl="0">
                        <a:spcBef>
                          <a:spcPts val="0"/>
                        </a:spcBef>
                        <a:buNone/>
                      </a:pPr>
                      <a:r>
                        <a:rPr lang="en-US"/>
                        <a:t>0.85</a:t>
                      </a:r>
                    </a:p>
                  </a:txBody>
                  <a:tcPr marT="91425" marB="91425" marR="91425" marL="91425"/>
                </a:tc>
                <a:tc>
                  <a:txBody>
                    <a:bodyPr>
                      <a:noAutofit/>
                    </a:bodyPr>
                    <a:lstStyle/>
                    <a:p>
                      <a:pPr lvl="0" rtl="0">
                        <a:spcBef>
                          <a:spcPts val="0"/>
                        </a:spcBef>
                        <a:buNone/>
                      </a:pPr>
                      <a:r>
                        <a:rPr lang="en-US"/>
                        <a:t>0.63</a:t>
                      </a:r>
                    </a:p>
                  </a:txBody>
                  <a:tcPr marT="91425" marB="91425" marR="91425" marL="91425"/>
                </a:tc>
                <a:tc>
                  <a:txBody>
                    <a:bodyPr>
                      <a:noAutofit/>
                    </a:bodyPr>
                    <a:lstStyle/>
                    <a:p>
                      <a:pPr lvl="0" rtl="0">
                        <a:spcBef>
                          <a:spcPts val="0"/>
                        </a:spcBef>
                        <a:buNone/>
                      </a:pPr>
                      <a:r>
                        <a:rPr lang="en-US"/>
                        <a:t>0.79</a:t>
                      </a:r>
                    </a:p>
                  </a:txBody>
                  <a:tcPr marT="91425" marB="91425" marR="91425" marL="91425"/>
                </a:tc>
                <a:tc>
                  <a:txBody>
                    <a:bodyPr>
                      <a:noAutofit/>
                    </a:bodyPr>
                    <a:lstStyle/>
                    <a:p>
                      <a:pPr lvl="0" rtl="0">
                        <a:spcBef>
                          <a:spcPts val="0"/>
                        </a:spcBef>
                        <a:buNone/>
                      </a:pPr>
                      <a:r>
                        <a:rPr lang="en-US"/>
                        <a:t>0.78</a:t>
                      </a:r>
                    </a:p>
                  </a:txBody>
                  <a:tcPr marT="91425" marB="91425" marR="91425" marL="91425"/>
                </a:tc>
                <a:tc>
                  <a:txBody>
                    <a:bodyPr>
                      <a:noAutofit/>
                    </a:bodyPr>
                    <a:lstStyle/>
                    <a:p>
                      <a:pPr lvl="0" rtl="0">
                        <a:spcBef>
                          <a:spcPts val="0"/>
                        </a:spcBef>
                        <a:buNone/>
                      </a:pPr>
                      <a:r>
                        <a:rPr lang="en-US"/>
                        <a:t>0.66</a:t>
                      </a:r>
                    </a:p>
                  </a:txBody>
                  <a:tcPr marT="91425" marB="91425" marR="91425" marL="91425"/>
                </a:tc>
                <a:tc>
                  <a:txBody>
                    <a:bodyPr>
                      <a:noAutofit/>
                    </a:bodyPr>
                    <a:lstStyle/>
                    <a:p>
                      <a:pPr lvl="0" rtl="0">
                        <a:spcBef>
                          <a:spcPts val="0"/>
                        </a:spcBef>
                        <a:buNone/>
                      </a:pPr>
                      <a:r>
                        <a:rPr lang="en-US"/>
                        <a:t>0.72</a:t>
                      </a: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i="0" lang="en-US" sz="4600" u="none" cap="none" strike="noStrike">
                <a:solidFill>
                  <a:schemeClr val="dk2"/>
                </a:solidFill>
                <a:latin typeface="Arial"/>
                <a:ea typeface="Arial"/>
                <a:cs typeface="Arial"/>
                <a:sym typeface="Arial"/>
              </a:rPr>
              <a:t>Problem Statement</a:t>
            </a:r>
          </a:p>
        </p:txBody>
      </p:sp>
      <p:sp>
        <p:nvSpPr>
          <p:cNvPr id="93" name="Shape 93"/>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190500" lvl="0" marL="0" marR="0" rtl="0" algn="l">
              <a:spcBef>
                <a:spcPts val="0"/>
              </a:spcBef>
              <a:buClr>
                <a:schemeClr val="accent1"/>
              </a:buClr>
              <a:buSzPct val="100000"/>
              <a:buFont typeface="Arial"/>
              <a:buNone/>
            </a:pPr>
            <a:r>
              <a:rPr lang="en-US" sz="3000"/>
              <a:t>Data:</a:t>
            </a:r>
          </a:p>
          <a:p>
            <a:pPr indent="-419100" lvl="0" marL="457200" marR="0" rtl="0" algn="l">
              <a:spcBef>
                <a:spcPts val="0"/>
              </a:spcBef>
              <a:buSzPct val="100000"/>
              <a:buAutoNum type="arabicParenR"/>
            </a:pPr>
            <a:r>
              <a:rPr lang="en-US" sz="3000"/>
              <a:t>Status Updates</a:t>
            </a:r>
          </a:p>
          <a:p>
            <a:pPr indent="-419100" lvl="0" marL="457200" marR="0" rtl="0" algn="l">
              <a:spcBef>
                <a:spcPts val="0"/>
              </a:spcBef>
              <a:buSzPct val="100000"/>
              <a:buAutoNum type="arabicParenR"/>
            </a:pPr>
            <a:r>
              <a:rPr lang="en-US" sz="3000"/>
              <a:t>Profile Pictures</a:t>
            </a:r>
          </a:p>
          <a:p>
            <a:pPr indent="-419100" lvl="0" marL="457200" marR="0" rtl="0" algn="l">
              <a:spcBef>
                <a:spcPts val="0"/>
              </a:spcBef>
              <a:buSzPct val="100000"/>
              <a:buAutoNum type="arabicParenR"/>
            </a:pPr>
            <a:r>
              <a:rPr lang="en-US" sz="3000"/>
              <a:t>Page Likes</a:t>
            </a:r>
          </a:p>
          <a:p>
            <a:pPr indent="0" lvl="0" marL="0" marR="0" rtl="0" algn="l">
              <a:spcBef>
                <a:spcPts val="0"/>
              </a:spcBef>
              <a:buNone/>
            </a:pPr>
            <a:r>
              <a:t/>
            </a:r>
            <a:endParaRPr sz="3000"/>
          </a:p>
          <a:p>
            <a:pPr indent="0" lvl="0" marL="0" marR="0" rtl="0" algn="l">
              <a:spcBef>
                <a:spcPts val="0"/>
              </a:spcBef>
              <a:buNone/>
            </a:pPr>
            <a:r>
              <a:rPr lang="en-US" sz="3000"/>
              <a:t>Prediction Problems:</a:t>
            </a:r>
          </a:p>
          <a:p>
            <a:pPr indent="-419100" lvl="0" marL="457200" marR="0" rtl="0" algn="l">
              <a:spcBef>
                <a:spcPts val="0"/>
              </a:spcBef>
              <a:buSzPct val="100000"/>
              <a:buAutoNum type="arabicParenR"/>
            </a:pPr>
            <a:r>
              <a:rPr lang="en-US" sz="3000"/>
              <a:t>Age : Classification</a:t>
            </a:r>
          </a:p>
          <a:p>
            <a:pPr indent="-419100" lvl="0" marL="457200" marR="0" rtl="0" algn="l">
              <a:spcBef>
                <a:spcPts val="0"/>
              </a:spcBef>
              <a:buSzPct val="100000"/>
              <a:buAutoNum type="arabicParenR"/>
            </a:pPr>
            <a:r>
              <a:rPr lang="en-US" sz="3000"/>
              <a:t>Gender : Classification</a:t>
            </a:r>
          </a:p>
          <a:p>
            <a:pPr indent="-419100" lvl="0" marL="457200" marR="0" rtl="0" algn="l">
              <a:spcBef>
                <a:spcPts val="0"/>
              </a:spcBef>
              <a:buSzPct val="100000"/>
              <a:buAutoNum type="arabicParenR"/>
            </a:pPr>
            <a:r>
              <a:rPr lang="en-US" sz="3000"/>
              <a:t>Personality Traits : Regression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7620000" cy="1143000"/>
          </a:xfrm>
          <a:prstGeom prst="rect">
            <a:avLst/>
          </a:prstGeom>
        </p:spPr>
        <p:txBody>
          <a:bodyPr anchorCtr="0" anchor="ctr" bIns="91425" lIns="91425" rIns="91425" tIns="91425">
            <a:noAutofit/>
          </a:bodyPr>
          <a:lstStyle/>
          <a:p>
            <a:pPr lvl="0">
              <a:spcBef>
                <a:spcPts val="0"/>
              </a:spcBef>
              <a:buNone/>
            </a:pPr>
            <a:r>
              <a:rPr lang="en-US"/>
              <a:t>Challenges</a:t>
            </a:r>
          </a:p>
        </p:txBody>
      </p:sp>
      <p:sp>
        <p:nvSpPr>
          <p:cNvPr id="205" name="Shape 205"/>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228600" lvl="0" marL="457200" rtl="0">
              <a:spcBef>
                <a:spcPts val="0"/>
              </a:spcBef>
            </a:pPr>
            <a:r>
              <a:rPr lang="en-US"/>
              <a:t>The text files are in the latin-1 format instead of unicode. So decoding the text data into unicode was a challenge on VM</a:t>
            </a:r>
          </a:p>
          <a:p>
            <a:pPr indent="-228600" lvl="1" marL="914400" rtl="0">
              <a:spcBef>
                <a:spcPts val="0"/>
              </a:spcBef>
            </a:pPr>
            <a:r>
              <a:rPr lang="en-US"/>
              <a:t>used fileComment.read().decode('latin-1')</a:t>
            </a:r>
          </a:p>
          <a:p>
            <a:pPr indent="-228600" lvl="0" marL="457200" rtl="0">
              <a:spcBef>
                <a:spcPts val="0"/>
              </a:spcBef>
            </a:pPr>
            <a:r>
              <a:rPr lang="en-US"/>
              <a:t>It was very difficult to find techniques that worked for page likes, including feature selection. </a:t>
            </a:r>
          </a:p>
          <a:p>
            <a:pPr indent="-228600" lvl="0" marL="457200" rtl="0">
              <a:spcBef>
                <a:spcPts val="0"/>
              </a:spcBef>
            </a:pPr>
            <a:r>
              <a:rPr lang="en-US"/>
              <a:t>Image processing presented software challenges.</a:t>
            </a:r>
          </a:p>
          <a:p>
            <a:pPr indent="-228600" lvl="0" marL="457200" rtl="0">
              <a:spcBef>
                <a:spcPts val="0"/>
              </a:spcBef>
            </a:pPr>
            <a:r>
              <a:rPr lang="en-US"/>
              <a:t>One of the main challenges we faced was predicting the age accurately due to bias toward the ‘xx-24’ class.</a:t>
            </a:r>
          </a:p>
          <a:p>
            <a:pPr indent="0" lvl="0" mar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7620000" cy="1143000"/>
          </a:xfrm>
          <a:prstGeom prst="rect">
            <a:avLst/>
          </a:prstGeom>
        </p:spPr>
        <p:txBody>
          <a:bodyPr anchorCtr="0" anchor="ctr" bIns="91425" lIns="91425" rIns="91425" tIns="91425">
            <a:noAutofit/>
          </a:bodyPr>
          <a:lstStyle/>
          <a:p>
            <a:pPr lvl="0">
              <a:spcBef>
                <a:spcPts val="0"/>
              </a:spcBef>
              <a:buNone/>
            </a:pPr>
            <a:r>
              <a:rPr lang="en-US"/>
              <a:t>Future work</a:t>
            </a:r>
          </a:p>
        </p:txBody>
      </p:sp>
      <p:sp>
        <p:nvSpPr>
          <p:cNvPr id="211" name="Shape 211"/>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228600" lvl="0" marL="457200" rtl="0">
              <a:spcBef>
                <a:spcPts val="0"/>
              </a:spcBef>
              <a:buAutoNum type="arabicPeriod"/>
            </a:pPr>
            <a:r>
              <a:rPr lang="en-US"/>
              <a:t>Need to find better feature selection methods for big5 personality traits.</a:t>
            </a:r>
          </a:p>
          <a:p>
            <a:pPr indent="-228600" lvl="0" marL="457200" rtl="0">
              <a:spcBef>
                <a:spcPts val="0"/>
              </a:spcBef>
              <a:buAutoNum type="arabicPeriod"/>
            </a:pPr>
            <a:r>
              <a:rPr lang="en-US"/>
              <a:t>Come up with different methods for predicting big5 personality traits accurately.</a:t>
            </a:r>
          </a:p>
          <a:p>
            <a:pPr indent="-228600" lvl="0" marL="457200">
              <a:spcBef>
                <a:spcPts val="0"/>
              </a:spcBef>
              <a:buAutoNum type="arabicPeriod"/>
            </a:pPr>
            <a:r>
              <a:rPr lang="en-US"/>
              <a:t>Find ways to increase the age accuracy.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i="0" lang="en-US" sz="4600" u="none" cap="none" strike="noStrike">
                <a:solidFill>
                  <a:schemeClr val="dk2"/>
                </a:solidFill>
                <a:latin typeface="Arial"/>
                <a:ea typeface="Arial"/>
                <a:cs typeface="Arial"/>
                <a:sym typeface="Arial"/>
              </a:rPr>
              <a:t>Dataset</a:t>
            </a:r>
          </a:p>
        </p:txBody>
      </p:sp>
      <p:pic>
        <p:nvPicPr>
          <p:cNvPr descr="C:\Users\Thompson\Documents\Kebras stuff\A Winter 2016\Machine Learning\Project\tcss555\training\image\6b5687946746267c45a81b0d52e78d06.jpg" id="99" name="Shape 99"/>
          <p:cNvPicPr preferRelativeResize="0"/>
          <p:nvPr/>
        </p:nvPicPr>
        <p:blipFill rotWithShape="1">
          <a:blip r:embed="rId3">
            <a:alphaModFix/>
          </a:blip>
          <a:srcRect b="0" l="0" r="0" t="0"/>
          <a:stretch/>
        </p:blipFill>
        <p:spPr>
          <a:xfrm>
            <a:off x="975479" y="1828800"/>
            <a:ext cx="2148721" cy="2148721"/>
          </a:xfrm>
          <a:prstGeom prst="rect">
            <a:avLst/>
          </a:prstGeom>
          <a:noFill/>
          <a:ln cap="flat" cmpd="sng" w="38100">
            <a:solidFill>
              <a:schemeClr val="accent1"/>
            </a:solidFill>
            <a:prstDash val="solid"/>
            <a:round/>
            <a:headEnd len="med" w="med" type="none"/>
            <a:tailEnd len="med" w="med" type="none"/>
          </a:ln>
        </p:spPr>
      </p:pic>
      <p:sp>
        <p:nvSpPr>
          <p:cNvPr id="100" name="Shape 100"/>
          <p:cNvSpPr/>
          <p:nvPr/>
        </p:nvSpPr>
        <p:spPr>
          <a:xfrm>
            <a:off x="1066800" y="4722673"/>
            <a:ext cx="6553200" cy="1754325"/>
          </a:xfrm>
          <a:prstGeom prst="rect">
            <a:avLst/>
          </a:prstGeom>
          <a:noFill/>
          <a:ln cap="flat" cmpd="sng" w="38100">
            <a:solidFill>
              <a:schemeClr val="accent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6b5687946746267c45a81b0d52e78d06,1325680834230631649630,</a:t>
            </a:r>
          </a:p>
          <a:p>
            <a:pPr indent="0" lvl="0" marL="0" marR="0" rtl="0" algn="l">
              <a:spcBef>
                <a:spcPts val="0"/>
              </a:spcBef>
              <a:buSzPct val="25000"/>
              <a:buNone/>
            </a:pPr>
            <a:r>
              <a:rPr lang="en-US" sz="1800">
                <a:solidFill>
                  <a:schemeClr val="dk1"/>
                </a:solidFill>
                <a:latin typeface="Calibri"/>
                <a:ea typeface="Calibri"/>
                <a:cs typeface="Calibri"/>
                <a:sym typeface="Calibri"/>
              </a:rPr>
              <a:t>6b5687946746267c45a81b0d52e78d06,1325997567760201649631,</a:t>
            </a:r>
          </a:p>
          <a:p>
            <a:pPr indent="0" lvl="0" marL="0" marR="0" rtl="0" algn="l">
              <a:spcBef>
                <a:spcPts val="0"/>
              </a:spcBef>
              <a:buSzPct val="25000"/>
              <a:buNone/>
            </a:pPr>
            <a:r>
              <a:rPr lang="en-US" sz="1800">
                <a:solidFill>
                  <a:schemeClr val="dk1"/>
                </a:solidFill>
                <a:latin typeface="Calibri"/>
                <a:ea typeface="Calibri"/>
                <a:cs typeface="Calibri"/>
                <a:sym typeface="Calibri"/>
              </a:rPr>
              <a:t>6b5687946746267c45a81b0d52e78d06,1326069601067391649632,</a:t>
            </a:r>
          </a:p>
          <a:p>
            <a:pPr indent="0" lvl="0" marL="0" marR="0" rtl="0" algn="l">
              <a:spcBef>
                <a:spcPts val="0"/>
              </a:spcBef>
              <a:buSzPct val="25000"/>
              <a:buNone/>
            </a:pPr>
            <a:r>
              <a:rPr lang="en-US" sz="1800">
                <a:solidFill>
                  <a:schemeClr val="dk1"/>
                </a:solidFill>
                <a:latin typeface="Calibri"/>
                <a:ea typeface="Calibri"/>
                <a:cs typeface="Calibri"/>
                <a:sym typeface="Calibri"/>
              </a:rPr>
              <a:t>6b5687946746267c45a81b0d52e78d06,1327170067688591649633,</a:t>
            </a:r>
          </a:p>
          <a:p>
            <a:pPr indent="0" lvl="0" marL="0" marR="0" rtl="0" algn="l">
              <a:spcBef>
                <a:spcPts val="0"/>
              </a:spcBef>
              <a:buSzPct val="25000"/>
              <a:buNone/>
            </a:pPr>
            <a:r>
              <a:rPr lang="en-US" sz="1800">
                <a:solidFill>
                  <a:schemeClr val="dk1"/>
                </a:solidFill>
                <a:latin typeface="Calibri"/>
                <a:ea typeface="Calibri"/>
                <a:cs typeface="Calibri"/>
                <a:sym typeface="Calibri"/>
              </a:rPr>
              <a:t>6b5687946746267c45a81b0d52e78d06,1327429201265651649634,</a:t>
            </a:r>
          </a:p>
          <a:p>
            <a:pPr indent="0" lvl="0" marL="0" marR="0" rtl="0" algn="l">
              <a:spcBef>
                <a:spcPts val="0"/>
              </a:spcBef>
              <a:buSzPct val="25000"/>
              <a:buNone/>
            </a:pPr>
            <a:r>
              <a:rPr lang="en-US" sz="1800">
                <a:solidFill>
                  <a:schemeClr val="dk1"/>
                </a:solidFill>
                <a:latin typeface="Calibri"/>
                <a:ea typeface="Calibri"/>
                <a:cs typeface="Calibri"/>
                <a:sym typeface="Calibri"/>
              </a:rPr>
              <a:t>6b5687946746267c45a81b0d52e78d06,1327677200992711649635,</a:t>
            </a:r>
          </a:p>
        </p:txBody>
      </p:sp>
      <p:sp>
        <p:nvSpPr>
          <p:cNvPr id="101" name="Shape 101"/>
          <p:cNvSpPr/>
          <p:nvPr/>
        </p:nvSpPr>
        <p:spPr>
          <a:xfrm>
            <a:off x="3657600" y="1295400"/>
            <a:ext cx="4343400" cy="3139321"/>
          </a:xfrm>
          <a:prstGeom prst="rect">
            <a:avLst/>
          </a:prstGeom>
          <a:noFill/>
          <a:ln cap="flat" cmpd="sng" w="38100">
            <a:solidFill>
              <a:schemeClr val="accent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I'm good. How are you?,http://www.astrology-numerology.com/ I'm an Aries/Capricorn. What are you?,??????????????????????,Hi!,Fake hair, fake nails, fake tan, Girl, are you sure you weren't made in China?,You can close your eyes to the things you do not want to see, but you cannot close your heart to the things you do not want to feel.,Happy valentines day everyone!!!!!!,damn im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7620000" cy="1143000"/>
          </a:xfrm>
          <a:prstGeom prst="rect">
            <a:avLst/>
          </a:prstGeom>
        </p:spPr>
        <p:txBody>
          <a:bodyPr anchorCtr="0" anchor="ctr" bIns="91425" lIns="91425" rIns="91425" tIns="91425">
            <a:noAutofit/>
          </a:bodyPr>
          <a:lstStyle/>
          <a:p>
            <a:pPr lvl="0" rtl="0">
              <a:spcBef>
                <a:spcPts val="0"/>
              </a:spcBef>
              <a:buNone/>
            </a:pPr>
            <a:r>
              <a:rPr lang="en-US">
                <a:latin typeface="Arial"/>
                <a:ea typeface="Arial"/>
                <a:cs typeface="Arial"/>
                <a:sym typeface="Arial"/>
              </a:rPr>
              <a:t>Page Likes: User-Page-User</a:t>
            </a:r>
          </a:p>
        </p:txBody>
      </p:sp>
      <p:sp>
        <p:nvSpPr>
          <p:cNvPr id="107" name="Shape 107"/>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0" lvl="0" marL="0" rtl="0">
              <a:spcBef>
                <a:spcPts val="0"/>
              </a:spcBef>
              <a:buNone/>
            </a:pPr>
            <a:r>
              <a:rPr lang="en-US" sz="2400"/>
              <a:t>Description: </a:t>
            </a:r>
          </a:p>
          <a:p>
            <a:pPr indent="-381000" lvl="0" marL="457200" rtl="0">
              <a:spcBef>
                <a:spcPts val="0"/>
              </a:spcBef>
              <a:buSzPct val="100000"/>
              <a:buAutoNum type="arabicParenR"/>
            </a:pPr>
            <a:r>
              <a:rPr lang="en-US" sz="2400"/>
              <a:t>Predicts age, gender and personality scores.</a:t>
            </a:r>
          </a:p>
          <a:p>
            <a:pPr indent="0" lvl="0" marL="0" rtl="0">
              <a:spcBef>
                <a:spcPts val="0"/>
              </a:spcBef>
              <a:buNone/>
            </a:pPr>
            <a:r>
              <a:t/>
            </a:r>
            <a:endParaRPr sz="2400"/>
          </a:p>
          <a:p>
            <a:pPr indent="0" lvl="0" marL="0" rtl="0">
              <a:spcBef>
                <a:spcPts val="0"/>
              </a:spcBef>
              <a:buNone/>
            </a:pPr>
            <a:r>
              <a:rPr lang="en-US" sz="2400"/>
              <a:t>2) We maintain a dictionary of the users who like each page. Eg: {Page1: [User1, User5], Page2: [User5, User6]......}.</a:t>
            </a:r>
          </a:p>
          <a:p>
            <a:pPr indent="0" lvl="0" marL="0" rtl="0">
              <a:spcBef>
                <a:spcPts val="0"/>
              </a:spcBef>
              <a:buNone/>
            </a:pPr>
            <a:r>
              <a:t/>
            </a:r>
            <a:endParaRPr sz="2400"/>
          </a:p>
          <a:p>
            <a:pPr indent="0" lvl="0" marL="0" rtl="0">
              <a:spcBef>
                <a:spcPts val="0"/>
              </a:spcBef>
              <a:buNone/>
            </a:pPr>
            <a:r>
              <a:rPr lang="en-US" sz="2400"/>
              <a:t>3) When we encounter a new instance of the form User10 : [Page 2, Page7, Page9], we obtain the class labels for each of those users and take a majority for classification problem and average for regression problem for prediction.</a:t>
            </a:r>
          </a:p>
          <a:p>
            <a:pPr lvl="0" rtl="0">
              <a:spcBef>
                <a:spcPts val="0"/>
              </a:spcBef>
              <a:buNone/>
            </a:pPr>
            <a:r>
              <a:t/>
            </a:r>
            <a:endParaRPr sz="2400"/>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7620000" cy="1143000"/>
          </a:xfrm>
          <a:prstGeom prst="rect">
            <a:avLst/>
          </a:prstGeom>
        </p:spPr>
        <p:txBody>
          <a:bodyPr anchorCtr="0" anchor="ctr" bIns="91425" lIns="91425" rIns="91425" tIns="91425">
            <a:noAutofit/>
          </a:bodyPr>
          <a:lstStyle/>
          <a:p>
            <a:pPr lvl="0">
              <a:spcBef>
                <a:spcPts val="0"/>
              </a:spcBef>
              <a:buNone/>
            </a:pPr>
            <a:r>
              <a:rPr lang="en-US">
                <a:latin typeface="Arial"/>
                <a:ea typeface="Arial"/>
                <a:cs typeface="Arial"/>
                <a:sym typeface="Arial"/>
              </a:rPr>
              <a:t>Page Likes: User-Page-User</a:t>
            </a:r>
          </a:p>
        </p:txBody>
      </p:sp>
      <p:sp>
        <p:nvSpPr>
          <p:cNvPr id="113" name="Shape 113"/>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0" lvl="0" marL="0" rtl="0">
              <a:spcBef>
                <a:spcPts val="0"/>
              </a:spcBef>
              <a:buNone/>
            </a:pPr>
            <a:r>
              <a:rPr lang="en-US" sz="2400"/>
              <a:t>Feature Selection: We only select pages which have 0-50 users. We came to this value for threshold by trial and error.</a:t>
            </a:r>
          </a:p>
          <a:p>
            <a:pPr indent="0" lvl="0" marL="0" rtl="0">
              <a:spcBef>
                <a:spcPts val="0"/>
              </a:spcBef>
              <a:buNone/>
            </a:pPr>
            <a:r>
              <a:t/>
            </a:r>
            <a:endParaRPr sz="2400"/>
          </a:p>
          <a:p>
            <a:pPr indent="0" lvl="0" marL="0" rtl="0">
              <a:spcBef>
                <a:spcPts val="0"/>
              </a:spcBef>
              <a:buNone/>
            </a:pPr>
            <a:r>
              <a:rPr lang="en-US" sz="2400"/>
              <a:t>Why UPU: Since information about a page is obtained by the users liking it, we can obtain the labels for the new instance by combining the information of all the users liking pages, which are also liked by the new instance.</a:t>
            </a:r>
          </a:p>
          <a:p>
            <a:pPr indent="0" lvl="0" marL="0" rtl="0">
              <a:spcBef>
                <a:spcPts val="0"/>
              </a:spcBef>
              <a:buNone/>
            </a:pPr>
            <a:r>
              <a:t/>
            </a:r>
            <a:endParaRPr sz="2400"/>
          </a:p>
          <a:p>
            <a:pPr indent="0" lvl="0" marL="0" rtl="0">
              <a:spcBef>
                <a:spcPts val="0"/>
              </a:spcBef>
              <a:buNone/>
            </a:pPr>
            <a:r>
              <a:t/>
            </a:r>
            <a:endParaRPr sz="2400"/>
          </a:p>
          <a:p>
            <a:pPr lvl="0" rtl="0">
              <a:spcBef>
                <a:spcPts val="0"/>
              </a:spcBef>
              <a:buNone/>
            </a:pPr>
            <a:r>
              <a:t/>
            </a:r>
            <a:endParaRPr sz="2400"/>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7620000" cy="1143000"/>
          </a:xfrm>
          <a:prstGeom prst="rect">
            <a:avLst/>
          </a:prstGeom>
        </p:spPr>
        <p:txBody>
          <a:bodyPr anchorCtr="0" anchor="ctr" bIns="91425" lIns="91425" rIns="91425" tIns="91425">
            <a:noAutofit/>
          </a:bodyPr>
          <a:lstStyle/>
          <a:p>
            <a:pPr lvl="0" rtl="0">
              <a:spcBef>
                <a:spcPts val="0"/>
              </a:spcBef>
              <a:buNone/>
            </a:pPr>
            <a:r>
              <a:rPr lang="en-US"/>
              <a:t>Page Likes - </a:t>
            </a:r>
          </a:p>
          <a:p>
            <a:pPr lvl="0">
              <a:spcBef>
                <a:spcPts val="0"/>
              </a:spcBef>
              <a:buNone/>
            </a:pPr>
            <a:r>
              <a:rPr lang="en-US"/>
              <a:t>Logistic Regression</a:t>
            </a:r>
          </a:p>
        </p:txBody>
      </p:sp>
      <p:sp>
        <p:nvSpPr>
          <p:cNvPr id="119" name="Shape 119"/>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0" lvl="0" marL="254000" rtl="0">
              <a:spcBef>
                <a:spcPts val="0"/>
              </a:spcBef>
              <a:buNone/>
            </a:pPr>
            <a:r>
              <a:rPr lang="en-US" sz="2400"/>
              <a:t>Description:</a:t>
            </a:r>
          </a:p>
          <a:p>
            <a:pPr indent="-228600" lvl="0" marL="457200" rtl="0">
              <a:spcBef>
                <a:spcPts val="0"/>
              </a:spcBef>
              <a:buFont typeface="Arial"/>
              <a:buAutoNum type="arabicParenR"/>
            </a:pPr>
            <a:r>
              <a:rPr lang="en-US">
                <a:solidFill>
                  <a:srgbClr val="1D1F22"/>
                </a:solidFill>
                <a:highlight>
                  <a:srgbClr val="FFFFFF"/>
                </a:highlight>
                <a:latin typeface="Arial"/>
                <a:ea typeface="Arial"/>
                <a:cs typeface="Arial"/>
                <a:sym typeface="Arial"/>
              </a:rPr>
              <a:t>Used Logistic Regression classifier to predict age and gender.</a:t>
            </a:r>
          </a:p>
          <a:p>
            <a:pPr indent="0" lvl="0" marL="0" rtl="0">
              <a:spcBef>
                <a:spcPts val="0"/>
              </a:spcBef>
              <a:buNone/>
            </a:pPr>
            <a:r>
              <a:t/>
            </a:r>
            <a:endParaRPr>
              <a:solidFill>
                <a:srgbClr val="1D1F22"/>
              </a:solidFill>
              <a:highlight>
                <a:srgbClr val="FFFFFF"/>
              </a:highlight>
              <a:latin typeface="Arial"/>
              <a:ea typeface="Arial"/>
              <a:cs typeface="Arial"/>
              <a:sym typeface="Arial"/>
            </a:endParaRPr>
          </a:p>
          <a:p>
            <a:pPr indent="0" lvl="0" marL="0" rtl="0">
              <a:spcBef>
                <a:spcPts val="0"/>
              </a:spcBef>
              <a:buNone/>
            </a:pPr>
            <a:r>
              <a:rPr lang="en-US">
                <a:solidFill>
                  <a:srgbClr val="1D1F22"/>
                </a:solidFill>
                <a:highlight>
                  <a:srgbClr val="FFFFFF"/>
                </a:highlight>
                <a:latin typeface="Arial"/>
                <a:ea typeface="Arial"/>
                <a:cs typeface="Arial"/>
                <a:sym typeface="Arial"/>
              </a:rPr>
              <a:t>2) Feature Selection: </a:t>
            </a:r>
            <a:r>
              <a:rPr lang="en-US" sz="2400"/>
              <a:t>We only select pages which have 4-200 users (around 128,000 pages). We came to this value for threshold by trial and error.</a:t>
            </a:r>
          </a:p>
          <a:p>
            <a:pPr indent="0" lvl="0" marL="0" rtl="0">
              <a:spcBef>
                <a:spcPts val="0"/>
              </a:spcBef>
              <a:buNone/>
            </a:pPr>
            <a:r>
              <a:t/>
            </a:r>
            <a:endParaRPr sz="2400"/>
          </a:p>
          <a:p>
            <a:pPr indent="0" lvl="0" marL="0" rtl="0">
              <a:spcBef>
                <a:spcPts val="0"/>
              </a:spcBef>
              <a:buNone/>
            </a:pPr>
            <a:r>
              <a:rPr lang="en-US" sz="2400"/>
              <a:t>3) Library used: </a:t>
            </a:r>
            <a:r>
              <a:rPr lang="en-US" sz="2400" u="sng">
                <a:solidFill>
                  <a:schemeClr val="hlink"/>
                </a:solidFill>
                <a:hlinkClick r:id="rId3"/>
              </a:rPr>
              <a:t>http://scikit-learn.org/stable/modules/generated/sklearn.linear_model.LogisticRegression.html</a:t>
            </a:r>
          </a:p>
          <a:p>
            <a:pPr indent="0" lvl="0" marL="0" rtl="0">
              <a:spcBef>
                <a:spcPts val="0"/>
              </a:spcBef>
              <a:buNone/>
            </a:pPr>
            <a:r>
              <a:t/>
            </a:r>
            <a:endParaRPr>
              <a:solidFill>
                <a:srgbClr val="1D1F22"/>
              </a:solidFill>
              <a:highlight>
                <a:srgbClr val="FFFFFF"/>
              </a:highlight>
              <a:latin typeface="Arial"/>
              <a:ea typeface="Arial"/>
              <a:cs typeface="Arial"/>
              <a:sym typeface="Arial"/>
            </a:endParaRPr>
          </a:p>
          <a:p>
            <a:pPr lvl="0" rtl="0">
              <a:spcBef>
                <a:spcPts val="0"/>
              </a:spcBef>
              <a:buNone/>
            </a:pPr>
            <a:r>
              <a:t/>
            </a:r>
            <a:endParaRPr sz="2400"/>
          </a:p>
          <a:p>
            <a:pPr lvl="0">
              <a:spcBef>
                <a:spcPts val="0"/>
              </a:spcBef>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7620000" cy="1143000"/>
          </a:xfrm>
          <a:prstGeom prst="rect">
            <a:avLst/>
          </a:prstGeom>
        </p:spPr>
        <p:txBody>
          <a:bodyPr anchorCtr="0" anchor="ctr" bIns="91425" lIns="91425" rIns="91425" tIns="91425">
            <a:noAutofit/>
          </a:bodyPr>
          <a:lstStyle/>
          <a:p>
            <a:pPr lvl="0" rtl="0">
              <a:spcBef>
                <a:spcPts val="0"/>
              </a:spcBef>
              <a:buNone/>
            </a:pPr>
            <a:r>
              <a:rPr lang="en-US"/>
              <a:t>Page Likes - </a:t>
            </a:r>
          </a:p>
          <a:p>
            <a:pPr lvl="0" rtl="0">
              <a:spcBef>
                <a:spcPts val="0"/>
              </a:spcBef>
              <a:buNone/>
            </a:pPr>
            <a:r>
              <a:rPr lang="en-US"/>
              <a:t>Logistic Regression</a:t>
            </a:r>
          </a:p>
        </p:txBody>
      </p:sp>
      <p:sp>
        <p:nvSpPr>
          <p:cNvPr id="125" name="Shape 125"/>
          <p:cNvSpPr txBox="1"/>
          <p:nvPr>
            <p:ph idx="1" type="body"/>
          </p:nvPr>
        </p:nvSpPr>
        <p:spPr>
          <a:xfrm>
            <a:off x="195100" y="1417650"/>
            <a:ext cx="7620000" cy="4800600"/>
          </a:xfrm>
          <a:prstGeom prst="rect">
            <a:avLst/>
          </a:prstGeom>
        </p:spPr>
        <p:txBody>
          <a:bodyPr anchorCtr="0" anchor="t" bIns="91425" lIns="91425" rIns="91425" tIns="91425">
            <a:noAutofit/>
          </a:bodyPr>
          <a:lstStyle/>
          <a:p>
            <a:pPr indent="0" lvl="0" marL="0" rtl="0">
              <a:spcBef>
                <a:spcPts val="0"/>
              </a:spcBef>
              <a:buNone/>
            </a:pPr>
            <a:r>
              <a:rPr b="1" lang="en-US">
                <a:solidFill>
                  <a:srgbClr val="333333"/>
                </a:solidFill>
                <a:latin typeface="Georgia"/>
                <a:ea typeface="Georgia"/>
                <a:cs typeface="Georgia"/>
                <a:sym typeface="Georgia"/>
              </a:rPr>
              <a:t>Naive Bayes</a:t>
            </a:r>
            <a:r>
              <a:rPr lang="en-US">
                <a:solidFill>
                  <a:srgbClr val="333333"/>
                </a:solidFill>
                <a:latin typeface="Georgia"/>
                <a:ea typeface="Georgia"/>
                <a:cs typeface="Georgia"/>
                <a:sym typeface="Georgia"/>
              </a:rPr>
              <a:t> models the densities of classes and selects the class that most likely produces the features.</a:t>
            </a:r>
          </a:p>
          <a:p>
            <a:pPr indent="0" lvl="0" marL="0" rtl="0">
              <a:spcBef>
                <a:spcPts val="0"/>
              </a:spcBef>
              <a:buNone/>
            </a:pPr>
            <a:r>
              <a:t/>
            </a:r>
            <a:endParaRPr>
              <a:solidFill>
                <a:srgbClr val="333333"/>
              </a:solidFill>
              <a:latin typeface="Georgia"/>
              <a:ea typeface="Georgia"/>
              <a:cs typeface="Georgia"/>
              <a:sym typeface="Georgia"/>
            </a:endParaRPr>
          </a:p>
          <a:p>
            <a:pPr indent="0" lvl="0" marL="0" rtl="0">
              <a:spcBef>
                <a:spcPts val="0"/>
              </a:spcBef>
              <a:buNone/>
            </a:pPr>
            <a:r>
              <a:rPr b="1" lang="en-US">
                <a:solidFill>
                  <a:srgbClr val="333333"/>
                </a:solidFill>
                <a:latin typeface="Georgia"/>
                <a:ea typeface="Georgia"/>
                <a:cs typeface="Georgia"/>
                <a:sym typeface="Georgia"/>
              </a:rPr>
              <a:t>Logistic Regression</a:t>
            </a:r>
            <a:r>
              <a:rPr lang="en-US">
                <a:solidFill>
                  <a:srgbClr val="333333"/>
                </a:solidFill>
                <a:latin typeface="Georgia"/>
                <a:ea typeface="Georgia"/>
                <a:cs typeface="Georgia"/>
                <a:sym typeface="Georgia"/>
              </a:rPr>
              <a:t> has a different approach - they try to model class boundary and membership directly, e.g. in a simple 2-feature dimension case this could mean trying to finding the line that best separates the classes (in &gt;3 feature dimensions case it would be looking for the hyperplane that best separate classes).</a:t>
            </a:r>
          </a:p>
          <a:p>
            <a:pPr lvl="0" rtl="0">
              <a:spcBef>
                <a:spcPts val="0"/>
              </a:spcBef>
              <a:buNone/>
            </a:pPr>
            <a:r>
              <a:t/>
            </a:r>
            <a:endParaRPr sz="2400"/>
          </a:p>
          <a:p>
            <a:pPr lvl="0" rtl="0">
              <a:spcBef>
                <a:spcPts val="0"/>
              </a:spcBef>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7620000" cy="1143000"/>
          </a:xfrm>
          <a:prstGeom prst="rect">
            <a:avLst/>
          </a:prstGeom>
        </p:spPr>
        <p:txBody>
          <a:bodyPr anchorCtr="0" anchor="ctr" bIns="91425" lIns="91425" rIns="91425" tIns="91425">
            <a:noAutofit/>
          </a:bodyPr>
          <a:lstStyle/>
          <a:p>
            <a:pPr lvl="0" rtl="0">
              <a:spcBef>
                <a:spcPts val="0"/>
              </a:spcBef>
              <a:buNone/>
            </a:pPr>
            <a:r>
              <a:rPr lang="en-US"/>
              <a:t>Page Likes</a:t>
            </a:r>
          </a:p>
        </p:txBody>
      </p:sp>
      <p:sp>
        <p:nvSpPr>
          <p:cNvPr id="131" name="Shape 131"/>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0" lvl="0" marL="0" rtl="0">
              <a:spcBef>
                <a:spcPts val="0"/>
              </a:spcBef>
              <a:buNone/>
            </a:pPr>
            <a:r>
              <a:rPr lang="en-US">
                <a:solidFill>
                  <a:srgbClr val="1D1F22"/>
                </a:solidFill>
                <a:highlight>
                  <a:srgbClr val="FFFFFF"/>
                </a:highlight>
                <a:latin typeface="Arial"/>
                <a:ea typeface="Arial"/>
                <a:cs typeface="Arial"/>
                <a:sym typeface="Arial"/>
              </a:rPr>
              <a:t>Other Models Tried:</a:t>
            </a:r>
          </a:p>
          <a:p>
            <a:pPr indent="-228600" lvl="0" marL="457200" rtl="0">
              <a:spcBef>
                <a:spcPts val="0"/>
              </a:spcBef>
              <a:buClr>
                <a:srgbClr val="1D1F22"/>
              </a:buClr>
              <a:buFont typeface="Arial"/>
              <a:buAutoNum type="arabicParenR"/>
            </a:pPr>
            <a:r>
              <a:rPr lang="en-US">
                <a:solidFill>
                  <a:srgbClr val="1D1F22"/>
                </a:solidFill>
                <a:highlight>
                  <a:srgbClr val="FFFFFF"/>
                </a:highlight>
                <a:latin typeface="Arial"/>
                <a:ea typeface="Arial"/>
                <a:cs typeface="Arial"/>
                <a:sym typeface="Arial"/>
              </a:rPr>
              <a:t>KNN full feature set</a:t>
            </a:r>
          </a:p>
          <a:p>
            <a:pPr indent="-228600" lvl="0" marL="457200" rtl="0">
              <a:spcBef>
                <a:spcPts val="0"/>
              </a:spcBef>
              <a:buClr>
                <a:srgbClr val="1D1F22"/>
              </a:buClr>
              <a:buFont typeface="Arial"/>
              <a:buAutoNum type="arabicParenR"/>
            </a:pPr>
            <a:r>
              <a:rPr lang="en-US">
                <a:solidFill>
                  <a:srgbClr val="1D1F22"/>
                </a:solidFill>
                <a:highlight>
                  <a:srgbClr val="FFFFFF"/>
                </a:highlight>
                <a:latin typeface="Arial"/>
                <a:ea typeface="Arial"/>
                <a:cs typeface="Arial"/>
                <a:sym typeface="Arial"/>
              </a:rPr>
              <a:t>KNN feature selection</a:t>
            </a:r>
          </a:p>
          <a:p>
            <a:pPr indent="-228600" lvl="0" marL="457200" rtl="0">
              <a:spcBef>
                <a:spcPts val="0"/>
              </a:spcBef>
              <a:buClr>
                <a:srgbClr val="1D1F22"/>
              </a:buClr>
              <a:buFont typeface="Arial"/>
              <a:buAutoNum type="arabicParenR"/>
            </a:pPr>
            <a:r>
              <a:rPr lang="en-US">
                <a:solidFill>
                  <a:srgbClr val="1D1F22"/>
                </a:solidFill>
                <a:highlight>
                  <a:srgbClr val="FFFFFF"/>
                </a:highlight>
                <a:latin typeface="Arial"/>
                <a:ea typeface="Arial"/>
                <a:cs typeface="Arial"/>
                <a:sym typeface="Arial"/>
              </a:rPr>
              <a:t>KNN Number of page likes per user</a:t>
            </a:r>
          </a:p>
          <a:p>
            <a:pPr indent="-228600" lvl="0" marL="457200" rtl="0">
              <a:spcBef>
                <a:spcPts val="0"/>
              </a:spcBef>
              <a:buClr>
                <a:srgbClr val="1D1F22"/>
              </a:buClr>
              <a:buFont typeface="Arial"/>
              <a:buAutoNum type="arabicParenR"/>
            </a:pPr>
            <a:r>
              <a:rPr lang="en-US">
                <a:solidFill>
                  <a:srgbClr val="1D1F22"/>
                </a:solidFill>
                <a:highlight>
                  <a:srgbClr val="FFFFFF"/>
                </a:highlight>
                <a:latin typeface="Arial"/>
                <a:ea typeface="Arial"/>
                <a:cs typeface="Arial"/>
                <a:sym typeface="Arial"/>
              </a:rPr>
              <a:t>KNN page popularity buckets</a:t>
            </a:r>
          </a:p>
          <a:p>
            <a:pPr indent="-228600" lvl="0" marL="457200" rtl="0">
              <a:spcBef>
                <a:spcPts val="0"/>
              </a:spcBef>
              <a:buClr>
                <a:srgbClr val="1D1F22"/>
              </a:buClr>
              <a:buFont typeface="Arial"/>
              <a:buAutoNum type="arabicParenR"/>
            </a:pPr>
            <a:r>
              <a:rPr lang="en-US">
                <a:solidFill>
                  <a:srgbClr val="1D1F22"/>
                </a:solidFill>
                <a:highlight>
                  <a:srgbClr val="FFFFFF"/>
                </a:highlight>
                <a:latin typeface="Arial"/>
                <a:ea typeface="Arial"/>
                <a:cs typeface="Arial"/>
                <a:sym typeface="Arial"/>
              </a:rPr>
              <a:t>KNN page popularity buckets using weights</a:t>
            </a:r>
          </a:p>
          <a:p>
            <a:pPr indent="-228600" lvl="0" marL="457200" rtl="0">
              <a:spcBef>
                <a:spcPts val="0"/>
              </a:spcBef>
              <a:buClr>
                <a:srgbClr val="1D1F22"/>
              </a:buClr>
              <a:buFont typeface="Arial"/>
              <a:buAutoNum type="arabicParenR"/>
            </a:pPr>
            <a:r>
              <a:rPr lang="en-US">
                <a:solidFill>
                  <a:srgbClr val="1D1F22"/>
                </a:solidFill>
                <a:highlight>
                  <a:srgbClr val="FFFFFF"/>
                </a:highlight>
                <a:latin typeface="Arial"/>
                <a:ea typeface="Arial"/>
                <a:cs typeface="Arial"/>
                <a:sym typeface="Arial"/>
              </a:rPr>
              <a:t>Jaccard distance</a:t>
            </a:r>
          </a:p>
          <a:p>
            <a:pPr indent="-228600" lvl="0" marL="457200" rtl="0">
              <a:spcBef>
                <a:spcPts val="0"/>
              </a:spcBef>
              <a:buClr>
                <a:srgbClr val="1D1F22"/>
              </a:buClr>
              <a:buFont typeface="Arial"/>
              <a:buAutoNum type="arabicParenR"/>
            </a:pPr>
            <a:r>
              <a:rPr lang="en-US">
                <a:solidFill>
                  <a:srgbClr val="1D1F22"/>
                </a:solidFill>
                <a:highlight>
                  <a:srgbClr val="FFFFFF"/>
                </a:highlight>
                <a:latin typeface="Arial"/>
                <a:ea typeface="Arial"/>
                <a:cs typeface="Arial"/>
                <a:sym typeface="Arial"/>
              </a:rPr>
              <a:t>KNN Union-Intersection</a:t>
            </a:r>
          </a:p>
          <a:p>
            <a:pPr indent="-228600" lvl="0" marL="457200" rtl="0">
              <a:spcBef>
                <a:spcPts val="0"/>
              </a:spcBef>
              <a:buClr>
                <a:srgbClr val="1D1F22"/>
              </a:buClr>
              <a:buFont typeface="Arial"/>
              <a:buAutoNum type="arabicParenR"/>
            </a:pPr>
            <a:r>
              <a:rPr lang="en-US">
                <a:solidFill>
                  <a:srgbClr val="1D1F22"/>
                </a:solidFill>
                <a:highlight>
                  <a:srgbClr val="FFFFFF"/>
                </a:highlight>
                <a:latin typeface="Arial"/>
                <a:ea typeface="Arial"/>
                <a:cs typeface="Arial"/>
                <a:sym typeface="Arial"/>
              </a:rPr>
              <a:t>SVM</a:t>
            </a:r>
          </a:p>
          <a:p>
            <a:pPr lvl="0" rtl="0">
              <a:spcBef>
                <a:spcPts val="0"/>
              </a:spcBef>
              <a:buNone/>
            </a:pPr>
            <a:r>
              <a:t/>
            </a:r>
            <a:endParaRPr sz="2400"/>
          </a:p>
          <a:p>
            <a:pPr lvl="0" rtl="0">
              <a:spcBef>
                <a:spcPts val="0"/>
              </a:spcBef>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7620000" cy="1143000"/>
          </a:xfrm>
          <a:prstGeom prst="rect">
            <a:avLst/>
          </a:prstGeom>
        </p:spPr>
        <p:txBody>
          <a:bodyPr anchorCtr="0" anchor="ctr" bIns="91425" lIns="91425" rIns="91425" tIns="91425">
            <a:noAutofit/>
          </a:bodyPr>
          <a:lstStyle/>
          <a:p>
            <a:pPr lvl="0">
              <a:spcBef>
                <a:spcPts val="0"/>
              </a:spcBef>
              <a:buNone/>
            </a:pPr>
            <a:r>
              <a:rPr lang="en-US"/>
              <a:t>Images</a:t>
            </a:r>
          </a:p>
        </p:txBody>
      </p:sp>
      <p:sp>
        <p:nvSpPr>
          <p:cNvPr id="137" name="Shape 137"/>
          <p:cNvSpPr txBox="1"/>
          <p:nvPr>
            <p:ph idx="1" type="body"/>
          </p:nvPr>
        </p:nvSpPr>
        <p:spPr>
          <a:xfrm>
            <a:off x="457200" y="1600200"/>
            <a:ext cx="7620000" cy="4800600"/>
          </a:xfrm>
          <a:prstGeom prst="rect">
            <a:avLst/>
          </a:prstGeom>
        </p:spPr>
        <p:txBody>
          <a:bodyPr anchorCtr="0" anchor="t" bIns="91425" lIns="91425" rIns="91425" tIns="91425">
            <a:noAutofit/>
          </a:bodyPr>
          <a:lstStyle/>
          <a:p>
            <a:pPr indent="0" lvl="0" marL="0" rtl="0">
              <a:spcBef>
                <a:spcPts val="0"/>
              </a:spcBef>
              <a:buNone/>
            </a:pPr>
            <a:r>
              <a:rPr lang="en-US" sz="3000"/>
              <a:t>Oxford Features</a:t>
            </a:r>
          </a:p>
          <a:p>
            <a:pPr indent="0" lvl="0" marL="0" rtl="0">
              <a:spcBef>
                <a:spcPts val="0"/>
              </a:spcBef>
              <a:buNone/>
            </a:pPr>
            <a:r>
              <a:rPr lang="en-US" sz="3000"/>
              <a:t>	Random Forest for gender and age</a:t>
            </a:r>
          </a:p>
          <a:p>
            <a:pPr indent="0" lvl="0" marL="0" rtl="0">
              <a:spcBef>
                <a:spcPts val="0"/>
              </a:spcBef>
              <a:buNone/>
            </a:pPr>
            <a:r>
              <a:rPr lang="en-US" sz="3000"/>
              <a:t>	Linear Regression for personality traits</a:t>
            </a:r>
          </a:p>
          <a:p>
            <a:pPr indent="0" lvl="0" marL="0" rtl="0">
              <a:spcBef>
                <a:spcPts val="0"/>
              </a:spcBef>
              <a:buNone/>
            </a:pPr>
            <a:r>
              <a:rPr lang="en-US" sz="3000"/>
              <a:t>Feature Selection</a:t>
            </a:r>
          </a:p>
          <a:p>
            <a:pPr indent="0" lvl="0" marL="0" rtl="0">
              <a:spcBef>
                <a:spcPts val="0"/>
              </a:spcBef>
              <a:buNone/>
            </a:pPr>
            <a:r>
              <a:rPr lang="en-US" sz="3000"/>
              <a:t>	Manual elimination of some features</a:t>
            </a:r>
          </a:p>
          <a:p>
            <a:pPr indent="-69850" lvl="0" marL="0" rtl="0">
              <a:spcBef>
                <a:spcPts val="0"/>
              </a:spcBef>
              <a:buClr>
                <a:schemeClr val="dk1"/>
              </a:buClr>
              <a:buSzPct val="36666"/>
              <a:buFont typeface="Arial"/>
              <a:buNone/>
            </a:pPr>
            <a:r>
              <a:rPr lang="en-US" sz="3000"/>
              <a:t>Libraries Used</a:t>
            </a:r>
          </a:p>
          <a:p>
            <a:pPr indent="-69850" lvl="0" marL="0" rtl="0">
              <a:spcBef>
                <a:spcPts val="0"/>
              </a:spcBef>
              <a:buClr>
                <a:schemeClr val="dk1"/>
              </a:buClr>
              <a:buSzPct val="36666"/>
              <a:buFont typeface="Arial"/>
              <a:buNone/>
            </a:pPr>
            <a:r>
              <a:rPr lang="en-US" sz="3000"/>
              <a:t>	</a:t>
            </a:r>
            <a:r>
              <a:rPr lang="en-US" sz="2400" u="sng">
                <a:solidFill>
                  <a:schemeClr val="hlink"/>
                </a:solidFill>
                <a:hlinkClick r:id="rId3"/>
              </a:rPr>
              <a:t>www.scikit-learn.org</a:t>
            </a:r>
          </a:p>
          <a:p>
            <a:pPr indent="-69850" lvl="0" marL="0" rtl="0">
              <a:spcBef>
                <a:spcPts val="0"/>
              </a:spcBef>
              <a:buClr>
                <a:schemeClr val="dk1"/>
              </a:buClr>
              <a:buSzPct val="45833"/>
              <a:buFont typeface="Arial"/>
              <a:buNone/>
            </a:pPr>
            <a:r>
              <a:rPr lang="en-US" sz="2400"/>
              <a:t>	</a:t>
            </a:r>
            <a:r>
              <a:rPr lang="en-US" sz="2400" u="sng">
                <a:solidFill>
                  <a:schemeClr val="hlink"/>
                </a:solidFill>
                <a:hlinkClick r:id="rId4"/>
              </a:rPr>
              <a:t>www.numpy.org</a:t>
            </a:r>
          </a:p>
          <a:p>
            <a:pPr indent="-69850" lvl="0" marL="0" rtl="0">
              <a:spcBef>
                <a:spcPts val="0"/>
              </a:spcBef>
              <a:buClr>
                <a:schemeClr val="dk1"/>
              </a:buClr>
              <a:buSzPct val="45833"/>
              <a:buFont typeface="Arial"/>
              <a:buNone/>
            </a:pPr>
            <a:r>
              <a:rPr lang="en-US" sz="2400"/>
              <a:t>	</a:t>
            </a:r>
            <a:r>
              <a:rPr lang="en-US" sz="2400" u="sng">
                <a:solidFill>
                  <a:schemeClr val="hlink"/>
                </a:solidFill>
                <a:hlinkClick r:id="rId5"/>
              </a:rPr>
              <a:t>http://www.pythonware.com/products/pil/</a:t>
            </a:r>
            <a:r>
              <a:rPr lang="en-US" sz="2400"/>
              <a:t> </a:t>
            </a:r>
          </a:p>
          <a:p>
            <a:pPr indent="0" lvl="0" marL="0">
              <a:spcBef>
                <a:spcPts val="0"/>
              </a:spcBef>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