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PT Sans Narrow"/>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46a927a2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46a927a2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46a927a2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46a927a2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46a927a2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46a927a2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46a927a2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46a927a2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33a29463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33a29463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6be0cb6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6be0cb6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33a2946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33a2946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33a29463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33a29463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33a29463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33a29463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60b9c7f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60b9c7f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6be0cb63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6be0cb63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46a927a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46a927a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sravi.ai/" TargetMode="External"/><Relationship Id="rId4" Type="http://schemas.openxmlformats.org/officeDocument/2006/relationships/hyperlink" Target="http://luvius.nl/" TargetMode="External"/><Relationship Id="rId5" Type="http://schemas.openxmlformats.org/officeDocument/2006/relationships/hyperlink" Target="https://mashable.com/article/lipnet-lipreading-software" TargetMode="External"/><Relationship Id="rId6" Type="http://schemas.openxmlformats.org/officeDocument/2006/relationships/hyperlink" Target="https://www.pcmag.com/news/sonys-new-lip-reading-technology-could-boost-accessibility-or-invade-privacy" TargetMode="External"/><Relationship Id="rId7" Type="http://schemas.openxmlformats.org/officeDocument/2006/relationships/hyperlink" Target="https://www.robots.ox.ac.uk/~vgg/data/lip_reading/lrw1.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robots.ox.ac.uk/~vgg/data/lip_read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725025" y="1198589"/>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LipScribe</a:t>
            </a:r>
            <a:endParaRPr/>
          </a:p>
        </p:txBody>
      </p:sp>
      <p:sp>
        <p:nvSpPr>
          <p:cNvPr id="67" name="Google Shape;67;p13"/>
          <p:cNvSpPr txBox="1"/>
          <p:nvPr>
            <p:ph idx="1" type="subTitle"/>
          </p:nvPr>
        </p:nvSpPr>
        <p:spPr>
          <a:xfrm>
            <a:off x="2086925" y="2220989"/>
            <a:ext cx="4870500" cy="792600"/>
          </a:xfrm>
          <a:prstGeom prst="rect">
            <a:avLst/>
          </a:prstGeom>
        </p:spPr>
        <p:txBody>
          <a:bodyPr anchorCtr="0" anchor="t" bIns="91425" lIns="91425" spcFirstLastPara="1" rIns="91425" wrap="square" tIns="91425">
            <a:normAutofit fontScale="92500" lnSpcReduction="20000"/>
          </a:bodyPr>
          <a:lstStyle/>
          <a:p>
            <a:pPr indent="0" lvl="0" marL="0" rtl="0" algn="ctr">
              <a:lnSpc>
                <a:spcPct val="115000"/>
              </a:lnSpc>
              <a:spcBef>
                <a:spcPts val="0"/>
              </a:spcBef>
              <a:spcAft>
                <a:spcPts val="0"/>
              </a:spcAft>
              <a:buClr>
                <a:schemeClr val="dk1"/>
              </a:buClr>
              <a:buSzPct val="91666"/>
              <a:buFont typeface="Arial"/>
              <a:buNone/>
            </a:pPr>
            <a:r>
              <a:rPr b="1" lang="en" sz="1200">
                <a:solidFill>
                  <a:srgbClr val="222222"/>
                </a:solidFill>
                <a:highlight>
                  <a:srgbClr val="FFFFFF"/>
                </a:highlight>
              </a:rPr>
              <a:t>A digital assistant that helps people with hearing loss, by converting a speaker's lip movements into text</a:t>
            </a:r>
            <a:endParaRPr b="1" sz="1200">
              <a:solidFill>
                <a:srgbClr val="222222"/>
              </a:solidFill>
              <a:highlight>
                <a:srgbClr val="FFFFFF"/>
              </a:highlight>
            </a:endParaRPr>
          </a:p>
          <a:p>
            <a:pPr indent="0" lvl="0" marL="0" rtl="0" algn="ctr">
              <a:spcBef>
                <a:spcPts val="0"/>
              </a:spcBef>
              <a:spcAft>
                <a:spcPts val="0"/>
              </a:spcAft>
              <a:buNone/>
            </a:pPr>
            <a:r>
              <a:t/>
            </a:r>
            <a:endParaRPr/>
          </a:p>
        </p:txBody>
      </p:sp>
      <p:sp>
        <p:nvSpPr>
          <p:cNvPr id="68" name="Google Shape;68;p13"/>
          <p:cNvSpPr txBox="1"/>
          <p:nvPr/>
        </p:nvSpPr>
        <p:spPr>
          <a:xfrm>
            <a:off x="377425" y="4314625"/>
            <a:ext cx="1672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Open Sans"/>
                <a:ea typeface="Open Sans"/>
                <a:cs typeface="Open Sans"/>
                <a:sym typeface="Open Sans"/>
              </a:rPr>
              <a:t>Advisor</a:t>
            </a:r>
            <a:endParaRPr b="1" sz="1100">
              <a:latin typeface="Open Sans"/>
              <a:ea typeface="Open Sans"/>
              <a:cs typeface="Open Sans"/>
              <a:sym typeface="Open Sans"/>
            </a:endParaRPr>
          </a:p>
          <a:p>
            <a:pPr indent="0" lvl="0" marL="0" rtl="0" algn="l">
              <a:spcBef>
                <a:spcPts val="0"/>
              </a:spcBef>
              <a:spcAft>
                <a:spcPts val="0"/>
              </a:spcAft>
              <a:buNone/>
            </a:pPr>
            <a:r>
              <a:rPr lang="en" sz="1100">
                <a:latin typeface="Open Sans"/>
                <a:ea typeface="Open Sans"/>
                <a:cs typeface="Open Sans"/>
                <a:sym typeface="Open Sans"/>
              </a:rPr>
              <a:t>Gopinath Vinodh</a:t>
            </a:r>
            <a:endParaRPr sz="1100">
              <a:latin typeface="Open Sans"/>
              <a:ea typeface="Open Sans"/>
              <a:cs typeface="Open Sans"/>
              <a:sym typeface="Open Sans"/>
            </a:endParaRPr>
          </a:p>
        </p:txBody>
      </p:sp>
      <p:sp>
        <p:nvSpPr>
          <p:cNvPr id="69" name="Google Shape;69;p13"/>
          <p:cNvSpPr txBox="1"/>
          <p:nvPr/>
        </p:nvSpPr>
        <p:spPr>
          <a:xfrm>
            <a:off x="7007725" y="4188800"/>
            <a:ext cx="18063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Open Sans"/>
                <a:ea typeface="Open Sans"/>
                <a:cs typeface="Open Sans"/>
                <a:sym typeface="Open Sans"/>
              </a:rPr>
              <a:t>Team</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Gayathri Pulagam</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Rishitha Bandi</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Shreya Goyal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Surabhi Govil</a:t>
            </a:r>
            <a:endParaRPr sz="10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a:t>
            </a:r>
            <a:endParaRPr/>
          </a:p>
        </p:txBody>
      </p:sp>
      <p:sp>
        <p:nvSpPr>
          <p:cNvPr id="126" name="Google Shape;126;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any questions please contact -</a:t>
            </a:r>
            <a:endParaRPr/>
          </a:p>
          <a:p>
            <a:pPr indent="-342900" lvl="0" marL="457200" rtl="0" algn="l">
              <a:spcBef>
                <a:spcPts val="1200"/>
              </a:spcBef>
              <a:spcAft>
                <a:spcPts val="0"/>
              </a:spcAft>
              <a:buSzPts val="1800"/>
              <a:buChar char="●"/>
            </a:pPr>
            <a:r>
              <a:rPr lang="en"/>
              <a:t>Rishitha Bandi (015237521) -  rishitha.bandi@sjsu.edu</a:t>
            </a:r>
            <a:endParaRPr/>
          </a:p>
          <a:p>
            <a:pPr indent="-342900" lvl="0" marL="457200" rtl="0" algn="l">
              <a:spcBef>
                <a:spcPts val="0"/>
              </a:spcBef>
              <a:spcAft>
                <a:spcPts val="0"/>
              </a:spcAft>
              <a:buSzPts val="1800"/>
              <a:buChar char="●"/>
            </a:pPr>
            <a:r>
              <a:rPr lang="en"/>
              <a:t>Gayathri Pulagam (014629290) - gayathri.pulagam@sjsu.edu</a:t>
            </a:r>
            <a:endParaRPr/>
          </a:p>
          <a:p>
            <a:pPr indent="-342900" lvl="0" marL="457200" rtl="0" algn="l">
              <a:spcBef>
                <a:spcPts val="0"/>
              </a:spcBef>
              <a:spcAft>
                <a:spcPts val="0"/>
              </a:spcAft>
              <a:buSzPts val="1800"/>
              <a:buChar char="●"/>
            </a:pPr>
            <a:r>
              <a:rPr lang="en"/>
              <a:t>Shreya Goyal (015251990) - shreya.goyal@sjsu.edu</a:t>
            </a:r>
            <a:endParaRPr/>
          </a:p>
          <a:p>
            <a:pPr indent="-342900" lvl="0" marL="457200" rtl="0" algn="l">
              <a:spcBef>
                <a:spcPts val="0"/>
              </a:spcBef>
              <a:spcAft>
                <a:spcPts val="0"/>
              </a:spcAft>
              <a:buSzPts val="1800"/>
              <a:buChar char="●"/>
            </a:pPr>
            <a:r>
              <a:rPr lang="en"/>
              <a:t>Surabhi Govil (</a:t>
            </a:r>
            <a:r>
              <a:rPr lang="en">
                <a:solidFill>
                  <a:srgbClr val="202124"/>
                </a:solidFill>
                <a:highlight>
                  <a:schemeClr val="lt1"/>
                </a:highlight>
              </a:rPr>
              <a:t>014504984</a:t>
            </a:r>
            <a:r>
              <a:rPr lang="en" sz="1650">
                <a:solidFill>
                  <a:srgbClr val="202124"/>
                </a:solidFill>
                <a:highlight>
                  <a:schemeClr val="lt1"/>
                </a:highlight>
                <a:latin typeface="Roboto"/>
                <a:ea typeface="Roboto"/>
                <a:cs typeface="Roboto"/>
                <a:sym typeface="Roboto"/>
              </a:rPr>
              <a:t>) - </a:t>
            </a:r>
            <a:r>
              <a:rPr lang="en" sz="1650">
                <a:solidFill>
                  <a:srgbClr val="202124"/>
                </a:solidFill>
                <a:highlight>
                  <a:schemeClr val="lt1"/>
                </a:highlight>
              </a:rPr>
              <a:t>surabhi.govil@sjsu.edu</a:t>
            </a:r>
            <a:endParaRPr sz="1650">
              <a:solidFill>
                <a:srgbClr val="202124"/>
              </a:solidFill>
              <a:highlight>
                <a:schemeClr val="lt1"/>
              </a:highlight>
            </a:endParaRPr>
          </a:p>
          <a:p>
            <a:pPr indent="0" lvl="0" marL="0" rtl="0" algn="l">
              <a:spcBef>
                <a:spcPts val="1200"/>
              </a:spcBef>
              <a:spcAft>
                <a:spcPts val="0"/>
              </a:spcAft>
              <a:buNone/>
            </a:pPr>
            <a:r>
              <a:t/>
            </a:r>
            <a:endParaRPr sz="1650">
              <a:solidFill>
                <a:srgbClr val="202124"/>
              </a:solidFill>
              <a:highlight>
                <a:schemeClr val="lt1"/>
              </a:highlight>
              <a:latin typeface="Roboto"/>
              <a:ea typeface="Roboto"/>
              <a:cs typeface="Roboto"/>
              <a:sym typeface="Roboto"/>
            </a:endParaRPr>
          </a:p>
          <a:p>
            <a:pPr indent="0" lvl="0" marL="0" rtl="0" algn="l">
              <a:spcBef>
                <a:spcPts val="1200"/>
              </a:spcBef>
              <a:spcAft>
                <a:spcPts val="1200"/>
              </a:spcAft>
              <a:buNone/>
            </a:pPr>
            <a:r>
              <a:rPr lang="en" sz="1650">
                <a:solidFill>
                  <a:srgbClr val="202124"/>
                </a:solidFill>
                <a:highlight>
                  <a:schemeClr val="lt1"/>
                </a:highlight>
              </a:rPr>
              <a:t>Project code - https://github.com/surabhigovil/LipScribe</a:t>
            </a:r>
            <a:endParaRPr sz="1650">
              <a:solidFill>
                <a:srgbClr val="202124"/>
              </a:solidFill>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Acknowledgement</a:t>
            </a:r>
            <a:endParaRPr/>
          </a:p>
        </p:txBody>
      </p:sp>
      <p:sp>
        <p:nvSpPr>
          <p:cNvPr id="132" name="Google Shape;132;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are deeply indebted to Prof. Gopinath Vinodh for his guidance throughout the course of this project</a:t>
            </a:r>
            <a:endParaRPr/>
          </a:p>
          <a:p>
            <a:pPr indent="-342900" lvl="0" marL="457200" rtl="0" algn="l">
              <a:spcBef>
                <a:spcPts val="0"/>
              </a:spcBef>
              <a:spcAft>
                <a:spcPts val="0"/>
              </a:spcAft>
              <a:buSzPts val="1800"/>
              <a:buChar char="-"/>
            </a:pPr>
            <a:r>
              <a:rPr lang="en"/>
              <a:t>We would like to thank Prof. Dan Harkey and the Department of Software Engineering for providing us with this opportunity to develop and showcase our project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38" name="Google Shape;138;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[1] Yao WenJuan, Liang YaLing and Du MingHui, "A real-time lip localization and tacking for lip reading," 2010 3rd International Conference on Advanced Computer Theory and Engineering(ICACTE), 2010, pp. V6-363-V6-366, doi: 10.1109/ICACTE.2010.5579830.</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[2] P. Sindhura, S. J. Preethi and K. B. Niranjana, "Convolutional Neural Networks for Predicting Words: A Lip-Reading System," 2018 International Conference on Electrical, Electronics, Communication, Computer, and Optimization Techniques (ICEECCOT), 2018, pp. 929-933, doi: 10.1109/ICEECCOT43722.2018.9001505.</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[3] J. S. Chung, A. Senior, O. Vinyals and A. Zisserman, "Lip Reading Sentences in the Wild," 2017 IEEE Conference on Computer Vision and Pattern Recognition (CVPR), 2017, pp. 3444-3453, doi: 10.1109/CVPR.2017.367.</a:t>
            </a:r>
            <a:endParaRPr sz="1100">
              <a:solidFill>
                <a:srgbClr val="000000"/>
              </a:solidFill>
              <a:latin typeface="Arial"/>
              <a:ea typeface="Arial"/>
              <a:cs typeface="Arial"/>
              <a:sym typeface="Arial"/>
            </a:endParaRPr>
          </a:p>
          <a:p>
            <a:pPr indent="0" lvl="0" marL="9144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[4] B. Lin, Y. Yao, C. Liu, C. Lien and B. Lin, "Development of Novel Lip-Reading Recognition Algorithm," in IEEE Access, vol. 5, pp. 794-801, 2017, doi: 10.1109/ACCESS.2017.2649838.</a:t>
            </a:r>
            <a:endParaRPr sz="1100">
              <a:solidFill>
                <a:srgbClr val="000000"/>
              </a:solidFill>
              <a:latin typeface="Arial"/>
              <a:ea typeface="Arial"/>
              <a:cs typeface="Arial"/>
              <a:sym typeface="Arial"/>
            </a:endParaRPr>
          </a:p>
          <a:p>
            <a:pPr indent="0" lvl="0" marL="9144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[5] M. A. Abrar, A. N. M. N. Islam, M. M. Hassan, M. T. Islam, C. Shahnaz and S. A. Fattah, "Deep Lip Reading-A Deep Learning Based Lip-Reading Software for the Hearing Impaired," 2019 IEEE R10 Humanitarian Technology Conference (R10-HTC)(47129), 2019, pp. 40-44, doi: 10.1109/R10-HTC47129.2019.9042439.</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[6] P. Sujatha and M. R. Krishnan, "Lip feature extraction for visual speech recognition using Hidden Markov Model," 2012 International Conference on Computing, Communication and Applications, 2012, pp. 1-5, doi: 10.1109/ICCCA.2012.6179154.</a:t>
            </a:r>
            <a:endParaRPr sz="1100">
              <a:solidFill>
                <a:srgbClr val="000000"/>
              </a:solidFill>
              <a:latin typeface="Arial"/>
              <a:ea typeface="Arial"/>
              <a:cs typeface="Arial"/>
              <a:sym typeface="Arial"/>
            </a:endParaRPr>
          </a:p>
          <a:p>
            <a:pPr indent="0" lvl="0" marL="9144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[7] "SRAVI - Speech Recognition App for the Voice Impaired." </a:t>
            </a:r>
            <a:r>
              <a:rPr lang="en" sz="1100" u="sng">
                <a:solidFill>
                  <a:srgbClr val="1155CC"/>
                </a:solidFill>
                <a:latin typeface="Arial"/>
                <a:ea typeface="Arial"/>
                <a:cs typeface="Arial"/>
                <a:sym typeface="Arial"/>
                <a:hlinkClick r:id="rId3">
                  <a:extLst>
                    <a:ext uri="{A12FA001-AC4F-418D-AE19-62706E023703}">
                      <ahyp:hlinkClr val="tx"/>
                    </a:ext>
                  </a:extLst>
                </a:hlinkClick>
              </a:rPr>
              <a:t>https://www.sravi.ai/</a:t>
            </a:r>
            <a:r>
              <a:rPr lang="en" sz="1100">
                <a:solidFill>
                  <a:srgbClr val="000000"/>
                </a:solidFill>
                <a:latin typeface="Arial"/>
                <a:ea typeface="Arial"/>
                <a:cs typeface="Arial"/>
                <a:sym typeface="Arial"/>
              </a:rPr>
              <a:t>. Accessed 7 Jul. 2021.</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[8] </a:t>
            </a:r>
            <a:r>
              <a:rPr lang="en" sz="1000">
                <a:solidFill>
                  <a:srgbClr val="000000"/>
                </a:solidFill>
                <a:latin typeface="Times New Roman"/>
                <a:ea typeface="Times New Roman"/>
                <a:cs typeface="Times New Roman"/>
                <a:sym typeface="Times New Roman"/>
              </a:rPr>
              <a:t>"</a:t>
            </a:r>
            <a:r>
              <a:rPr lang="en" sz="1100">
                <a:solidFill>
                  <a:srgbClr val="000000"/>
                </a:solidFill>
                <a:latin typeface="Arial"/>
                <a:ea typeface="Arial"/>
                <a:cs typeface="Arial"/>
                <a:sym typeface="Arial"/>
              </a:rPr>
              <a:t>Luvius Lip Reading – Patented speech-to-text innovation." </a:t>
            </a:r>
            <a:r>
              <a:rPr lang="en" sz="1100">
                <a:solidFill>
                  <a:srgbClr val="000000"/>
                </a:solidFill>
                <a:uFill>
                  <a:noFill/>
                </a:uFill>
                <a:latin typeface="Arial"/>
                <a:ea typeface="Arial"/>
                <a:cs typeface="Arial"/>
                <a:sym typeface="Arial"/>
                <a:hlinkClick r:id="rId4">
                  <a:extLst>
                    <a:ext uri="{A12FA001-AC4F-418D-AE19-62706E023703}">
                      <ahyp:hlinkClr val="tx"/>
                    </a:ext>
                  </a:extLst>
                </a:hlinkClick>
              </a:rPr>
              <a:t>http://luvius.nl/</a:t>
            </a:r>
            <a:r>
              <a:rPr lang="en" sz="1100">
                <a:solidFill>
                  <a:srgbClr val="000000"/>
                </a:solidFill>
                <a:latin typeface="Arial"/>
                <a:ea typeface="Arial"/>
                <a:cs typeface="Arial"/>
                <a:sym typeface="Arial"/>
              </a:rPr>
              <a:t>. Accessed 7 Jul. 2021</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[9] "LipNet is the most accurate lip-reading software ever ... - Mashable." 9 Nov. 2016, </a:t>
            </a:r>
            <a:r>
              <a:rPr lang="en" sz="1100" u="sng">
                <a:solidFill>
                  <a:srgbClr val="1155CC"/>
                </a:solidFill>
                <a:latin typeface="Arial"/>
                <a:ea typeface="Arial"/>
                <a:cs typeface="Arial"/>
                <a:sym typeface="Arial"/>
                <a:hlinkClick r:id="rId5">
                  <a:extLst>
                    <a:ext uri="{A12FA001-AC4F-418D-AE19-62706E023703}">
                      <ahyp:hlinkClr val="tx"/>
                    </a:ext>
                  </a:extLst>
                </a:hlinkClick>
              </a:rPr>
              <a:t>https://mashable.com/article/lipnet-lipreading-software</a:t>
            </a:r>
            <a:r>
              <a:rPr lang="en" sz="1100">
                <a:solidFill>
                  <a:srgbClr val="000000"/>
                </a:solidFill>
                <a:latin typeface="Arial"/>
                <a:ea typeface="Arial"/>
                <a:cs typeface="Arial"/>
                <a:sym typeface="Arial"/>
              </a:rPr>
              <a:t>. Accessed 7 Jul. 2021.</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[10] “LipNet - End-to-End Sentence-level Lipreading.” https://www.researchsnipers.com/wp-content/uploads/2021/05/Lipnet.pdf</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[11] "Sony's New Lip-Reading Technology Could Boost ... - PCMag." 13 Jan. 2021, </a:t>
            </a:r>
            <a:r>
              <a:rPr lang="en" sz="1100" u="sng">
                <a:solidFill>
                  <a:srgbClr val="1155CC"/>
                </a:solidFill>
                <a:latin typeface="Arial"/>
                <a:ea typeface="Arial"/>
                <a:cs typeface="Arial"/>
                <a:sym typeface="Arial"/>
                <a:hlinkClick r:id="rId6">
                  <a:extLst>
                    <a:ext uri="{A12FA001-AC4F-418D-AE19-62706E023703}">
                      <ahyp:hlinkClr val="tx"/>
                    </a:ext>
                  </a:extLst>
                </a:hlinkClick>
              </a:rPr>
              <a:t>https://www.pcmag.com/news/sonys-new-lip-reading-technology-could-boost-accessibility-or-invade-privacy</a:t>
            </a:r>
            <a:r>
              <a:rPr lang="en" sz="1100">
                <a:solidFill>
                  <a:srgbClr val="000000"/>
                </a:solidFill>
                <a:latin typeface="Arial"/>
                <a:ea typeface="Arial"/>
                <a:cs typeface="Arial"/>
                <a:sym typeface="Arial"/>
              </a:rPr>
              <a:t>. Accessed 7 Jul. 2021</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[12] </a:t>
            </a:r>
            <a:r>
              <a:rPr lang="en" sz="1200">
                <a:solidFill>
                  <a:srgbClr val="000000"/>
                </a:solidFill>
                <a:highlight>
                  <a:srgbClr val="FFFFFF"/>
                </a:highlight>
                <a:latin typeface="Times New Roman"/>
                <a:ea typeface="Times New Roman"/>
                <a:cs typeface="Times New Roman"/>
                <a:sym typeface="Times New Roman"/>
              </a:rPr>
              <a:t>LRW, </a:t>
            </a:r>
            <a:r>
              <a:rPr i="1" lang="en" sz="1200">
                <a:solidFill>
                  <a:srgbClr val="000000"/>
                </a:solidFill>
                <a:highlight>
                  <a:srgbClr val="FFFFFF"/>
                </a:highlight>
                <a:latin typeface="Times New Roman"/>
                <a:ea typeface="Times New Roman"/>
                <a:cs typeface="Times New Roman"/>
                <a:sym typeface="Times New Roman"/>
              </a:rPr>
              <a:t>Lip Reading in the Wild. </a:t>
            </a:r>
            <a:r>
              <a:rPr lang="en" sz="1200">
                <a:solidFill>
                  <a:srgbClr val="000000"/>
                </a:solidFill>
                <a:highlight>
                  <a:srgbClr val="FFFFFF"/>
                </a:highlight>
                <a:latin typeface="Times New Roman"/>
                <a:ea typeface="Times New Roman"/>
                <a:cs typeface="Times New Roman"/>
                <a:sym typeface="Times New Roman"/>
              </a:rPr>
              <a:t>Retrieved from </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highlight>
                  <a:srgbClr val="FFFFFF"/>
                </a:highlight>
                <a:latin typeface="Times New Roman"/>
                <a:ea typeface="Times New Roman"/>
                <a:cs typeface="Times New Roman"/>
                <a:sym typeface="Times New Roman"/>
              </a:rPr>
              <a:t>       </a:t>
            </a:r>
            <a:r>
              <a:rPr lang="en" sz="1200" u="sng">
                <a:solidFill>
                  <a:srgbClr val="1155CC"/>
                </a:solidFill>
                <a:highlight>
                  <a:srgbClr val="FFFFFF"/>
                </a:highlight>
                <a:latin typeface="Times New Roman"/>
                <a:ea typeface="Times New Roman"/>
                <a:cs typeface="Times New Roman"/>
                <a:sym typeface="Times New Roman"/>
                <a:hlinkClick r:id="rId7">
                  <a:extLst>
                    <a:ext uri="{A12FA001-AC4F-418D-AE19-62706E023703}">
                      <ahyp:hlinkClr val="tx"/>
                    </a:ext>
                  </a:extLst>
                </a:hlinkClick>
              </a:rPr>
              <a:t>https://www.robots.ox.ac.uk/~vgg/data/lip_reading/lrw1.html</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8500"/>
              <a:t>Thank You </a:t>
            </a:r>
            <a:endParaRPr sz="8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75" name="Google Shape;75;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An application to provide people with hearing loss a tool to have more meaningful social conversations.</a:t>
            </a:r>
            <a:endParaRPr/>
          </a:p>
          <a:p>
            <a:pPr indent="-342900" lvl="0" marL="457200" rtl="0" algn="l">
              <a:lnSpc>
                <a:spcPct val="150000"/>
              </a:lnSpc>
              <a:spcBef>
                <a:spcPts val="0"/>
              </a:spcBef>
              <a:spcAft>
                <a:spcPts val="0"/>
              </a:spcAft>
              <a:buSzPts val="1800"/>
              <a:buChar char="●"/>
            </a:pPr>
            <a:r>
              <a:rPr lang="en"/>
              <a:t>A useful application for situations where the audio might be corrupted due to background noise.’</a:t>
            </a:r>
            <a:endParaRPr/>
          </a:p>
          <a:p>
            <a:pPr indent="-342900" lvl="0" marL="457200" rtl="0" algn="l">
              <a:lnSpc>
                <a:spcPct val="150000"/>
              </a:lnSpc>
              <a:spcBef>
                <a:spcPts val="0"/>
              </a:spcBef>
              <a:spcAft>
                <a:spcPts val="0"/>
              </a:spcAft>
              <a:buSzPts val="1800"/>
              <a:buChar char="●"/>
            </a:pPr>
            <a:r>
              <a:rPr lang="en"/>
              <a:t>A cheap and effective way to overcome speaking disability which could be temporary or permanent.</a:t>
            </a:r>
            <a:endParaRPr/>
          </a:p>
          <a:p>
            <a:pPr indent="-342900" lvl="0" marL="457200" rtl="0" algn="l">
              <a:lnSpc>
                <a:spcPct val="150000"/>
              </a:lnSpc>
              <a:spcBef>
                <a:spcPts val="0"/>
              </a:spcBef>
              <a:spcAft>
                <a:spcPts val="0"/>
              </a:spcAft>
              <a:buSzPts val="1800"/>
              <a:buChar char="●"/>
            </a:pPr>
            <a:r>
              <a:rPr lang="en"/>
              <a:t>Explore the potential of neural networks for classification of spatio temporal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p:txBody>
      </p:sp>
      <p:sp>
        <p:nvSpPr>
          <p:cNvPr id="81" name="Google Shape;81;p15"/>
          <p:cNvSpPr txBox="1"/>
          <p:nvPr>
            <p:ph idx="1" type="body"/>
          </p:nvPr>
        </p:nvSpPr>
        <p:spPr>
          <a:xfrm>
            <a:off x="311700" y="11524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Lip movement to text phrase generation. </a:t>
            </a:r>
            <a:endParaRPr/>
          </a:p>
          <a:p>
            <a:pPr indent="-342900" lvl="0" marL="457200" rtl="0" algn="l">
              <a:lnSpc>
                <a:spcPct val="150000"/>
              </a:lnSpc>
              <a:spcBef>
                <a:spcPts val="0"/>
              </a:spcBef>
              <a:spcAft>
                <a:spcPts val="0"/>
              </a:spcAft>
              <a:buSzPts val="1800"/>
              <a:buChar char="●"/>
            </a:pPr>
            <a:r>
              <a:rPr lang="en"/>
              <a:t>The application will capture and decipher the lip movement of a speaker using the camera of a mobile device and display as text to the user</a:t>
            </a:r>
            <a:endParaRPr/>
          </a:p>
          <a:p>
            <a:pPr indent="0" lvl="0" marL="0" rtl="0" algn="l">
              <a:lnSpc>
                <a:spcPct val="150000"/>
              </a:lnSpc>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 </a:t>
            </a:r>
            <a:endParaRPr/>
          </a:p>
        </p:txBody>
      </p:sp>
      <p:sp>
        <p:nvSpPr>
          <p:cNvPr id="87" name="Google Shape;87;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utilized the </a:t>
            </a:r>
            <a:r>
              <a:rPr lang="en" u="sng">
                <a:solidFill>
                  <a:schemeClr val="hlink"/>
                </a:solidFill>
                <a:hlinkClick r:id="rId3"/>
              </a:rPr>
              <a:t>LRW dataset</a:t>
            </a:r>
            <a:r>
              <a:rPr lang="en"/>
              <a:t> which has videos of people speaking words</a:t>
            </a:r>
            <a:endParaRPr/>
          </a:p>
          <a:p>
            <a:pPr indent="-342900" lvl="0" marL="457200" rtl="0" algn="l">
              <a:spcBef>
                <a:spcPts val="0"/>
              </a:spcBef>
              <a:spcAft>
                <a:spcPts val="0"/>
              </a:spcAft>
              <a:buSzPts val="1800"/>
              <a:buChar char="●"/>
            </a:pPr>
            <a:r>
              <a:rPr lang="en"/>
              <a:t>Due to the computational complexity of the problem, we decided to use 146 commonly spoken words to train our model</a:t>
            </a:r>
            <a:endParaRPr/>
          </a:p>
          <a:p>
            <a:pPr indent="-342900" lvl="0" marL="457200" rtl="0" algn="l">
              <a:spcBef>
                <a:spcPts val="0"/>
              </a:spcBef>
              <a:spcAft>
                <a:spcPts val="0"/>
              </a:spcAft>
              <a:buSzPts val="1800"/>
              <a:buChar char="●"/>
            </a:pPr>
            <a:r>
              <a:rPr lang="en"/>
              <a:t>We used OpenCV’s video reading library to extract the frames from the video</a:t>
            </a:r>
            <a:endParaRPr/>
          </a:p>
          <a:p>
            <a:pPr indent="-342900" lvl="0" marL="457200" rtl="0" algn="l">
              <a:spcBef>
                <a:spcPts val="0"/>
              </a:spcBef>
              <a:spcAft>
                <a:spcPts val="0"/>
              </a:spcAft>
              <a:buSzPts val="1800"/>
              <a:buChar char="●"/>
            </a:pPr>
            <a:r>
              <a:rPr lang="en"/>
              <a:t>OpenCV library’s haar cascade face detection model is used to detect the faces in the frame and then subsequently haar cascade mouth detection is used to get the lip region from that face extracted</a:t>
            </a:r>
            <a:endParaRPr/>
          </a:p>
          <a:p>
            <a:pPr indent="-342900" lvl="0" marL="457200" rtl="0" algn="l">
              <a:spcBef>
                <a:spcPts val="0"/>
              </a:spcBef>
              <a:spcAft>
                <a:spcPts val="0"/>
              </a:spcAft>
              <a:buSzPts val="1800"/>
              <a:buChar char="●"/>
            </a:pPr>
            <a:r>
              <a:rPr lang="en"/>
              <a:t>The extracted lip region is then converted to an embedding to be fed into the CNN model for training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Training</a:t>
            </a:r>
            <a:endParaRPr/>
          </a:p>
        </p:txBody>
      </p:sp>
      <p:sp>
        <p:nvSpPr>
          <p:cNvPr id="93" name="Google Shape;93;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chose to use a 3D Convolutional Neural Network to solve our problem </a:t>
            </a:r>
            <a:endParaRPr/>
          </a:p>
          <a:p>
            <a:pPr indent="-342900" lvl="0" marL="457200" rtl="0" algn="l">
              <a:spcBef>
                <a:spcPts val="0"/>
              </a:spcBef>
              <a:spcAft>
                <a:spcPts val="0"/>
              </a:spcAft>
              <a:buSzPts val="1800"/>
              <a:buChar char="●"/>
            </a:pPr>
            <a:r>
              <a:rPr lang="en"/>
              <a:t>They work by applying a 3 dimensional filter to the dataset which moves in 3-directions (x, y, z) to calculate the low level feature representations</a:t>
            </a:r>
            <a:endParaRPr/>
          </a:p>
          <a:p>
            <a:pPr indent="-342900" lvl="0" marL="457200" rtl="0" algn="l">
              <a:spcBef>
                <a:spcPts val="0"/>
              </a:spcBef>
              <a:spcAft>
                <a:spcPts val="0"/>
              </a:spcAft>
              <a:buSzPts val="1800"/>
              <a:buChar char="●"/>
            </a:pPr>
            <a:r>
              <a:rPr lang="en"/>
              <a:t>We trained the model using the video embeddings and the corresponding word spoken in that particular video</a:t>
            </a:r>
            <a:endParaRPr/>
          </a:p>
          <a:p>
            <a:pPr indent="-342900" lvl="0" marL="457200" rtl="0" algn="l">
              <a:spcBef>
                <a:spcPts val="0"/>
              </a:spcBef>
              <a:spcAft>
                <a:spcPts val="0"/>
              </a:spcAft>
              <a:buSzPts val="1800"/>
              <a:buChar char="●"/>
            </a:pPr>
            <a:r>
              <a:rPr lang="en"/>
              <a:t>We achieved a train accuracy of 0.75, validation accuracy of 0.69 and a test accuracy of ~0.60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Android Application </a:t>
            </a:r>
            <a:r>
              <a:rPr lang="en"/>
              <a:t>Development</a:t>
            </a:r>
            <a:endParaRPr/>
          </a:p>
        </p:txBody>
      </p:sp>
      <p:sp>
        <p:nvSpPr>
          <p:cNvPr id="99" name="Google Shape;99;p18"/>
          <p:cNvSpPr txBox="1"/>
          <p:nvPr>
            <p:ph idx="1" type="body"/>
          </p:nvPr>
        </p:nvSpPr>
        <p:spPr>
          <a:xfrm>
            <a:off x="311700" y="12002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Integrated python components in Android studio using chaquopy.</a:t>
            </a:r>
            <a:endParaRPr/>
          </a:p>
          <a:p>
            <a:pPr indent="-342900" lvl="0" marL="457200" rtl="0" algn="l">
              <a:lnSpc>
                <a:spcPct val="150000"/>
              </a:lnSpc>
              <a:spcBef>
                <a:spcPts val="0"/>
              </a:spcBef>
              <a:spcAft>
                <a:spcPts val="0"/>
              </a:spcAft>
              <a:buSzPts val="1800"/>
              <a:buChar char="●"/>
            </a:pPr>
            <a:r>
              <a:rPr lang="en"/>
              <a:t>Developing application using Java 8 and python to run preprocessing on recorded video.</a:t>
            </a:r>
            <a:endParaRPr/>
          </a:p>
          <a:p>
            <a:pPr indent="-342900" lvl="0" marL="457200" rtl="0" algn="l">
              <a:lnSpc>
                <a:spcPct val="150000"/>
              </a:lnSpc>
              <a:spcBef>
                <a:spcPts val="0"/>
              </a:spcBef>
              <a:spcAft>
                <a:spcPts val="0"/>
              </a:spcAft>
              <a:buSzPts val="1800"/>
              <a:buChar char="●"/>
            </a:pPr>
            <a:r>
              <a:rPr lang="en"/>
              <a:t>Extracted frames using python and send it to deep learning model for prediction.</a:t>
            </a:r>
            <a:endParaRPr/>
          </a:p>
          <a:p>
            <a:pPr indent="-342900" lvl="0" marL="457200" rtl="0" algn="l">
              <a:lnSpc>
                <a:spcPct val="150000"/>
              </a:lnSpc>
              <a:spcBef>
                <a:spcPts val="0"/>
              </a:spcBef>
              <a:spcAft>
                <a:spcPts val="0"/>
              </a:spcAft>
              <a:buSzPts val="1800"/>
              <a:buChar char="●"/>
            </a:pPr>
            <a:r>
              <a:rPr lang="en"/>
              <a:t>Added loading screen using async task to run prediction of the model in background.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256625" y="4119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Snapshots</a:t>
            </a:r>
            <a:endParaRPr/>
          </a:p>
        </p:txBody>
      </p:sp>
      <p:pic>
        <p:nvPicPr>
          <p:cNvPr id="105" name="Google Shape;105;p19"/>
          <p:cNvPicPr preferRelativeResize="0"/>
          <p:nvPr/>
        </p:nvPicPr>
        <p:blipFill>
          <a:blip r:embed="rId3">
            <a:alphaModFix/>
          </a:blip>
          <a:stretch>
            <a:fillRect/>
          </a:stretch>
        </p:blipFill>
        <p:spPr>
          <a:xfrm>
            <a:off x="4894325" y="1294793"/>
            <a:ext cx="1640400" cy="3488570"/>
          </a:xfrm>
          <a:prstGeom prst="rect">
            <a:avLst/>
          </a:prstGeom>
          <a:noFill/>
          <a:ln>
            <a:noFill/>
          </a:ln>
        </p:spPr>
      </p:pic>
      <p:pic>
        <p:nvPicPr>
          <p:cNvPr id="106" name="Google Shape;106;p19"/>
          <p:cNvPicPr preferRelativeResize="0"/>
          <p:nvPr/>
        </p:nvPicPr>
        <p:blipFill>
          <a:blip r:embed="rId4">
            <a:alphaModFix/>
          </a:blip>
          <a:stretch>
            <a:fillRect/>
          </a:stretch>
        </p:blipFill>
        <p:spPr>
          <a:xfrm>
            <a:off x="363475" y="1266325"/>
            <a:ext cx="1686450" cy="3545500"/>
          </a:xfrm>
          <a:prstGeom prst="rect">
            <a:avLst/>
          </a:prstGeom>
          <a:noFill/>
          <a:ln>
            <a:noFill/>
          </a:ln>
        </p:spPr>
      </p:pic>
      <p:pic>
        <p:nvPicPr>
          <p:cNvPr id="107" name="Google Shape;107;p19"/>
          <p:cNvPicPr preferRelativeResize="0"/>
          <p:nvPr/>
        </p:nvPicPr>
        <p:blipFill>
          <a:blip r:embed="rId5">
            <a:alphaModFix/>
          </a:blip>
          <a:stretch>
            <a:fillRect/>
          </a:stretch>
        </p:blipFill>
        <p:spPr>
          <a:xfrm>
            <a:off x="2596750" y="1244043"/>
            <a:ext cx="1640400" cy="3590070"/>
          </a:xfrm>
          <a:prstGeom prst="rect">
            <a:avLst/>
          </a:prstGeom>
          <a:noFill/>
          <a:ln>
            <a:noFill/>
          </a:ln>
        </p:spPr>
      </p:pic>
      <p:pic>
        <p:nvPicPr>
          <p:cNvPr id="108" name="Google Shape;108;p19"/>
          <p:cNvPicPr preferRelativeResize="0"/>
          <p:nvPr/>
        </p:nvPicPr>
        <p:blipFill>
          <a:blip r:embed="rId6">
            <a:alphaModFix/>
          </a:blip>
          <a:stretch>
            <a:fillRect/>
          </a:stretch>
        </p:blipFill>
        <p:spPr>
          <a:xfrm>
            <a:off x="7081752" y="1244050"/>
            <a:ext cx="1640400" cy="3455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encountered</a:t>
            </a:r>
            <a:endParaRPr/>
          </a:p>
        </p:txBody>
      </p:sp>
      <p:sp>
        <p:nvSpPr>
          <p:cNvPr id="114" name="Google Shape;114;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ran into computational resource issues as we had to train our model on a large amount of video data</a:t>
            </a:r>
            <a:endParaRPr/>
          </a:p>
          <a:p>
            <a:pPr indent="-342900" lvl="0" marL="457200" rtl="0" algn="l">
              <a:lnSpc>
                <a:spcPct val="150000"/>
              </a:lnSpc>
              <a:spcBef>
                <a:spcPts val="0"/>
              </a:spcBef>
              <a:spcAft>
                <a:spcPts val="0"/>
              </a:spcAft>
              <a:buSzPts val="1800"/>
              <a:buChar char="●"/>
            </a:pPr>
            <a:r>
              <a:rPr lang="en"/>
              <a:t>With the limited computational resources we could achieve about 0.60 accuracy on the test dataset </a:t>
            </a:r>
            <a:endParaRPr/>
          </a:p>
          <a:p>
            <a:pPr indent="-342900" lvl="0" marL="457200" rtl="0" algn="l">
              <a:lnSpc>
                <a:spcPct val="150000"/>
              </a:lnSpc>
              <a:spcBef>
                <a:spcPts val="0"/>
              </a:spcBef>
              <a:spcAft>
                <a:spcPts val="0"/>
              </a:spcAft>
              <a:buSzPts val="1800"/>
              <a:buChar char="●"/>
            </a:pPr>
            <a:r>
              <a:rPr lang="en"/>
              <a:t>We faced programming language compatibility issues when trying to integrate the trained model into the LipScribe application</a:t>
            </a:r>
            <a:endParaRPr/>
          </a:p>
          <a:p>
            <a:pPr indent="-342900" lvl="0" marL="457200" rtl="0" algn="l">
              <a:lnSpc>
                <a:spcPct val="150000"/>
              </a:lnSpc>
              <a:spcBef>
                <a:spcPts val="0"/>
              </a:spcBef>
              <a:spcAft>
                <a:spcPts val="0"/>
              </a:spcAft>
              <a:buSzPts val="1800"/>
              <a:buChar char="●"/>
            </a:pPr>
            <a:r>
              <a:rPr lang="en"/>
              <a:t>To overcome the programming language compatibility issues, we used chaquopy library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20" name="Google Shape;120;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Training the model with a lower learning rate would result in better performance</a:t>
            </a:r>
            <a:endParaRPr/>
          </a:p>
          <a:p>
            <a:pPr indent="-342900" lvl="0" marL="457200" rtl="0" algn="l">
              <a:spcBef>
                <a:spcPts val="0"/>
              </a:spcBef>
              <a:spcAft>
                <a:spcPts val="0"/>
              </a:spcAft>
              <a:buSzPts val="1800"/>
              <a:buChar char="●"/>
            </a:pPr>
            <a:r>
              <a:rPr lang="en"/>
              <a:t>The model’s vocabulary can be increased by training the model on more words</a:t>
            </a:r>
            <a:endParaRPr/>
          </a:p>
          <a:p>
            <a:pPr indent="-342900" lvl="0" marL="457200" rtl="0" algn="l">
              <a:spcBef>
                <a:spcPts val="0"/>
              </a:spcBef>
              <a:spcAft>
                <a:spcPts val="0"/>
              </a:spcAft>
              <a:buSzPts val="1800"/>
              <a:buChar char="●"/>
            </a:pPr>
            <a:r>
              <a:rPr lang="en"/>
              <a:t>The model’s inference time in the android application can be enhanced by using model caching techniques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