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BCFE876-90B4-440E-9D80-9747CC741CBD}">
  <a:tblStyle styleId="{5BCFE876-90B4-440E-9D80-9747CC741CB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related work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multiple variables when doing the new approaches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next steps: detecting change (briefly mention we use other people`s work)</a:t>
            </a: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-999" l="0" r="0" t="-999"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474662" y="2144713"/>
            <a:ext cx="8220763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Verdana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74662" y="3886198"/>
            <a:ext cx="8220763" cy="2578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descr="CRA-LOGO-Large.emf" id="22" name="Shape 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7122" y="6469660"/>
            <a:ext cx="1618481" cy="39994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224297" y="58988"/>
            <a:ext cx="8462501" cy="7691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Verdana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909116" y="6599203"/>
            <a:ext cx="2133599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46304" y="6611111"/>
            <a:ext cx="228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rIns="18275" tIns="18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r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84274" y="6607828"/>
            <a:ext cx="2895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pen/Close">
    <p:bg>
      <p:bgPr>
        <a:blipFill rotWithShape="1">
          <a:blip r:embed="rId2">
            <a:alphaModFix/>
          </a:blip>
          <a:stretch>
            <a:fillRect b="-999" l="0" r="0" t="-999"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231773" y="1039483"/>
            <a:ext cx="8455025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14300" lvl="1" marL="457200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27000" lvl="2" marL="685800" marR="0" rtl="0" algn="l">
              <a:spcBef>
                <a:spcPts val="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39700" lvl="3" marL="914400" marR="0" rtl="0" algn="l">
              <a:spcBef>
                <a:spcPts val="1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11430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5909116" y="6599203"/>
            <a:ext cx="2133599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46304" y="6611111"/>
            <a:ext cx="228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rIns="18275" tIns="18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r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684274" y="6607828"/>
            <a:ext cx="2895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24297" y="58988"/>
            <a:ext cx="8462501" cy="7691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Verdana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24297" y="58988"/>
            <a:ext cx="8462501" cy="7691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Verdana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5909116" y="6599203"/>
            <a:ext cx="2133599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684274" y="6607828"/>
            <a:ext cx="2895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46304" y="6611111"/>
            <a:ext cx="228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rIns="18275" tIns="18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r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52412" y="1030915"/>
            <a:ext cx="4142231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27000" lvl="1" marL="457200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39700" lvl="2" marL="685800" marR="0" rtl="0" algn="l">
              <a:spcBef>
                <a:spcPts val="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46050" lvl="3" marL="914400" marR="0" rtl="0" algn="l">
              <a:spcBef>
                <a:spcPts val="1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11430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52400" lvl="5" marL="11430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52400" lvl="8" marL="3886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52962" y="1044575"/>
            <a:ext cx="4142231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27000" lvl="1" marL="457200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39700" lvl="2" marL="685800" marR="0" rtl="0" algn="l">
              <a:spcBef>
                <a:spcPts val="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46050" lvl="3" marL="914400" marR="0" rtl="0" algn="l">
              <a:spcBef>
                <a:spcPts val="1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11430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52400" lvl="5" marL="11430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52400" lvl="8" marL="3886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5909116" y="6599203"/>
            <a:ext cx="2133599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46304" y="6611111"/>
            <a:ext cx="228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rIns="18275" tIns="18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r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684274" y="6607828"/>
            <a:ext cx="2895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SKY-Head-NEW-9.png" id="10" name="Shape 10"/>
          <p:cNvPicPr preferRelativeResize="0"/>
          <p:nvPr/>
        </p:nvPicPr>
        <p:blipFill rotWithShape="1">
          <a:blip r:embed="rId1">
            <a:alphaModFix/>
          </a:blip>
          <a:srcRect b="5911" l="0" r="0" t="0"/>
          <a:stretch/>
        </p:blipFill>
        <p:spPr>
          <a:xfrm>
            <a:off x="0" y="0"/>
            <a:ext cx="9144000" cy="1039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" type="body"/>
          </p:nvPr>
        </p:nvSpPr>
        <p:spPr>
          <a:xfrm>
            <a:off x="231773" y="1039483"/>
            <a:ext cx="8455025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14300" lvl="1" marL="457200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27000" lvl="2" marL="685800" marR="0" rtl="0" algn="l">
              <a:spcBef>
                <a:spcPts val="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39700" lvl="3" marL="914400" marR="0" rtl="0" algn="l">
              <a:spcBef>
                <a:spcPts val="1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11430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909116" y="6599203"/>
            <a:ext cx="2133599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684274" y="6607828"/>
            <a:ext cx="2895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46304" y="6611111"/>
            <a:ext cx="2286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rIns="18275" tIns="18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224297" y="58988"/>
            <a:ext cx="8462501" cy="7691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Verdana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93700" y="6611111"/>
            <a:ext cx="711200" cy="2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rIns="18275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 10</a:t>
            </a:r>
          </a:p>
        </p:txBody>
      </p:sp>
      <p:pic>
        <p:nvPicPr>
          <p:cNvPr descr="CRA-LOGO-Large.emf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6469062"/>
            <a:ext cx="1617662" cy="400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c-shield-name-white.png"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9470" y="37326"/>
            <a:ext cx="1331930" cy="287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474662" y="2144713"/>
            <a:ext cx="8220763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Verdana"/>
              <a:buNone/>
            </a:pPr>
            <a:r>
              <a:rPr lang="en-US" sz="3600"/>
              <a:t>Evaluation tool for sensor data</a:t>
            </a:r>
            <a:r>
              <a:rPr b="0" i="0" lang="en-US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423912" y="3691723"/>
            <a:ext cx="82209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Yuan Shi</a:t>
            </a:r>
          </a:p>
          <a:p>
            <a:pPr indent="0" lvl="0" marL="0" marR="0" rtl="0" algn="ctr">
              <a:spcBef>
                <a:spcPts val="4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University of Southern California</a:t>
            </a:r>
          </a:p>
        </p:txBody>
      </p:sp>
      <p:pic>
        <p:nvPicPr>
          <p:cNvPr descr="usc-shield-name-white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357" y="166947"/>
            <a:ext cx="1770379" cy="3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52525" y="224325"/>
            <a:ext cx="4919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Next steps</a:t>
            </a:r>
          </a:p>
        </p:txBody>
      </p:sp>
      <p:sp>
        <p:nvSpPr>
          <p:cNvPr id="169" name="Shape 169"/>
          <p:cNvSpPr/>
          <p:nvPr/>
        </p:nvSpPr>
        <p:spPr>
          <a:xfrm>
            <a:off x="2099050" y="5183550"/>
            <a:ext cx="228600" cy="20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579750" y="5183550"/>
            <a:ext cx="21633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/>
              <a:t>Steps to be implemented next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550825" y="13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7864775"/>
              </a:tblGrid>
              <a:tr h="4845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diagram(1)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2" y="1690687"/>
            <a:ext cx="66960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318975" y="5209025"/>
            <a:ext cx="2409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mean absolute error / mean squared error</a:t>
            </a:r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5902575" y="4860425"/>
            <a:ext cx="380400" cy="48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166950" y="1547500"/>
            <a:ext cx="68835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ctr">
              <a:spcBef>
                <a:spcPts val="0"/>
              </a:spcBef>
              <a:buNone/>
            </a:pPr>
            <a:r>
              <a:rPr lang="en-US" sz="36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24297" y="58987"/>
            <a:ext cx="8462400" cy="76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Purpose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38250" y="1243075"/>
            <a:ext cx="8566200" cy="4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❏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create real-world data streams to evaluate the system for sensor adaptation.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❏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tool provides basic functionalities which enable users to manipulate the sensor data for simulating the sensor change.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4275" y="360525"/>
            <a:ext cx="7106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System Design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6400" y="1402025"/>
            <a:ext cx="8847600" cy="5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948512" y="14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7603525"/>
              </a:tblGrid>
              <a:tr h="4086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diagra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2" y="1685925"/>
            <a:ext cx="66960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8125" y="208300"/>
            <a:ext cx="716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: Swap columns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600" y="1340000"/>
            <a:ext cx="8764800" cy="5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swap_columns</a:t>
            </a:r>
            <a:r>
              <a:rPr lang="en-US" sz="1800"/>
              <a:t>(col1, col2, start_row_id, end_row_id)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Example: ./swap_columns.sh temp pressure 10 20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83" name="Shape 83"/>
          <p:cNvCxnSpPr/>
          <p:nvPr/>
        </p:nvCxnSpPr>
        <p:spPr>
          <a:xfrm>
            <a:off x="721050" y="2443575"/>
            <a:ext cx="5536200" cy="23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 flipH="1" rot="10800000">
            <a:off x="1539025" y="1943675"/>
            <a:ext cx="452700" cy="39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 txBox="1"/>
          <p:nvPr/>
        </p:nvSpPr>
        <p:spPr>
          <a:xfrm>
            <a:off x="1089600" y="2243000"/>
            <a:ext cx="1522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Name of the first column</a:t>
            </a:r>
          </a:p>
        </p:txBody>
      </p:sp>
      <p:cxnSp>
        <p:nvCxnSpPr>
          <p:cNvPr id="86" name="Shape 86"/>
          <p:cNvCxnSpPr>
            <a:stCxn id="87" idx="1"/>
          </p:cNvCxnSpPr>
          <p:nvPr/>
        </p:nvCxnSpPr>
        <p:spPr>
          <a:xfrm rot="10800000">
            <a:off x="2595900" y="1970150"/>
            <a:ext cx="627300" cy="48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3223200" y="2243000"/>
            <a:ext cx="147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Name of the second column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1738200" y="32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673225"/>
                <a:gridCol w="809400"/>
              </a:tblGrid>
              <a:tr h="3400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temp      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287.05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296.29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285.57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300.69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282.19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292.85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281.24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290.65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294.26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298.15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290.593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295.93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292.82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pressure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932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1008.2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983.8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1021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441755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733275"/>
                <a:gridCol w="805400"/>
              </a:tblGrid>
              <a:tr h="3341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temp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287.05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296.29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285.57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300.69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282.19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1008.2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1016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983.8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1009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1012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pressure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932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1013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292.85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281.24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290.65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296.14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294.26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298.15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290.593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295.93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286.47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288.63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292.82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0" name="Shape 90"/>
          <p:cNvCxnSpPr/>
          <p:nvPr/>
        </p:nvCxnSpPr>
        <p:spPr>
          <a:xfrm>
            <a:off x="3196650" y="4494550"/>
            <a:ext cx="124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8125" y="208300"/>
            <a:ext cx="716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: change units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8075" y="1153700"/>
            <a:ext cx="8764800" cy="5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change_units(col1, function, start_row_id, end_row_id)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Example: ./change_units.sh temp </a:t>
            </a:r>
            <a:r>
              <a:rPr lang="en-US" sz="1800"/>
              <a:t>temp_Fahrenheit_to_Celsius 10 20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99" name="Shape 99"/>
          <p:cNvCxnSpPr/>
          <p:nvPr/>
        </p:nvCxnSpPr>
        <p:spPr>
          <a:xfrm>
            <a:off x="721050" y="2443575"/>
            <a:ext cx="5536200" cy="23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 rot="10800000">
            <a:off x="1834775" y="1762475"/>
            <a:ext cx="20820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88125" y="2243000"/>
            <a:ext cx="2523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Name of the  column whose unit is to be changed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2571925" y="1754600"/>
            <a:ext cx="392400" cy="5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2676000" y="2179475"/>
            <a:ext cx="4393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Name of the function to change unit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(functions present in </a:t>
            </a:r>
            <a:r>
              <a:rPr lang="en-US">
                <a:solidFill>
                  <a:schemeClr val="dk1"/>
                </a:solidFill>
              </a:rPr>
              <a:t>conversion_function.sh)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1558000" y="34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1166150"/>
              </a:tblGrid>
              <a:tr h="334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 </a:t>
                      </a:r>
                      <a:r>
                        <a:rPr lang="en-US" sz="1000"/>
                        <a:t>temp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287.05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296.29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285.57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300.69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282.19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292.85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281.24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290.65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294.26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298.15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290.593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295.93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292.82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4193225" y="3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1967300"/>
              </a:tblGrid>
              <a:tr h="3355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temp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287.05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296.29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285.57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300.69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282.19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143.46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137.08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142.25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145.27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144.24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146.38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142.226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145.16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139.95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141.14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143.45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 flipH="1" rot="10800000">
            <a:off x="2748000" y="4791025"/>
            <a:ext cx="1458000" cy="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8075" y="184275"/>
            <a:ext cx="716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: change encoding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8075" y="1153700"/>
            <a:ext cx="8764800" cy="5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change_units(col1, function, start_row_id, end_row_id)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Example: ./change_encoding.sh dt change_epoch_to_date 10 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115" name="Shape 115"/>
          <p:cNvCxnSpPr/>
          <p:nvPr/>
        </p:nvCxnSpPr>
        <p:spPr>
          <a:xfrm>
            <a:off x="721050" y="2443575"/>
            <a:ext cx="5536200" cy="23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1834775" y="1762475"/>
            <a:ext cx="20820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146300" y="2243000"/>
            <a:ext cx="2465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Name of the  column whose encoding is to be changed</a:t>
            </a: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2571925" y="1754600"/>
            <a:ext cx="392400" cy="5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2676000" y="2179475"/>
            <a:ext cx="463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Name of the function to change encoding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(functions present in conversion_function.sh)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1934687" y="407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1666875"/>
              </a:tblGrid>
              <a:tr h="2574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dt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1465969072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1465969481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1465969310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1465969479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1465969217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1465969488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1465969310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1465969243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1465969454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1465969134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1465969250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1465969210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1465969163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1465968814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1465969214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4750900" y="41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2358975"/>
              </a:tblGrid>
              <a:tr h="2621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dt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1465969072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1465969481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1465969310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1465969479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1465969217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1465969488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1465969310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1465969243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1465969454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"Wed Jun 15 06:38:54 PDT 2016"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"Wed Jun 15 06:40:50 PDT 2016"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"Wed Jun 15 06:40:10 PDT 2016"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"Wed Jun 15 06:39:23 PDT 2016"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"Wed Jun 15 06:33:34 PDT 2016"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"Wed Jun 15 06:40:14 PDT 2016"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2" name="Shape 122"/>
          <p:cNvCxnSpPr/>
          <p:nvPr/>
        </p:nvCxnSpPr>
        <p:spPr>
          <a:xfrm>
            <a:off x="3637300" y="5311750"/>
            <a:ext cx="111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8075" y="184275"/>
            <a:ext cx="716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: replace column values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8075" y="1153700"/>
            <a:ext cx="8764800" cy="5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replace_column_values(col1, function, start_row_id, end_row_id)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Example: ./replace_column_values.sh humidity insert_random 10 20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131" name="Shape 131"/>
          <p:cNvCxnSpPr/>
          <p:nvPr/>
        </p:nvCxnSpPr>
        <p:spPr>
          <a:xfrm>
            <a:off x="721050" y="2443575"/>
            <a:ext cx="5536200" cy="23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2331400" y="1767450"/>
            <a:ext cx="349200" cy="53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721050" y="2179475"/>
            <a:ext cx="1890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Name of the  column whose values are to be replaced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3433125" y="1762475"/>
            <a:ext cx="392400" cy="5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2676000" y="2179475"/>
            <a:ext cx="449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Name of the function to replace column 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( functions such as </a:t>
            </a:r>
            <a:r>
              <a:rPr lang="en-US">
                <a:solidFill>
                  <a:schemeClr val="dk1"/>
                </a:solidFill>
              </a:rPr>
              <a:t>insert_null, insert_constant and insert_random are defined in replace_functions.sh)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659050" y="349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1594775"/>
              </a:tblGrid>
              <a:tr h="2972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humidity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81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27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88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100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49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58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81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4091475" y="35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2668325"/>
              </a:tblGrid>
              <a:tr h="2957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humidity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81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27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90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88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/>
                        <a:t>77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14289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10871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25216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9780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25536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8695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29365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19784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28491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28946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902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8" name="Shape 138"/>
          <p:cNvCxnSpPr/>
          <p:nvPr/>
        </p:nvCxnSpPr>
        <p:spPr>
          <a:xfrm flipH="1" rot="10800000">
            <a:off x="2259300" y="4991200"/>
            <a:ext cx="18267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8125" y="208300"/>
            <a:ext cx="716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: Rename column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075" y="1153700"/>
            <a:ext cx="8764800" cy="5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rename_column(col1, col2, start_row_id, end_row_id)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Example: ./rename_column.sh temp temp_la 1 20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147" name="Shape 147"/>
          <p:cNvCxnSpPr/>
          <p:nvPr/>
        </p:nvCxnSpPr>
        <p:spPr>
          <a:xfrm flipH="1" rot="10800000">
            <a:off x="1589775" y="1794950"/>
            <a:ext cx="528900" cy="5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761050" y="2243000"/>
            <a:ext cx="1632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Name of the  column</a:t>
            </a: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2671950" y="1767500"/>
            <a:ext cx="424500" cy="5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2682750" y="2243000"/>
            <a:ext cx="1474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new name of the  column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1738200" y="32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673225"/>
              </a:tblGrid>
              <a:tr h="331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temp    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287.05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296.29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285.57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286.48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288.14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300.69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286.02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282.19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292.85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281.24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290.65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296.14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294.26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298.15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290.593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295.93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286.47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/>
                        <a:t>288.63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292.82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41755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{5BCFE876-90B4-440E-9D80-9747CC741CBD}</a:tableStyleId>
              </a:tblPr>
              <a:tblGrid>
                <a:gridCol w="733275"/>
              </a:tblGrid>
              <a:tr h="3341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temp_la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287.05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296.29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288.64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285.57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286.48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288.14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300.69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286.02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282.19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292.85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281.24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290.65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296.14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294.26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298.15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290.593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295.93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286.47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288.63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292.82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3" name="Shape 153"/>
          <p:cNvCxnSpPr/>
          <p:nvPr/>
        </p:nvCxnSpPr>
        <p:spPr>
          <a:xfrm flipH="1" rot="10800000">
            <a:off x="2393100" y="4494525"/>
            <a:ext cx="20535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x="146304" y="6611111"/>
            <a:ext cx="228600" cy="201300"/>
          </a:xfrm>
          <a:prstGeom prst="rect">
            <a:avLst/>
          </a:prstGeom>
        </p:spPr>
        <p:txBody>
          <a:bodyPr anchorCtr="0" anchor="t" bIns="18275" lIns="18275" rIns="18275" tIns="18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46300" y="255075"/>
            <a:ext cx="6569700" cy="560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Example script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84275" y="1185725"/>
            <a:ext cx="87408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./input_file.sh 500 1000 |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./insert_null.sh humidity 500 600 |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./change_encoding.sh dt change_epoch_to_date 601 800 |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./change_units.sh temp temp_Fahrenheit_to_Celsius 600 900 |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./change_column_name.sh temp pressure 900 1000|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./replace_column_values.sh wind_speed insert_random 500 700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A Template-Confidential">
  <a:themeElements>
    <a:clrScheme name="CR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5595"/>
      </a:accent1>
      <a:accent2>
        <a:srgbClr val="C1D72E"/>
      </a:accent2>
      <a:accent3>
        <a:srgbClr val="F8981C"/>
      </a:accent3>
      <a:accent4>
        <a:srgbClr val="CEE3F3"/>
      </a:accent4>
      <a:accent5>
        <a:srgbClr val="0B9BDE"/>
      </a:accent5>
      <a:accent6>
        <a:srgbClr val="7D81B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