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71" r:id="rId6"/>
    <p:sldId id="272" r:id="rId7"/>
    <p:sldId id="275" r:id="rId8"/>
    <p:sldId id="257" r:id="rId9"/>
    <p:sldId id="259" r:id="rId10"/>
    <p:sldId id="263" r:id="rId11"/>
    <p:sldId id="269" r:id="rId12"/>
    <p:sldId id="270" r:id="rId13"/>
    <p:sldId id="273" r:id="rId14"/>
    <p:sldId id="274" r:id="rId15"/>
    <p:sldId id="276"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9" d="100"/>
          <a:sy n="89" d="100"/>
        </p:scale>
        <p:origin x="466"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8/17/2025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8/17/2025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8/17/2025</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8/17/2025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8/17/2025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8/17/2025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8/17/2025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8/17/2025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8/17/2025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8/17/2025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8/17/2025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8/17/2025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8/17/2025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8/17/2025</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journals.co.za/doi/10.7553/90-2-2399?utm_source=chatgpt.com" TargetMode="External"/><Relationship Id="rId2" Type="http://schemas.openxmlformats.org/officeDocument/2006/relationships/hyperlink" Target="https://journals.co.za/doi/full/10.7553/90-2-2396?utm_source=chatgpt.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bpasjournals.com/library-science/index.php/journal/article/view/1524?utm_source=chatgpt.com" TargetMode="External"/><Relationship Id="rId2" Type="http://schemas.openxmlformats.org/officeDocument/2006/relationships/hyperlink" Target="https://dl.acm.org/doi/10.1145/3677389.3702568?utm_source=chatgpt.com"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scpe.org/index.php/scpe/article/view/2882" TargetMode="External"/><Relationship Id="rId2" Type="http://schemas.openxmlformats.org/officeDocument/2006/relationships/hyperlink" Target="https://ijarmt.com/index.php/j/article/view/179/119"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bpasjournals.com/libraryscience/index.php/journal/article/view/1365?utm_source=chatgpt.com" TargetMode="External"/><Relationship Id="rId2" Type="http://schemas.openxmlformats.org/officeDocument/2006/relationships/hyperlink" Target="https://www.rgujournal.in/index.php/RGUJSSR/article/view/4?utm_source=chatgpt.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Research studies</a:t>
            </a:r>
          </a:p>
        </p:txBody>
      </p:sp>
      <p:sp>
        <p:nvSpPr>
          <p:cNvPr id="7" name="Subtitle 6"/>
          <p:cNvSpPr>
            <a:spLocks noGrp="1"/>
          </p:cNvSpPr>
          <p:nvPr>
            <p:ph type="subTitle" idx="1"/>
          </p:nvPr>
        </p:nvSpPr>
        <p:spPr/>
        <p:txBody>
          <a:bodyPr/>
          <a:lstStyle/>
          <a:p>
            <a:r>
              <a:rPr lang="en-US" dirty="0"/>
              <a:t>~SMART LIBRARY SYSTEM </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EE9B15-38F5-8013-E287-5F08DFFEB27C}"/>
              </a:ext>
            </a:extLst>
          </p:cNvPr>
          <p:cNvSpPr>
            <a:spLocks noGrp="1"/>
          </p:cNvSpPr>
          <p:nvPr>
            <p:ph type="title"/>
          </p:nvPr>
        </p:nvSpPr>
        <p:spPr>
          <a:xfrm>
            <a:off x="1104900" y="451757"/>
            <a:ext cx="9980682" cy="590776"/>
          </a:xfrm>
        </p:spPr>
        <p:txBody>
          <a:bodyPr/>
          <a:lstStyle/>
          <a:p>
            <a:r>
              <a:rPr lang="en-US" dirty="0"/>
              <a:t>Role of AI in Modern Library Management</a:t>
            </a:r>
            <a:endParaRPr lang="en-IN" dirty="0"/>
          </a:p>
        </p:txBody>
      </p:sp>
      <p:sp>
        <p:nvSpPr>
          <p:cNvPr id="4" name="Content Placeholder 3">
            <a:extLst>
              <a:ext uri="{FF2B5EF4-FFF2-40B4-BE49-F238E27FC236}">
                <a16:creationId xmlns:a16="http://schemas.microsoft.com/office/drawing/2014/main" id="{80BBF5B6-4867-D066-53C7-32B99A87C83B}"/>
              </a:ext>
            </a:extLst>
          </p:cNvPr>
          <p:cNvSpPr>
            <a:spLocks noGrp="1"/>
          </p:cNvSpPr>
          <p:nvPr>
            <p:ph sz="half" idx="1"/>
          </p:nvPr>
        </p:nvSpPr>
        <p:spPr>
          <a:xfrm>
            <a:off x="1104899" y="1382486"/>
            <a:ext cx="5094515" cy="4789713"/>
          </a:xfrm>
        </p:spPr>
        <p:txBody>
          <a:bodyPr>
            <a:noAutofit/>
          </a:bodyPr>
          <a:lstStyle/>
          <a:p>
            <a:r>
              <a:rPr lang="en-US" sz="1800" dirty="0"/>
              <a:t>ABSTRACT:</a:t>
            </a:r>
          </a:p>
          <a:p>
            <a:pPr marL="0" indent="0">
              <a:buNone/>
            </a:pPr>
            <a:r>
              <a:rPr lang="en-US" sz="1500" dirty="0"/>
              <a:t>AI applies machine learning, natural language processing, and predictive analytics to recommend suitable books to readers, predict overdue returns, and provide personalized services that match user preferences and needs.</a:t>
            </a:r>
          </a:p>
          <a:p>
            <a:pPr marL="0" indent="0">
              <a:buNone/>
            </a:pPr>
            <a:r>
              <a:rPr lang="en-US" sz="1500" dirty="0"/>
              <a:t>Routine library tasks such as cataloging, indexing, and classification are automated through AI, reducing manual effort, minimizing errors, and ensuring users can quickly retrieve the most relevant resources.</a:t>
            </a:r>
          </a:p>
          <a:p>
            <a:pPr marL="0" indent="0">
              <a:buNone/>
            </a:pPr>
            <a:r>
              <a:rPr lang="en-US" sz="1500" dirty="0"/>
              <a:t>AI-powered chatbots offer round-the-clock assistance by answering queries and guiding users, while digital archiving with AI helps preserve rare and historical collections, contributing to sustainability in libraries.</a:t>
            </a:r>
          </a:p>
          <a:p>
            <a:pPr marL="0" indent="0">
              <a:buNone/>
            </a:pPr>
            <a:r>
              <a:rPr lang="en-US" sz="1500" dirty="0"/>
              <a:t>Although challenges such as data privacy, ethical concerns, and implementation costs exist, the benefits of AI—including efficiency, cost savings, and improved user satisfaction—make it essential for building adaptive and future-ready libraries.</a:t>
            </a:r>
          </a:p>
        </p:txBody>
      </p:sp>
      <p:sp>
        <p:nvSpPr>
          <p:cNvPr id="5" name="Content Placeholder 4">
            <a:extLst>
              <a:ext uri="{FF2B5EF4-FFF2-40B4-BE49-F238E27FC236}">
                <a16:creationId xmlns:a16="http://schemas.microsoft.com/office/drawing/2014/main" id="{259F2A61-2AE2-7089-F648-BE7FA37515D5}"/>
              </a:ext>
            </a:extLst>
          </p:cNvPr>
          <p:cNvSpPr>
            <a:spLocks noGrp="1"/>
          </p:cNvSpPr>
          <p:nvPr>
            <p:ph sz="half" idx="2"/>
          </p:nvPr>
        </p:nvSpPr>
        <p:spPr>
          <a:xfrm>
            <a:off x="6324601" y="1382486"/>
            <a:ext cx="4760982" cy="4571999"/>
          </a:xfrm>
        </p:spPr>
        <p:txBody>
          <a:bodyPr>
            <a:normAutofit/>
          </a:bodyPr>
          <a:lstStyle/>
          <a:p>
            <a:pPr algn="just"/>
            <a:r>
              <a:rPr lang="en-IN" sz="1800" dirty="0"/>
              <a:t>CONCLUSION:</a:t>
            </a:r>
          </a:p>
          <a:p>
            <a:pPr marL="0" indent="0">
              <a:buNone/>
            </a:pPr>
            <a:r>
              <a:rPr lang="en-US" sz="1500" dirty="0"/>
              <a:t>Artificial Intelligence is transforming modern library management, redefining how libraries function and deliver services in the digital age. By automating repetitive tasks such as cataloging, indexing, and metadata generation, AI reduces manual workload and improves efficiency. Predictive analytics and personalization enhance user experience, while chatbots, virtual assistants, and accessibility tools ensure inclusivity for diverse communities. AI also supports digital archiving, preservation of rare collections, and optimal resource allocation. Though issues like data privacy, ethical concerns, and implementation costs remain, the advantages far outweigh the drawbacks. Libraries embracing AI become dynamic, future-ready knowledge hubs that balance tradition with technological innovation.</a:t>
            </a:r>
            <a:endParaRPr lang="en-IN" sz="1500" dirty="0"/>
          </a:p>
        </p:txBody>
      </p:sp>
    </p:spTree>
    <p:extLst>
      <p:ext uri="{BB962C8B-B14F-4D97-AF65-F5344CB8AC3E}">
        <p14:creationId xmlns:p14="http://schemas.microsoft.com/office/powerpoint/2010/main" val="3605665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CFFA-C772-ED0A-8278-7B2F8C14B4FC}"/>
              </a:ext>
            </a:extLst>
          </p:cNvPr>
          <p:cNvSpPr>
            <a:spLocks noGrp="1"/>
          </p:cNvSpPr>
          <p:nvPr>
            <p:ph type="title"/>
          </p:nvPr>
        </p:nvSpPr>
        <p:spPr>
          <a:xfrm>
            <a:off x="1104900" y="244928"/>
            <a:ext cx="9980682" cy="928233"/>
          </a:xfrm>
        </p:spPr>
        <p:txBody>
          <a:bodyPr/>
          <a:lstStyle/>
          <a:p>
            <a:r>
              <a:rPr lang="en-US" dirty="0"/>
              <a:t>AI based Classification and Recommendation System for Digital Libraries</a:t>
            </a:r>
            <a:endParaRPr lang="en-IN" dirty="0"/>
          </a:p>
        </p:txBody>
      </p:sp>
      <p:sp>
        <p:nvSpPr>
          <p:cNvPr id="3" name="Content Placeholder 2">
            <a:extLst>
              <a:ext uri="{FF2B5EF4-FFF2-40B4-BE49-F238E27FC236}">
                <a16:creationId xmlns:a16="http://schemas.microsoft.com/office/drawing/2014/main" id="{C32BC92B-F621-319B-D7F2-BF8D15816512}"/>
              </a:ext>
            </a:extLst>
          </p:cNvPr>
          <p:cNvSpPr>
            <a:spLocks noGrp="1"/>
          </p:cNvSpPr>
          <p:nvPr>
            <p:ph sz="half" idx="1"/>
          </p:nvPr>
        </p:nvSpPr>
        <p:spPr>
          <a:xfrm>
            <a:off x="1104900" y="1600200"/>
            <a:ext cx="4746171" cy="4571999"/>
          </a:xfrm>
        </p:spPr>
        <p:txBody>
          <a:bodyPr>
            <a:normAutofit/>
          </a:bodyPr>
          <a:lstStyle/>
          <a:p>
            <a:r>
              <a:rPr lang="en-IN" sz="1800" dirty="0"/>
              <a:t>ABSTRACT:</a:t>
            </a:r>
          </a:p>
          <a:p>
            <a:pPr marL="0" indent="0">
              <a:buNone/>
            </a:pPr>
            <a:r>
              <a:rPr lang="en-US" sz="1500" dirty="0"/>
              <a:t>AI-powered recommendation systems guide professors, students, and researchers toward suitable resources in academic and e-libraries.</a:t>
            </a:r>
          </a:p>
          <a:p>
            <a:pPr marL="0" indent="0">
              <a:buNone/>
            </a:pPr>
            <a:r>
              <a:rPr lang="en-US" sz="1500" dirty="0"/>
              <a:t>Collaborative filtering is common, but it struggles with unrated or unused resources in repositories.</a:t>
            </a:r>
          </a:p>
          <a:p>
            <a:pPr marL="0" indent="0">
              <a:buNone/>
            </a:pPr>
            <a:r>
              <a:rPr lang="en-US" sz="1500" dirty="0"/>
              <a:t>Techniques like Neuro-Fuzzy (NF) models and Support Vector Machines (SVM) classify large multiclass corpora stored in cloud databases.</a:t>
            </a:r>
          </a:p>
          <a:p>
            <a:pPr marL="0" indent="0">
              <a:buNone/>
            </a:pPr>
            <a:r>
              <a:rPr lang="en-US" sz="1500" dirty="0"/>
              <a:t>Ensemble learning strategies enhance accuracy by combining results from multiple classifiers.</a:t>
            </a:r>
          </a:p>
          <a:p>
            <a:pPr marL="0" indent="0">
              <a:buNone/>
            </a:pPr>
            <a:r>
              <a:rPr lang="en-US" sz="1500" dirty="0"/>
              <a:t>A Coherence of Content (CoC)-based mechanism filters key information, ensuring precise recommendations that improve access to relevant academic and research materials.</a:t>
            </a:r>
            <a:endParaRPr lang="en-IN" sz="1500" dirty="0"/>
          </a:p>
        </p:txBody>
      </p:sp>
      <p:sp>
        <p:nvSpPr>
          <p:cNvPr id="4" name="Content Placeholder 3">
            <a:extLst>
              <a:ext uri="{FF2B5EF4-FFF2-40B4-BE49-F238E27FC236}">
                <a16:creationId xmlns:a16="http://schemas.microsoft.com/office/drawing/2014/main" id="{F8A855B9-5D46-16B5-1505-25241FC3DC21}"/>
              </a:ext>
            </a:extLst>
          </p:cNvPr>
          <p:cNvSpPr>
            <a:spLocks noGrp="1"/>
          </p:cNvSpPr>
          <p:nvPr>
            <p:ph sz="half" idx="2"/>
          </p:nvPr>
        </p:nvSpPr>
        <p:spPr>
          <a:xfrm>
            <a:off x="6096000" y="1600200"/>
            <a:ext cx="4991100" cy="4571999"/>
          </a:xfrm>
        </p:spPr>
        <p:txBody>
          <a:bodyPr>
            <a:normAutofit/>
          </a:bodyPr>
          <a:lstStyle/>
          <a:p>
            <a:r>
              <a:rPr lang="en-IN" sz="1800" dirty="0"/>
              <a:t>CONCLUSION</a:t>
            </a:r>
            <a:r>
              <a:rPr lang="en-IN" sz="1600" dirty="0"/>
              <a:t>:</a:t>
            </a:r>
          </a:p>
          <a:p>
            <a:pPr marL="0" indent="0">
              <a:buNone/>
            </a:pPr>
            <a:r>
              <a:rPr lang="en-US" sz="1500" dirty="0"/>
              <a:t>The study demonstrates that Ensemble Learning (ESL)-based recommender systems significantly improve the efficiency and accuracy of digital library recommendations. By applying Coherence of Content (CoC) inference for component filtering and testing on multiple datasets, the ESL model—particularly with the Random Forest approach—achieved minimized fallout and high accuracy, averaging over 98% at an 80:20 ratio. These results confirm that ESL methodologies can effectively handle vast digital library repositories, ensuring precise, reliable, and scalable recommendations, thereby enhancing research quality and user confidence in accessing relevant information.</a:t>
            </a:r>
          </a:p>
        </p:txBody>
      </p:sp>
    </p:spTree>
    <p:extLst>
      <p:ext uri="{BB962C8B-B14F-4D97-AF65-F5344CB8AC3E}">
        <p14:creationId xmlns:p14="http://schemas.microsoft.com/office/powerpoint/2010/main" val="88662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C6E6-1F7C-6021-F8ED-198C6306426F}"/>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A463AA04-50BB-C7F5-F886-82DBFAF8F3B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54965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a:xfrm>
            <a:off x="6712596" y="4259857"/>
            <a:ext cx="10096501" cy="955565"/>
          </a:xfrm>
        </p:spPr>
        <p:txBody>
          <a:bodyPr/>
          <a:lstStyle/>
          <a:p>
            <a:r>
              <a:rPr lang="en-US" dirty="0"/>
              <a:t>~Medapati Harshitha Reddy</a:t>
            </a:r>
          </a:p>
        </p:txBody>
      </p:sp>
    </p:spTree>
    <p:extLst>
      <p:ext uri="{BB962C8B-B14F-4D97-AF65-F5344CB8AC3E}">
        <p14:creationId xmlns:p14="http://schemas.microsoft.com/office/powerpoint/2010/main" val="131564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EC576B4-4CEE-43BD-1E79-6C5225704A9E}"/>
              </a:ext>
            </a:extLst>
          </p:cNvPr>
          <p:cNvSpPr>
            <a:spLocks noGrp="1"/>
          </p:cNvSpPr>
          <p:nvPr>
            <p:ph type="subTitle" idx="1"/>
          </p:nvPr>
        </p:nvSpPr>
        <p:spPr>
          <a:xfrm>
            <a:off x="2966514" y="1487723"/>
            <a:ext cx="8750947" cy="4295085"/>
          </a:xfrm>
        </p:spPr>
        <p:txBody>
          <a:bodyPr>
            <a:noAutofit/>
          </a:bodyPr>
          <a:lstStyle/>
          <a:p>
            <a:pPr marL="457200" indent="-457200">
              <a:buAutoNum type="arabicPeriod"/>
            </a:pPr>
            <a:r>
              <a:rPr lang="en-IN" sz="2000" b="1" dirty="0"/>
              <a:t>“Leveraging Artificial Intelligence for Sustainable Knowledge Organisation in Academic Libraries”</a:t>
            </a:r>
          </a:p>
          <a:p>
            <a:r>
              <a:rPr lang="en-IN" sz="1900" i="1" dirty="0"/>
              <a:t>Authors:</a:t>
            </a:r>
            <a:r>
              <a:rPr lang="en-IN" sz="1900" dirty="0"/>
              <a:t> </a:t>
            </a:r>
            <a:r>
              <a:rPr lang="en-IN" sz="1900" dirty="0" err="1"/>
              <a:t>Madireng</a:t>
            </a:r>
            <a:r>
              <a:rPr lang="en-IN" sz="1900" dirty="0"/>
              <a:t> Monyela &amp; </a:t>
            </a:r>
            <a:r>
              <a:rPr lang="en-IN" sz="1900" dirty="0" err="1"/>
              <a:t>Adeyonka</a:t>
            </a:r>
            <a:r>
              <a:rPr lang="en-IN" sz="1900" dirty="0"/>
              <a:t> Tella (2024)</a:t>
            </a:r>
            <a:br>
              <a:rPr lang="en-IN" sz="1900" dirty="0"/>
            </a:br>
            <a:r>
              <a:rPr lang="en-IN" sz="1900" i="1" dirty="0"/>
              <a:t>Focus:</a:t>
            </a:r>
            <a:r>
              <a:rPr lang="en-IN" sz="1900" dirty="0"/>
              <a:t> AI’s role in sustainable knowledge organization, metadata enrichment, automation, and ethical governance in academic libraries </a:t>
            </a:r>
          </a:p>
          <a:p>
            <a:r>
              <a:rPr lang="en-IN" sz="1900" dirty="0">
                <a:hlinkClick r:id="rId2"/>
              </a:rPr>
              <a:t>https://journals.co.za/doi/full/10.7553/90-2-2396?utm_source=chatgpt.com</a:t>
            </a:r>
            <a:endParaRPr lang="en-IN" sz="1900" dirty="0"/>
          </a:p>
          <a:p>
            <a:endParaRPr lang="en-IN" sz="2000" dirty="0"/>
          </a:p>
          <a:p>
            <a:r>
              <a:rPr lang="en-IN" sz="2000" dirty="0"/>
              <a:t>2. </a:t>
            </a:r>
            <a:r>
              <a:rPr lang="en-US" sz="2000" b="1" dirty="0"/>
              <a:t>“A Review of Artificial Intelligence Implementation in Academic Library Services”</a:t>
            </a:r>
            <a:br>
              <a:rPr lang="en-US" sz="2000" dirty="0"/>
            </a:br>
            <a:r>
              <a:rPr lang="en-US" sz="1900" i="1" dirty="0"/>
              <a:t>Authors:</a:t>
            </a:r>
            <a:r>
              <a:rPr lang="en-US" sz="1900" dirty="0"/>
              <a:t> Zondi, </a:t>
            </a:r>
            <a:r>
              <a:rPr lang="en-US" sz="1900" dirty="0" err="1"/>
              <a:t>Epizitone</a:t>
            </a:r>
            <a:r>
              <a:rPr lang="en-US" sz="1900" dirty="0"/>
              <a:t>, Nkomo, et al. (2024)</a:t>
            </a:r>
            <a:br>
              <a:rPr lang="en-US" sz="1900" dirty="0"/>
            </a:br>
            <a:r>
              <a:rPr lang="en-US" sz="1900" i="1" dirty="0"/>
              <a:t>Journal:</a:t>
            </a:r>
            <a:r>
              <a:rPr lang="en-US" sz="1900" dirty="0"/>
              <a:t> South African Journal of Libraries and Information Science</a:t>
            </a:r>
            <a:br>
              <a:rPr lang="en-US" sz="1900" dirty="0"/>
            </a:br>
            <a:r>
              <a:rPr lang="en-US" sz="1900" i="1" dirty="0"/>
              <a:t>Focus:</a:t>
            </a:r>
            <a:r>
              <a:rPr lang="en-US" sz="1900" dirty="0"/>
              <a:t> Adoption drivers and challenges in AI implementation within academic library settings</a:t>
            </a:r>
            <a:r>
              <a:rPr lang="en-IN" sz="1900" dirty="0"/>
              <a:t> </a:t>
            </a:r>
          </a:p>
          <a:p>
            <a:r>
              <a:rPr lang="en-IN" sz="1900" dirty="0">
                <a:hlinkClick r:id="rId3"/>
              </a:rPr>
              <a:t>https://journals.co.za/doi/10.7553/90-2-2399?utm_source=chatgpt.com</a:t>
            </a:r>
            <a:r>
              <a:rPr lang="en-IN" sz="1900" dirty="0"/>
              <a:t> </a:t>
            </a:r>
          </a:p>
        </p:txBody>
      </p:sp>
      <p:sp>
        <p:nvSpPr>
          <p:cNvPr id="6" name="Title 1">
            <a:extLst>
              <a:ext uri="{FF2B5EF4-FFF2-40B4-BE49-F238E27FC236}">
                <a16:creationId xmlns:a16="http://schemas.microsoft.com/office/drawing/2014/main" id="{55656D05-FA41-1101-644C-DB5622B7D669}"/>
              </a:ext>
            </a:extLst>
          </p:cNvPr>
          <p:cNvSpPr>
            <a:spLocks noGrp="1"/>
          </p:cNvSpPr>
          <p:nvPr>
            <p:ph type="ctrTitle"/>
          </p:nvPr>
        </p:nvSpPr>
        <p:spPr>
          <a:xfrm>
            <a:off x="474539" y="3084723"/>
            <a:ext cx="1739026" cy="687430"/>
          </a:xfrm>
        </p:spPr>
        <p:txBody>
          <a:bodyPr>
            <a:normAutofit fontScale="90000"/>
          </a:bodyPr>
          <a:lstStyle/>
          <a:p>
            <a:r>
              <a:rPr lang="en-IN" dirty="0"/>
              <a:t>LINKS </a:t>
            </a:r>
          </a:p>
        </p:txBody>
      </p:sp>
    </p:spTree>
    <p:extLst>
      <p:ext uri="{BB962C8B-B14F-4D97-AF65-F5344CB8AC3E}">
        <p14:creationId xmlns:p14="http://schemas.microsoft.com/office/powerpoint/2010/main" val="1453952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D01B2-8A28-BA20-20E4-78B3DDC8CE4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457B20F-75D0-CD49-4A7F-C48B8AED8FE1}"/>
              </a:ext>
            </a:extLst>
          </p:cNvPr>
          <p:cNvSpPr>
            <a:spLocks noGrp="1"/>
          </p:cNvSpPr>
          <p:nvPr>
            <p:ph type="subTitle" idx="1"/>
          </p:nvPr>
        </p:nvSpPr>
        <p:spPr>
          <a:xfrm>
            <a:off x="2995127" y="1260057"/>
            <a:ext cx="8974205" cy="4337883"/>
          </a:xfrm>
        </p:spPr>
        <p:txBody>
          <a:bodyPr>
            <a:noAutofit/>
          </a:bodyPr>
          <a:lstStyle/>
          <a:p>
            <a:r>
              <a:rPr lang="en-IN" sz="2000" dirty="0"/>
              <a:t>3. </a:t>
            </a:r>
            <a:r>
              <a:rPr lang="en-US" sz="2000" b="1" dirty="0"/>
              <a:t>“Integrating AI into Library Systems: A Perspective on Applications and Challenges”</a:t>
            </a:r>
            <a:br>
              <a:rPr lang="en-US" sz="2000" dirty="0"/>
            </a:br>
            <a:r>
              <a:rPr lang="en-US" sz="1900" i="1" dirty="0"/>
              <a:t>Conference:</a:t>
            </a:r>
            <a:r>
              <a:rPr lang="en-US" sz="1900" dirty="0"/>
              <a:t> ACM/IEEE Joint Conference on Digital Libraries (2024)</a:t>
            </a:r>
            <a:br>
              <a:rPr lang="en-US" sz="1900" dirty="0"/>
            </a:br>
            <a:r>
              <a:rPr lang="en-US" sz="1900" i="1" dirty="0"/>
              <a:t>Focus:</a:t>
            </a:r>
            <a:r>
              <a:rPr lang="en-US" sz="1900" dirty="0"/>
              <a:t> Review of AI in recommendation systems, retrieval, cataloguing, chatbots, and OCR, along with future directions and challenges </a:t>
            </a:r>
          </a:p>
          <a:p>
            <a:r>
              <a:rPr lang="en-IN" sz="1900" dirty="0">
                <a:hlinkClick r:id="rId2"/>
              </a:rPr>
              <a:t>https://dl.acm.org/doi/10.1145/3677389.3702568?utm_source=chatgpt.com</a:t>
            </a:r>
            <a:endParaRPr lang="en-IN" sz="1900" dirty="0"/>
          </a:p>
          <a:p>
            <a:r>
              <a:rPr lang="en-IN" sz="2000" dirty="0"/>
              <a:t>4. </a:t>
            </a:r>
            <a:r>
              <a:rPr lang="en-IN" sz="2000" b="1" dirty="0"/>
              <a:t>“Artificial Intelligence in Library Services: Enhancing Access, Operational Efficiency, and User Experience”</a:t>
            </a:r>
            <a:br>
              <a:rPr lang="en-IN" sz="2000" dirty="0"/>
            </a:br>
            <a:r>
              <a:rPr lang="en-IN" sz="1900" i="1" dirty="0"/>
              <a:t>Authors:</a:t>
            </a:r>
            <a:r>
              <a:rPr lang="en-IN" sz="1900" dirty="0"/>
              <a:t> Nitha Satheesh, V. A. </a:t>
            </a:r>
            <a:r>
              <a:rPr lang="en-IN" sz="1900" dirty="0" err="1"/>
              <a:t>Rinsey</a:t>
            </a:r>
            <a:r>
              <a:rPr lang="en-IN" sz="1900" dirty="0"/>
              <a:t> Antony, </a:t>
            </a:r>
            <a:r>
              <a:rPr lang="en-IN" sz="1900" dirty="0" err="1"/>
              <a:t>Seethalakshmy</a:t>
            </a:r>
            <a:r>
              <a:rPr lang="en-IN" sz="1900" dirty="0"/>
              <a:t> Anantharaman, et al. (2024)</a:t>
            </a:r>
            <a:br>
              <a:rPr lang="en-IN" sz="1900" dirty="0"/>
            </a:br>
            <a:r>
              <a:rPr lang="en-IN" sz="1900" i="1" dirty="0"/>
              <a:t>Journal:</a:t>
            </a:r>
            <a:r>
              <a:rPr lang="en-IN" sz="1900" dirty="0"/>
              <a:t> Library Progress International</a:t>
            </a:r>
            <a:br>
              <a:rPr lang="en-IN" sz="1900" dirty="0"/>
            </a:br>
            <a:r>
              <a:rPr lang="en-IN" sz="1900" i="1" dirty="0"/>
              <a:t>Focus:</a:t>
            </a:r>
            <a:r>
              <a:rPr lang="en-IN" sz="1900" dirty="0"/>
              <a:t> AI applications across cataloguing, recommendation systems, virtual assistants, and predictive analytics, along with ethical implications and practical case studies</a:t>
            </a:r>
          </a:p>
          <a:p>
            <a:r>
              <a:rPr lang="en-IN" sz="1900" dirty="0">
                <a:hlinkClick r:id="rId3"/>
              </a:rPr>
              <a:t>https://bpasjournals.com/library-science/index.php/journal/article/view/1524?utm_source=chatgpt.com</a:t>
            </a:r>
            <a:r>
              <a:rPr lang="en-IN" sz="1900" dirty="0"/>
              <a:t> </a:t>
            </a:r>
          </a:p>
        </p:txBody>
      </p:sp>
      <p:sp>
        <p:nvSpPr>
          <p:cNvPr id="6" name="Title 1">
            <a:extLst>
              <a:ext uri="{FF2B5EF4-FFF2-40B4-BE49-F238E27FC236}">
                <a16:creationId xmlns:a16="http://schemas.microsoft.com/office/drawing/2014/main" id="{DA98B252-B51A-21DE-3E19-B3D8C5785B03}"/>
              </a:ext>
            </a:extLst>
          </p:cNvPr>
          <p:cNvSpPr>
            <a:spLocks noGrp="1"/>
          </p:cNvSpPr>
          <p:nvPr>
            <p:ph type="ctrTitle"/>
          </p:nvPr>
        </p:nvSpPr>
        <p:spPr>
          <a:xfrm>
            <a:off x="474539" y="3084723"/>
            <a:ext cx="1739026" cy="687430"/>
          </a:xfrm>
        </p:spPr>
        <p:txBody>
          <a:bodyPr>
            <a:normAutofit fontScale="90000"/>
          </a:bodyPr>
          <a:lstStyle/>
          <a:p>
            <a:r>
              <a:rPr lang="en-IN" dirty="0"/>
              <a:t>LINKS </a:t>
            </a:r>
          </a:p>
        </p:txBody>
      </p:sp>
    </p:spTree>
    <p:extLst>
      <p:ext uri="{BB962C8B-B14F-4D97-AF65-F5344CB8AC3E}">
        <p14:creationId xmlns:p14="http://schemas.microsoft.com/office/powerpoint/2010/main" val="67474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E9BCA-A642-0CF0-80F9-26ED487639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2FD27C-3E44-EB94-BB02-3D5CFF29D6DF}"/>
              </a:ext>
            </a:extLst>
          </p:cNvPr>
          <p:cNvSpPr>
            <a:spLocks noGrp="1"/>
          </p:cNvSpPr>
          <p:nvPr>
            <p:ph type="ctrTitle"/>
          </p:nvPr>
        </p:nvSpPr>
        <p:spPr>
          <a:xfrm>
            <a:off x="474539" y="3084723"/>
            <a:ext cx="1739026" cy="687430"/>
          </a:xfrm>
        </p:spPr>
        <p:txBody>
          <a:bodyPr>
            <a:normAutofit fontScale="90000"/>
          </a:bodyPr>
          <a:lstStyle/>
          <a:p>
            <a:r>
              <a:rPr lang="en-IN" dirty="0"/>
              <a:t>LINKS </a:t>
            </a:r>
          </a:p>
        </p:txBody>
      </p:sp>
      <p:sp>
        <p:nvSpPr>
          <p:cNvPr id="3" name="Subtitle 2">
            <a:extLst>
              <a:ext uri="{FF2B5EF4-FFF2-40B4-BE49-F238E27FC236}">
                <a16:creationId xmlns:a16="http://schemas.microsoft.com/office/drawing/2014/main" id="{D60CE0EF-39B3-795A-0D19-49DF8F493720}"/>
              </a:ext>
            </a:extLst>
          </p:cNvPr>
          <p:cNvSpPr>
            <a:spLocks noGrp="1"/>
          </p:cNvSpPr>
          <p:nvPr>
            <p:ph type="subTitle" idx="1"/>
          </p:nvPr>
        </p:nvSpPr>
        <p:spPr>
          <a:xfrm>
            <a:off x="2984176" y="1714694"/>
            <a:ext cx="8733285" cy="3427488"/>
          </a:xfrm>
        </p:spPr>
        <p:txBody>
          <a:bodyPr>
            <a:noAutofit/>
          </a:bodyPr>
          <a:lstStyle/>
          <a:p>
            <a:r>
              <a:rPr lang="en-IN" sz="2000" dirty="0"/>
              <a:t>5. </a:t>
            </a:r>
            <a:r>
              <a:rPr lang="en-US" sz="2000" b="1" dirty="0"/>
              <a:t>“Role of AI in Modern Library Management”</a:t>
            </a:r>
          </a:p>
          <a:p>
            <a:r>
              <a:rPr lang="en-US" sz="1900" i="1" dirty="0"/>
              <a:t>Authors:</a:t>
            </a:r>
            <a:r>
              <a:rPr lang="en-US" sz="1900" b="1" dirty="0"/>
              <a:t> </a:t>
            </a:r>
            <a:r>
              <a:rPr lang="en-US" sz="1900" dirty="0"/>
              <a:t>Dr Leena Joshi Assistant Library Professional IIM Indore </a:t>
            </a:r>
          </a:p>
          <a:p>
            <a:r>
              <a:rPr lang="en-US" sz="1900" i="1" dirty="0"/>
              <a:t>Year: </a:t>
            </a:r>
            <a:r>
              <a:rPr lang="en-US" sz="1900" dirty="0"/>
              <a:t>April – June (2025)</a:t>
            </a:r>
          </a:p>
          <a:p>
            <a:br>
              <a:rPr lang="en-US" sz="2000" dirty="0"/>
            </a:br>
            <a:r>
              <a:rPr lang="en-US" sz="1900" dirty="0"/>
              <a:t>Link: </a:t>
            </a:r>
            <a:r>
              <a:rPr lang="en-US" sz="1900" dirty="0">
                <a:hlinkClick r:id="rId2"/>
              </a:rPr>
              <a:t>https://ijarmt.com/index.php/j/article/view/179/119</a:t>
            </a:r>
            <a:endParaRPr lang="en-US" sz="1900" dirty="0"/>
          </a:p>
          <a:p>
            <a:br>
              <a:rPr lang="en-US" sz="2000" dirty="0"/>
            </a:br>
            <a:r>
              <a:rPr lang="en-IN" sz="2000" dirty="0"/>
              <a:t>6. </a:t>
            </a:r>
            <a:r>
              <a:rPr lang="en-IN" sz="2000" b="1" dirty="0"/>
              <a:t>“Artificial Intelligence</a:t>
            </a:r>
            <a:r>
              <a:rPr lang="en-US" sz="2000" b="1" dirty="0"/>
              <a:t> based Classification and Recommendation System for Digital Libraries</a:t>
            </a:r>
            <a:r>
              <a:rPr lang="en-IN" sz="2000" b="1" dirty="0"/>
              <a:t>”</a:t>
            </a:r>
            <a:br>
              <a:rPr lang="en-IN" sz="2000" dirty="0"/>
            </a:br>
            <a:r>
              <a:rPr lang="en-IN" sz="1900" i="1" dirty="0"/>
              <a:t>Authors:</a:t>
            </a:r>
            <a:r>
              <a:rPr lang="en-IN" sz="1900" dirty="0"/>
              <a:t> Abdulaziz I. </a:t>
            </a:r>
            <a:r>
              <a:rPr lang="en-IN" sz="1900" dirty="0" err="1"/>
              <a:t>Alomran</a:t>
            </a:r>
            <a:r>
              <a:rPr lang="en-IN" sz="1900" dirty="0"/>
              <a:t>, Imtiaz Basha Saudi Arabia</a:t>
            </a:r>
            <a:br>
              <a:rPr lang="en-IN" sz="1900" dirty="0"/>
            </a:br>
            <a:r>
              <a:rPr lang="en-IN" sz="1900" i="1" dirty="0"/>
              <a:t>Year: </a:t>
            </a:r>
            <a:r>
              <a:rPr lang="en-IN" sz="1900" dirty="0"/>
              <a:t>June (2024)</a:t>
            </a:r>
          </a:p>
          <a:p>
            <a:endParaRPr lang="en-IN" sz="1900" dirty="0"/>
          </a:p>
          <a:p>
            <a:r>
              <a:rPr lang="en-IN" sz="1900" dirty="0"/>
              <a:t>Link: </a:t>
            </a:r>
            <a:r>
              <a:rPr lang="en-IN" sz="1900" dirty="0">
                <a:hlinkClick r:id="rId3"/>
              </a:rPr>
              <a:t>https://scpe.org/index.php/scpe/article/view/2882</a:t>
            </a:r>
            <a:endParaRPr lang="en-IN" sz="1900" dirty="0"/>
          </a:p>
        </p:txBody>
      </p:sp>
    </p:spTree>
    <p:extLst>
      <p:ext uri="{BB962C8B-B14F-4D97-AF65-F5344CB8AC3E}">
        <p14:creationId xmlns:p14="http://schemas.microsoft.com/office/powerpoint/2010/main" val="155863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Research on 2024 and 2025 studies </a:t>
            </a:r>
          </a:p>
        </p:txBody>
      </p:sp>
      <p:sp>
        <p:nvSpPr>
          <p:cNvPr id="14" name="Content Placeholder 13"/>
          <p:cNvSpPr>
            <a:spLocks noGrp="1"/>
          </p:cNvSpPr>
          <p:nvPr>
            <p:ph idx="1"/>
          </p:nvPr>
        </p:nvSpPr>
        <p:spPr/>
        <p:txBody>
          <a:bodyPr>
            <a:normAutofit/>
          </a:bodyPr>
          <a:lstStyle/>
          <a:p>
            <a:r>
              <a:rPr lang="en-US" dirty="0"/>
              <a:t>Artificial Intelligence and Machine Learning in Libraries: Transforming Information Access and Management  ~</a:t>
            </a:r>
            <a:r>
              <a:rPr lang="en-IN" dirty="0" err="1"/>
              <a:t>Bikramaditya</a:t>
            </a:r>
            <a:r>
              <a:rPr lang="en-IN" dirty="0"/>
              <a:t> Barman</a:t>
            </a:r>
          </a:p>
          <a:p>
            <a:pPr marL="0" indent="0">
              <a:buNone/>
            </a:pPr>
            <a:r>
              <a:rPr lang="en-US" dirty="0">
                <a:hlinkClick r:id="rId2"/>
              </a:rPr>
              <a:t>https://www.rgujournal.in/index.php/RGUJSSR/article/view/4?utm_source=chatgpt.com</a:t>
            </a:r>
            <a:r>
              <a:rPr lang="en-US" dirty="0"/>
              <a:t> </a:t>
            </a:r>
          </a:p>
          <a:p>
            <a:r>
              <a:rPr lang="en-US" dirty="0"/>
              <a:t>Application of Artificial Intelligence to Transform Library Management Systems for Tailored Recommendations – A Review ~Vijay </a:t>
            </a:r>
            <a:r>
              <a:rPr lang="en-IN" dirty="0"/>
              <a:t>Desai &amp; Chandrakant </a:t>
            </a:r>
            <a:r>
              <a:rPr lang="en-IN" dirty="0" err="1"/>
              <a:t>S.Gokhale</a:t>
            </a:r>
            <a:endParaRPr lang="en-IN" dirty="0"/>
          </a:p>
          <a:p>
            <a:pPr marL="0" indent="0">
              <a:buNone/>
            </a:pPr>
            <a:r>
              <a:rPr lang="en-US" dirty="0">
                <a:hlinkClick r:id="rId3"/>
              </a:rPr>
              <a:t>https://bpasjournals.com/libraryscience/index.php/journal/article/view/1365?utm_source=chatgpt.com</a:t>
            </a:r>
            <a:r>
              <a:rPr lang="en-US" dirty="0"/>
              <a:t> </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459" y="137320"/>
            <a:ext cx="9980682" cy="1096962"/>
          </a:xfrm>
        </p:spPr>
        <p:txBody>
          <a:bodyPr>
            <a:normAutofit/>
          </a:bodyPr>
          <a:lstStyle/>
          <a:p>
            <a:r>
              <a:rPr lang="en-US" dirty="0"/>
              <a:t>Artificial Intelligence and Machine Learning in Libraries: Transforming Information Access and Management</a:t>
            </a:r>
          </a:p>
        </p:txBody>
      </p:sp>
      <p:sp>
        <p:nvSpPr>
          <p:cNvPr id="3" name="Content Placeholder 2"/>
          <p:cNvSpPr>
            <a:spLocks noGrp="1"/>
          </p:cNvSpPr>
          <p:nvPr>
            <p:ph sz="half" idx="1"/>
          </p:nvPr>
        </p:nvSpPr>
        <p:spPr>
          <a:xfrm>
            <a:off x="1104900" y="1600200"/>
            <a:ext cx="10446398" cy="5120480"/>
          </a:xfrm>
        </p:spPr>
        <p:txBody>
          <a:bodyPr>
            <a:normAutofit/>
          </a:bodyPr>
          <a:lstStyle/>
          <a:p>
            <a:pPr marL="0" indent="0">
              <a:buNone/>
            </a:pPr>
            <a:r>
              <a:rPr lang="en-US" b="1" dirty="0"/>
              <a:t>ABSTRACT</a:t>
            </a:r>
          </a:p>
          <a:p>
            <a:pPr marL="0" indent="0" algn="just">
              <a:buNone/>
            </a:pPr>
            <a:r>
              <a:rPr lang="en-US" dirty="0"/>
              <a:t>The rapid growth of Artificial Intelligence (AI) and Machine Learning (ML) is reshaping library management and services, offering innovative solutions to challenges in information organization, user engagement, and operational efficiency. AI technologies automate repetitive tasks such as cataloguing, metadata generation, and resource classification, reducing staff workload and ensuring accuracy. ML-driven recommendation systems further enhance user experience by delivering personalized content suggestions, while AI-powered chatbots and virtual assistants provide real-time assistance, improving accessibility. Predictive analytics enables libraries to anticipate user demand and optimize resource allocation. However, these advancements raise ethical considerations, including data privacy, algorithmic bias, and potential workforce displacement. This paper explores the current and emerging applications of AI and ML in libraries, examines real-world implementations, and discusses strategies for responsible adoption to maximize benefits while mitigating risks.</a:t>
            </a:r>
          </a:p>
        </p:txBody>
      </p:sp>
    </p:spTree>
    <p:extLst>
      <p:ext uri="{BB962C8B-B14F-4D97-AF65-F5344CB8AC3E}">
        <p14:creationId xmlns:p14="http://schemas.microsoft.com/office/powerpoint/2010/main" val="285378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3F5B01-BDE0-755F-EAF9-0DE71C26092F}"/>
              </a:ext>
            </a:extLst>
          </p:cNvPr>
          <p:cNvSpPr txBox="1"/>
          <p:nvPr/>
        </p:nvSpPr>
        <p:spPr>
          <a:xfrm>
            <a:off x="914400" y="1623527"/>
            <a:ext cx="10944808" cy="3139321"/>
          </a:xfrm>
          <a:prstGeom prst="rect">
            <a:avLst/>
          </a:prstGeom>
          <a:noFill/>
        </p:spPr>
        <p:txBody>
          <a:bodyPr wrap="square" rtlCol="0">
            <a:spAutoFit/>
          </a:bodyPr>
          <a:lstStyle/>
          <a:p>
            <a:pPr algn="just"/>
            <a:r>
              <a:rPr lang="en-IN" b="1" dirty="0"/>
              <a:t>CONCLUSION</a:t>
            </a:r>
          </a:p>
          <a:p>
            <a:pPr algn="just"/>
            <a:endParaRPr lang="en-IN" dirty="0"/>
          </a:p>
          <a:p>
            <a:pPr algn="just"/>
            <a:r>
              <a:rPr lang="en-US" dirty="0"/>
              <a:t>AI and ML are transforming libraries into intelligent, user-centric information hubs. By automating routine operations, personalizing resource recommendations, and enabling predictive decision-making, these technologies significantly enhance efficiency and accessibility. Real-world implementations demonstrate tangible improvements in cataloguing accuracy, user satisfaction, and resource management. Nevertheless, their integration must be approached with caution, ensuring transparency, ethical data practices, and ongoing staff training. Addressing concerns such as privacy, bias, and potential job displacement is essential for sustainable adoption. As AI and ML continue to evolve, libraries that embrace these technologies responsibly will be better positioned to meet the dynamic needs of their users, foster inclusive access to information, and remain relevant in the digital age.</a:t>
            </a:r>
            <a:endParaRPr lang="en-IN" dirty="0"/>
          </a:p>
        </p:txBody>
      </p:sp>
    </p:spTree>
    <p:extLst>
      <p:ext uri="{BB962C8B-B14F-4D97-AF65-F5344CB8AC3E}">
        <p14:creationId xmlns:p14="http://schemas.microsoft.com/office/powerpoint/2010/main" val="152700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8D386-84D3-8A23-59D3-43491724AF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486913-3B1C-62BC-4FE8-BC243238270E}"/>
              </a:ext>
            </a:extLst>
          </p:cNvPr>
          <p:cNvSpPr>
            <a:spLocks noGrp="1"/>
          </p:cNvSpPr>
          <p:nvPr>
            <p:ph type="title"/>
          </p:nvPr>
        </p:nvSpPr>
        <p:spPr>
          <a:xfrm>
            <a:off x="1029459" y="137320"/>
            <a:ext cx="9980682" cy="1096962"/>
          </a:xfrm>
        </p:spPr>
        <p:txBody>
          <a:bodyPr>
            <a:normAutofit/>
          </a:bodyPr>
          <a:lstStyle/>
          <a:p>
            <a:r>
              <a:rPr lang="en-US" dirty="0"/>
              <a:t>Application of Artificial Intelligence to Transform Library Management Systems for Tailored Recommendations</a:t>
            </a:r>
          </a:p>
        </p:txBody>
      </p:sp>
      <p:sp>
        <p:nvSpPr>
          <p:cNvPr id="3" name="Content Placeholder 2">
            <a:extLst>
              <a:ext uri="{FF2B5EF4-FFF2-40B4-BE49-F238E27FC236}">
                <a16:creationId xmlns:a16="http://schemas.microsoft.com/office/drawing/2014/main" id="{90C0CF37-A7DB-91C5-B55D-23919C19EAE0}"/>
              </a:ext>
            </a:extLst>
          </p:cNvPr>
          <p:cNvSpPr>
            <a:spLocks noGrp="1"/>
          </p:cNvSpPr>
          <p:nvPr>
            <p:ph sz="half" idx="1"/>
          </p:nvPr>
        </p:nvSpPr>
        <p:spPr>
          <a:xfrm>
            <a:off x="1029459" y="1422919"/>
            <a:ext cx="10446398" cy="5120480"/>
          </a:xfrm>
        </p:spPr>
        <p:txBody>
          <a:bodyPr>
            <a:normAutofit/>
          </a:bodyPr>
          <a:lstStyle/>
          <a:p>
            <a:pPr marL="0" indent="0" algn="just">
              <a:buNone/>
            </a:pPr>
            <a:r>
              <a:rPr lang="en-US" b="1" dirty="0"/>
              <a:t>ABSTRACT</a:t>
            </a:r>
            <a:r>
              <a:rPr lang="en-US" dirty="0"/>
              <a:t> </a:t>
            </a:r>
          </a:p>
          <a:p>
            <a:pPr marL="0" indent="0" algn="just">
              <a:buNone/>
            </a:pPr>
            <a:r>
              <a:rPr lang="en-US" dirty="0"/>
              <a:t>Traditional library management systems, while effective for cataloguing and organizing resources, often fall short in delivering personalized user experiences. Their reliance on standardized classification and metadata-based search limits their ability to provide dynamic, user-specific recommendations, resulting in static and less engaging interactions. The dependence on librarian-mediated assistance, though valuable, lacks scalability and cannot consistently deliver real-time, tailored guidance. With growing demand for user-centric services, libraries are increasingly adopting Artificial Intelligence (AI) technologies—particularly Machine Learning (ML) and Natural Language Processing (NLP)—to improve resource discoverability and personalization. This paper reviews existing literature on both traditional and AI-driven library management systems, exploring how advanced algorithms and </a:t>
            </a:r>
            <a:r>
              <a:rPr lang="en-US" dirty="0" err="1"/>
              <a:t>behavioural</a:t>
            </a:r>
            <a:r>
              <a:rPr lang="en-US" dirty="0"/>
              <a:t> data analysis enable libraries to dynamically adapt to individual preferences, academic interests, and interaction patterns. The review also examines key implementation challenges, including data privacy concerns and resource limitations, to provide a balanced perspective on the transformative potential of AI in modern library environments.</a:t>
            </a:r>
          </a:p>
        </p:txBody>
      </p:sp>
    </p:spTree>
    <p:extLst>
      <p:ext uri="{BB962C8B-B14F-4D97-AF65-F5344CB8AC3E}">
        <p14:creationId xmlns:p14="http://schemas.microsoft.com/office/powerpoint/2010/main" val="317855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0CA06-5AA1-53DF-0D8B-034931A227C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5D4A2E1-1250-6974-4261-C6C25D19ADEE}"/>
              </a:ext>
            </a:extLst>
          </p:cNvPr>
          <p:cNvSpPr txBox="1"/>
          <p:nvPr/>
        </p:nvSpPr>
        <p:spPr>
          <a:xfrm>
            <a:off x="914400" y="1623527"/>
            <a:ext cx="10944808" cy="646331"/>
          </a:xfrm>
          <a:prstGeom prst="rect">
            <a:avLst/>
          </a:prstGeom>
          <a:noFill/>
        </p:spPr>
        <p:txBody>
          <a:bodyPr wrap="square" rtlCol="0">
            <a:spAutoFit/>
          </a:bodyPr>
          <a:lstStyle/>
          <a:p>
            <a:pPr algn="just"/>
            <a:r>
              <a:rPr lang="en-IN" b="1" dirty="0"/>
              <a:t>CONCLUSION</a:t>
            </a:r>
          </a:p>
          <a:p>
            <a:pPr algn="just"/>
            <a:endParaRPr lang="en-IN" dirty="0"/>
          </a:p>
        </p:txBody>
      </p:sp>
      <p:sp>
        <p:nvSpPr>
          <p:cNvPr id="3" name="TextBox 2">
            <a:extLst>
              <a:ext uri="{FF2B5EF4-FFF2-40B4-BE49-F238E27FC236}">
                <a16:creationId xmlns:a16="http://schemas.microsoft.com/office/drawing/2014/main" id="{BF054980-175F-38AF-6CA2-5050394876EB}"/>
              </a:ext>
            </a:extLst>
          </p:cNvPr>
          <p:cNvSpPr txBox="1"/>
          <p:nvPr/>
        </p:nvSpPr>
        <p:spPr>
          <a:xfrm>
            <a:off x="914400" y="2136338"/>
            <a:ext cx="11103429" cy="2585323"/>
          </a:xfrm>
          <a:prstGeom prst="rect">
            <a:avLst/>
          </a:prstGeom>
          <a:noFill/>
        </p:spPr>
        <p:txBody>
          <a:bodyPr wrap="square">
            <a:spAutoFit/>
          </a:bodyPr>
          <a:lstStyle/>
          <a:p>
            <a:pPr algn="just"/>
            <a:r>
              <a:rPr lang="en-US" dirty="0"/>
              <a:t>The shift from traditional to AI-driven library management systems marks a pivotal step in meeting the evolving needs of modern library users. By leveraging ML and NLP, libraries can move beyond static, metadata-based search to offer dynamic, personalized recommendations that enhance user satisfaction and engagement. These technologies enable real-time adaptation to user preferences, making resource discovery more efficient and intuitive. However, successful implementation requires addressing significant challenges, including safeguarding user data, ensuring algorithmic transparency, and managing resource constraints. As libraries embrace AI-based solutions, a balanced approach that combines technological innovation with ethical and sustainable practices will be essential to maximizing benefits while preserving the core values of accessibility, equity, and trust.</a:t>
            </a:r>
            <a:endParaRPr lang="en-IN" dirty="0"/>
          </a:p>
        </p:txBody>
      </p:sp>
    </p:spTree>
    <p:extLst>
      <p:ext uri="{BB962C8B-B14F-4D97-AF65-F5344CB8AC3E}">
        <p14:creationId xmlns:p14="http://schemas.microsoft.com/office/powerpoint/2010/main" val="274239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88</TotalTime>
  <Words>1654</Words>
  <Application>Microsoft Office PowerPoint</Application>
  <PresentationFormat>Widescreen</PresentationFormat>
  <Paragraphs>60</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Euphemia</vt:lpstr>
      <vt:lpstr>Plantagenet Cherokee</vt:lpstr>
      <vt:lpstr>Wingdings</vt:lpstr>
      <vt:lpstr>Academic Literature 16x9</vt:lpstr>
      <vt:lpstr>Research studies</vt:lpstr>
      <vt:lpstr>LINKS </vt:lpstr>
      <vt:lpstr>LINKS </vt:lpstr>
      <vt:lpstr>LINKS </vt:lpstr>
      <vt:lpstr>Research on 2024 and 2025 studies </vt:lpstr>
      <vt:lpstr>Artificial Intelligence and Machine Learning in Libraries: Transforming Information Access and Management</vt:lpstr>
      <vt:lpstr>PowerPoint Presentation</vt:lpstr>
      <vt:lpstr>Application of Artificial Intelligence to Transform Library Management Systems for Tailored Recommendations</vt:lpstr>
      <vt:lpstr>PowerPoint Presentation</vt:lpstr>
      <vt:lpstr>Role of AI in Modern Library Management</vt:lpstr>
      <vt:lpstr>AI based Classification and Recommendation System for Digital Libraries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Harshitha Medapati</dc:creator>
  <cp:lastModifiedBy>Gandi Yaswanth (MBA_2025)</cp:lastModifiedBy>
  <cp:revision>4</cp:revision>
  <dcterms:created xsi:type="dcterms:W3CDTF">2025-08-14T16:04:59Z</dcterms:created>
  <dcterms:modified xsi:type="dcterms:W3CDTF">2025-08-17T05:32:13Z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