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9" r:id="rId2"/>
    <p:sldId id="260" r:id="rId3"/>
    <p:sldId id="261" r:id="rId4"/>
    <p:sldId id="262" r:id="rId5"/>
    <p:sldId id="256" r:id="rId6"/>
    <p:sldId id="257" r:id="rId7"/>
    <p:sldId id="258" r:id="rId8"/>
    <p:sldId id="270" r:id="rId9"/>
    <p:sldId id="271" r:id="rId10"/>
    <p:sldId id="267" r:id="rId11"/>
    <p:sldId id="266" r:id="rId12"/>
    <p:sldId id="268" r:id="rId13"/>
    <p:sldId id="269" r:id="rId14"/>
    <p:sldId id="272" r:id="rId15"/>
    <p:sldId id="26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46B296-5EDE-4565-876C-605FA2AC6BE1}" v="24" dt="2025-08-05T11:55:21.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8/6/2025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8/6/2025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8/6/2025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kaggle.com/datasets/blueblushed/hospital-dataset-for-practice" TargetMode="External"/><Relationship Id="rId2" Type="http://schemas.openxmlformats.org/officeDocument/2006/relationships/hyperlink" Target="https://www.kaggle.com/datasets/prekshad2166/healthy-meal-plan-dataset/data"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2191-DEDB-E2CC-249E-FD9CB24480F0}"/>
              </a:ext>
            </a:extLst>
          </p:cNvPr>
          <p:cNvSpPr>
            <a:spLocks noGrp="1"/>
          </p:cNvSpPr>
          <p:nvPr>
            <p:ph type="ctrTitle"/>
          </p:nvPr>
        </p:nvSpPr>
        <p:spPr/>
        <p:txBody>
          <a:bodyPr/>
          <a:lstStyle/>
          <a:p>
            <a:r>
              <a:rPr lang="en-US" dirty="0"/>
              <a:t>NUTRINERVE </a:t>
            </a:r>
            <a:endParaRPr lang="en-IN" dirty="0"/>
          </a:p>
        </p:txBody>
      </p:sp>
      <p:sp>
        <p:nvSpPr>
          <p:cNvPr id="3" name="Subtitle 2">
            <a:extLst>
              <a:ext uri="{FF2B5EF4-FFF2-40B4-BE49-F238E27FC236}">
                <a16:creationId xmlns:a16="http://schemas.microsoft.com/office/drawing/2014/main" id="{1C7A9B14-167C-1DE2-B7E3-CF030B72F9E1}"/>
              </a:ext>
            </a:extLst>
          </p:cNvPr>
          <p:cNvSpPr>
            <a:spLocks noGrp="1"/>
          </p:cNvSpPr>
          <p:nvPr>
            <p:ph type="subTitle" idx="1"/>
          </p:nvPr>
        </p:nvSpPr>
        <p:spPr>
          <a:xfrm>
            <a:off x="4943346" y="4207310"/>
            <a:ext cx="6801612" cy="673162"/>
          </a:xfrm>
        </p:spPr>
        <p:txBody>
          <a:bodyPr/>
          <a:lstStyle/>
          <a:p>
            <a:r>
              <a:rPr lang="en-US" dirty="0"/>
              <a:t>Predictive Neuro-Wellness through Data-Driven Nutrition</a:t>
            </a:r>
            <a:endParaRPr lang="en-IN" dirty="0"/>
          </a:p>
        </p:txBody>
      </p:sp>
    </p:spTree>
    <p:extLst>
      <p:ext uri="{BB962C8B-B14F-4D97-AF65-F5344CB8AC3E}">
        <p14:creationId xmlns:p14="http://schemas.microsoft.com/office/powerpoint/2010/main" val="142792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C8550-FDD6-3A7B-BE23-AEA00EE02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81361-7F3C-8BB5-F3B7-A02BF17CCD7B}"/>
              </a:ext>
            </a:extLst>
          </p:cNvPr>
          <p:cNvSpPr>
            <a:spLocks noGrp="1"/>
          </p:cNvSpPr>
          <p:nvPr>
            <p:ph type="ctrTitle"/>
          </p:nvPr>
        </p:nvSpPr>
        <p:spPr>
          <a:xfrm>
            <a:off x="1600200" y="1828800"/>
            <a:ext cx="9510252" cy="2203864"/>
          </a:xfrm>
        </p:spPr>
        <p:txBody>
          <a:bodyPr>
            <a:normAutofit/>
          </a:bodyPr>
          <a:lstStyle/>
          <a:p>
            <a:br>
              <a:rPr lang="en-US" dirty="0"/>
            </a:br>
            <a:br>
              <a:rPr lang="en-IN" dirty="0"/>
            </a:br>
            <a:endParaRPr lang="en-IN" dirty="0"/>
          </a:p>
        </p:txBody>
      </p:sp>
      <p:sp>
        <p:nvSpPr>
          <p:cNvPr id="3" name="Subtitle 2">
            <a:extLst>
              <a:ext uri="{FF2B5EF4-FFF2-40B4-BE49-F238E27FC236}">
                <a16:creationId xmlns:a16="http://schemas.microsoft.com/office/drawing/2014/main" id="{0EC04846-259C-D986-E349-D64DF8288029}"/>
              </a:ext>
            </a:extLst>
          </p:cNvPr>
          <p:cNvSpPr>
            <a:spLocks noGrp="1"/>
          </p:cNvSpPr>
          <p:nvPr>
            <p:ph type="subTitle" idx="1"/>
          </p:nvPr>
        </p:nvSpPr>
        <p:spPr>
          <a:xfrm>
            <a:off x="6961238" y="4185394"/>
            <a:ext cx="7275871" cy="2431715"/>
          </a:xfrm>
        </p:spPr>
        <p:txBody>
          <a:bodyPr>
            <a:normAutofit/>
          </a:bodyPr>
          <a:lstStyle/>
          <a:p>
            <a:r>
              <a:rPr lang="en-US" dirty="0"/>
              <a:t>Author: Amama Mahmood </a:t>
            </a:r>
          </a:p>
          <a:p>
            <a:r>
              <a:rPr lang="en-US" dirty="0"/>
              <a:t>Date: April, 2025</a:t>
            </a:r>
            <a:endParaRPr lang="en-IN" dirty="0"/>
          </a:p>
        </p:txBody>
      </p:sp>
      <p:sp>
        <p:nvSpPr>
          <p:cNvPr id="5" name="TextBox 4">
            <a:extLst>
              <a:ext uri="{FF2B5EF4-FFF2-40B4-BE49-F238E27FC236}">
                <a16:creationId xmlns:a16="http://schemas.microsoft.com/office/drawing/2014/main" id="{2E888044-EB99-93FF-F43B-2F9C87FDB0CA}"/>
              </a:ext>
            </a:extLst>
          </p:cNvPr>
          <p:cNvSpPr txBox="1"/>
          <p:nvPr/>
        </p:nvSpPr>
        <p:spPr>
          <a:xfrm>
            <a:off x="1920240" y="2127427"/>
            <a:ext cx="9098280" cy="954107"/>
          </a:xfrm>
          <a:prstGeom prst="rect">
            <a:avLst/>
          </a:prstGeom>
          <a:noFill/>
        </p:spPr>
        <p:txBody>
          <a:bodyPr wrap="square">
            <a:spAutoFit/>
          </a:bodyPr>
          <a:lstStyle/>
          <a:p>
            <a:pPr algn="l">
              <a:buNone/>
            </a:pPr>
            <a:r>
              <a:rPr lang="en-US" sz="2800" i="0" dirty="0">
                <a:solidFill>
                  <a:srgbClr val="000000"/>
                </a:solidFill>
                <a:effectLst/>
                <a:latin typeface="Gill Sans MT (Headings)"/>
              </a:rPr>
              <a:t>VOICE ASSISTANTS FOR HEALTH SELF-MANAGEMENT: DESIGNING FOR AND WITH OLDER ADULTS</a:t>
            </a:r>
          </a:p>
        </p:txBody>
      </p:sp>
    </p:spTree>
    <p:extLst>
      <p:ext uri="{BB962C8B-B14F-4D97-AF65-F5344CB8AC3E}">
        <p14:creationId xmlns:p14="http://schemas.microsoft.com/office/powerpoint/2010/main" val="2831320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DB822-8E83-4434-AB6A-F984584A7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20593-684D-C08B-5769-E3EC6E63C618}"/>
              </a:ext>
            </a:extLst>
          </p:cNvPr>
          <p:cNvSpPr>
            <a:spLocks noGrp="1"/>
          </p:cNvSpPr>
          <p:nvPr>
            <p:ph type="title"/>
          </p:nvPr>
        </p:nvSpPr>
        <p:spPr/>
        <p:txBody>
          <a:bodyPr/>
          <a:lstStyle/>
          <a:p>
            <a:r>
              <a:rPr lang="en-IN" dirty="0"/>
              <a:t>Summary </a:t>
            </a:r>
          </a:p>
        </p:txBody>
      </p:sp>
      <p:sp>
        <p:nvSpPr>
          <p:cNvPr id="3" name="TextBox 2">
            <a:extLst>
              <a:ext uri="{FF2B5EF4-FFF2-40B4-BE49-F238E27FC236}">
                <a16:creationId xmlns:a16="http://schemas.microsoft.com/office/drawing/2014/main" id="{6A8C71A9-79D1-9533-5393-32ECE6E75E68}"/>
              </a:ext>
            </a:extLst>
          </p:cNvPr>
          <p:cNvSpPr txBox="1"/>
          <p:nvPr/>
        </p:nvSpPr>
        <p:spPr>
          <a:xfrm>
            <a:off x="1280160" y="2379406"/>
            <a:ext cx="9518904" cy="3785652"/>
          </a:xfrm>
          <a:prstGeom prst="rect">
            <a:avLst/>
          </a:prstGeom>
          <a:noFill/>
        </p:spPr>
        <p:txBody>
          <a:bodyPr wrap="square" rtlCol="0">
            <a:spAutoFit/>
          </a:bodyPr>
          <a:lstStyle/>
          <a:p>
            <a:r>
              <a:rPr lang="en-US" sz="2400" dirty="0"/>
              <a:t>Supporting older adults in managing their health is vital for independent aging, especially as healthcare systems face increasing pressure. While voice assistants (VAs) offer promise, they often lack personalization and usability. Through a five-stage design process involving older adults, we developed a high-fidelity, LLM-powered VA prototype to improve health awareness and medication adherence. It interprets doctor visit summaries and provides tailored reminders. Feedback from interviews, co-design workshops, and in-home studies shaped its design. Our findings emphasize the importance of personalization, contextual adaptation, and user autonomy in health-focused VAs.</a:t>
            </a:r>
            <a:endParaRPr lang="en-IN" sz="2400" dirty="0"/>
          </a:p>
        </p:txBody>
      </p:sp>
    </p:spTree>
    <p:extLst>
      <p:ext uri="{BB962C8B-B14F-4D97-AF65-F5344CB8AC3E}">
        <p14:creationId xmlns:p14="http://schemas.microsoft.com/office/powerpoint/2010/main" val="127994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F2F7-5D09-F4EC-ACDF-0C17EB876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D53A5-A3DB-A00F-1A44-94EB1C9BAE73}"/>
              </a:ext>
            </a:extLst>
          </p:cNvPr>
          <p:cNvSpPr>
            <a:spLocks noGrp="1"/>
          </p:cNvSpPr>
          <p:nvPr>
            <p:ph type="ctrTitle"/>
          </p:nvPr>
        </p:nvSpPr>
        <p:spPr>
          <a:xfrm>
            <a:off x="1600200" y="1828800"/>
            <a:ext cx="9510252" cy="2203864"/>
          </a:xfrm>
        </p:spPr>
        <p:txBody>
          <a:bodyPr>
            <a:normAutofit/>
          </a:bodyPr>
          <a:lstStyle/>
          <a:p>
            <a:br>
              <a:rPr lang="en-US" dirty="0"/>
            </a:br>
            <a:br>
              <a:rPr lang="en-IN" dirty="0"/>
            </a:br>
            <a:endParaRPr lang="en-IN" dirty="0"/>
          </a:p>
        </p:txBody>
      </p:sp>
      <p:sp>
        <p:nvSpPr>
          <p:cNvPr id="3" name="Subtitle 2">
            <a:extLst>
              <a:ext uri="{FF2B5EF4-FFF2-40B4-BE49-F238E27FC236}">
                <a16:creationId xmlns:a16="http://schemas.microsoft.com/office/drawing/2014/main" id="{6AB4C956-F092-76CE-A3ED-8D8AA11C4D39}"/>
              </a:ext>
            </a:extLst>
          </p:cNvPr>
          <p:cNvSpPr>
            <a:spLocks noGrp="1"/>
          </p:cNvSpPr>
          <p:nvPr>
            <p:ph type="subTitle" idx="1"/>
          </p:nvPr>
        </p:nvSpPr>
        <p:spPr>
          <a:xfrm>
            <a:off x="5894438" y="4196280"/>
            <a:ext cx="7275871" cy="2431715"/>
          </a:xfrm>
        </p:spPr>
        <p:txBody>
          <a:bodyPr>
            <a:normAutofit/>
          </a:bodyPr>
          <a:lstStyle/>
          <a:p>
            <a:r>
              <a:rPr lang="en-US" sz="2400" dirty="0"/>
              <a:t>Author: Muhammed Busari </a:t>
            </a:r>
          </a:p>
          <a:p>
            <a:r>
              <a:rPr lang="en-US" sz="2400" dirty="0"/>
              <a:t>Date: March, 2025 </a:t>
            </a:r>
            <a:endParaRPr lang="en-IN" sz="2400" dirty="0"/>
          </a:p>
        </p:txBody>
      </p:sp>
      <p:sp>
        <p:nvSpPr>
          <p:cNvPr id="5" name="TextBox 4">
            <a:extLst>
              <a:ext uri="{FF2B5EF4-FFF2-40B4-BE49-F238E27FC236}">
                <a16:creationId xmlns:a16="http://schemas.microsoft.com/office/drawing/2014/main" id="{77EB5621-B689-C95B-C5B4-5FE9F232E47A}"/>
              </a:ext>
            </a:extLst>
          </p:cNvPr>
          <p:cNvSpPr txBox="1"/>
          <p:nvPr/>
        </p:nvSpPr>
        <p:spPr>
          <a:xfrm>
            <a:off x="1920240" y="2127427"/>
            <a:ext cx="9098280" cy="1569660"/>
          </a:xfrm>
          <a:prstGeom prst="rect">
            <a:avLst/>
          </a:prstGeom>
          <a:noFill/>
        </p:spPr>
        <p:txBody>
          <a:bodyPr wrap="square">
            <a:spAutoFit/>
          </a:bodyPr>
          <a:lstStyle/>
          <a:p>
            <a:pPr algn="ctr"/>
            <a:r>
              <a:rPr lang="en-US" sz="4800" dirty="0">
                <a:solidFill>
                  <a:schemeClr val="bg1"/>
                </a:solidFill>
              </a:rPr>
              <a:t>The Impact of Big Data on Predictive Analytics in Healthcare</a:t>
            </a:r>
            <a:endParaRPr lang="en-US" sz="4800" i="0" dirty="0">
              <a:solidFill>
                <a:schemeClr val="bg1"/>
              </a:solidFill>
              <a:effectLst/>
              <a:latin typeface="Gill Sans MT (Headings)"/>
            </a:endParaRPr>
          </a:p>
        </p:txBody>
      </p:sp>
    </p:spTree>
    <p:extLst>
      <p:ext uri="{BB962C8B-B14F-4D97-AF65-F5344CB8AC3E}">
        <p14:creationId xmlns:p14="http://schemas.microsoft.com/office/powerpoint/2010/main" val="2541287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B7D64-335E-8E5E-1D4B-FB0927B4EB1F}"/>
              </a:ext>
            </a:extLst>
          </p:cNvPr>
          <p:cNvSpPr>
            <a:spLocks noGrp="1"/>
          </p:cNvSpPr>
          <p:nvPr>
            <p:ph sz="half" idx="2"/>
          </p:nvPr>
        </p:nvSpPr>
        <p:spPr>
          <a:xfrm>
            <a:off x="1583435" y="4397272"/>
            <a:ext cx="4270249" cy="2205446"/>
          </a:xfrm>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dirty="0"/>
              <a:t>Future Outlook </a:t>
            </a:r>
          </a:p>
          <a:p>
            <a:r>
              <a:rPr lang="en-US" dirty="0"/>
              <a:t>Genomics and Personalized Medicine</a:t>
            </a:r>
          </a:p>
          <a:p>
            <a:r>
              <a:rPr lang="en-US" dirty="0"/>
              <a:t>Real-Time Monitoring with IoT and Wearables</a:t>
            </a:r>
          </a:p>
          <a:p>
            <a:r>
              <a:rPr lang="en-US" dirty="0"/>
              <a:t>Global Healthcare Impact</a:t>
            </a:r>
          </a:p>
          <a:p>
            <a:endParaRPr lang="en-US" dirty="0"/>
          </a:p>
        </p:txBody>
      </p:sp>
      <p:sp>
        <p:nvSpPr>
          <p:cNvPr id="4" name="Content Placeholder 3">
            <a:extLst>
              <a:ext uri="{FF2B5EF4-FFF2-40B4-BE49-F238E27FC236}">
                <a16:creationId xmlns:a16="http://schemas.microsoft.com/office/drawing/2014/main" id="{CF217704-AA3F-5879-D593-40648231B728}"/>
              </a:ext>
            </a:extLst>
          </p:cNvPr>
          <p:cNvSpPr>
            <a:spLocks noGrp="1"/>
          </p:cNvSpPr>
          <p:nvPr>
            <p:ph sz="quarter" idx="4"/>
          </p:nvPr>
        </p:nvSpPr>
        <p:spPr>
          <a:xfrm>
            <a:off x="6195928" y="4397272"/>
            <a:ext cx="4270248" cy="2205445"/>
          </a:xfrm>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a:normAutofit lnSpcReduction="10000"/>
          </a:bodyPr>
          <a:lstStyle/>
          <a:p>
            <a:pPr marL="0" indent="0">
              <a:buNone/>
            </a:pPr>
            <a:r>
              <a:rPr lang="en-US" dirty="0"/>
              <a:t>Applications of Predictive Analytics </a:t>
            </a:r>
          </a:p>
          <a:p>
            <a:r>
              <a:rPr lang="en-US" dirty="0"/>
              <a:t>Patient Risk Prediction</a:t>
            </a:r>
          </a:p>
          <a:p>
            <a:r>
              <a:rPr lang="en-US" dirty="0"/>
              <a:t>Early Disease Detection and Diagnosis</a:t>
            </a:r>
          </a:p>
          <a:p>
            <a:r>
              <a:rPr lang="en-US" dirty="0"/>
              <a:t>Readmission Prediction</a:t>
            </a:r>
          </a:p>
          <a:p>
            <a:r>
              <a:rPr lang="en-US" dirty="0"/>
              <a:t>Resource Allocation and Healthcare Optimization:</a:t>
            </a:r>
          </a:p>
        </p:txBody>
      </p:sp>
      <p:sp>
        <p:nvSpPr>
          <p:cNvPr id="6" name="Title 5">
            <a:extLst>
              <a:ext uri="{FF2B5EF4-FFF2-40B4-BE49-F238E27FC236}">
                <a16:creationId xmlns:a16="http://schemas.microsoft.com/office/drawing/2014/main" id="{4BF33AD6-4FEE-2E49-C636-054EEAD975F3}"/>
              </a:ext>
            </a:extLst>
          </p:cNvPr>
          <p:cNvSpPr>
            <a:spLocks noGrp="1"/>
          </p:cNvSpPr>
          <p:nvPr>
            <p:ph type="title"/>
          </p:nvPr>
        </p:nvSpPr>
        <p:spPr>
          <a:xfrm>
            <a:off x="2231136" y="485721"/>
            <a:ext cx="7729728" cy="1188720"/>
          </a:xfrm>
        </p:spPr>
        <p:txBody>
          <a:bodyPr/>
          <a:lstStyle/>
          <a:p>
            <a:r>
              <a:rPr lang="en-US" dirty="0"/>
              <a:t>Summary </a:t>
            </a:r>
          </a:p>
        </p:txBody>
      </p:sp>
      <p:sp>
        <p:nvSpPr>
          <p:cNvPr id="11" name="Content Placeholder 2">
            <a:extLst>
              <a:ext uri="{FF2B5EF4-FFF2-40B4-BE49-F238E27FC236}">
                <a16:creationId xmlns:a16="http://schemas.microsoft.com/office/drawing/2014/main" id="{33E1B7B1-0825-1737-943F-1C74ECAE6117}"/>
              </a:ext>
            </a:extLst>
          </p:cNvPr>
          <p:cNvSpPr txBox="1">
            <a:spLocks/>
          </p:cNvSpPr>
          <p:nvPr/>
        </p:nvSpPr>
        <p:spPr>
          <a:xfrm>
            <a:off x="1600201" y="1915886"/>
            <a:ext cx="4270249" cy="223994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dirty="0"/>
          </a:p>
        </p:txBody>
      </p:sp>
      <p:sp>
        <p:nvSpPr>
          <p:cNvPr id="12" name="Content Placeholder 2">
            <a:extLst>
              <a:ext uri="{FF2B5EF4-FFF2-40B4-BE49-F238E27FC236}">
                <a16:creationId xmlns:a16="http://schemas.microsoft.com/office/drawing/2014/main" id="{A2EE3D4C-75A8-2CFD-A166-2874EE44B033}"/>
              </a:ext>
            </a:extLst>
          </p:cNvPr>
          <p:cNvSpPr txBox="1">
            <a:spLocks/>
          </p:cNvSpPr>
          <p:nvPr/>
        </p:nvSpPr>
        <p:spPr>
          <a:xfrm>
            <a:off x="6195928" y="1873481"/>
            <a:ext cx="4270249" cy="2239942"/>
          </a:xfrm>
          <a:prstGeom prst="rect">
            <a:avLst/>
          </a:prstGeom>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Challenges and Ethical Considerations:</a:t>
            </a:r>
          </a:p>
          <a:p>
            <a:r>
              <a:rPr lang="en-US" dirty="0"/>
              <a:t>Data Privacy and Security Concerns</a:t>
            </a:r>
          </a:p>
          <a:p>
            <a:r>
              <a:rPr lang="en-US" dirty="0"/>
              <a:t>Data Quality and Accuracy Issues</a:t>
            </a:r>
          </a:p>
          <a:p>
            <a:r>
              <a:rPr lang="en-US" dirty="0"/>
              <a:t>Integration of Disparate Data</a:t>
            </a:r>
          </a:p>
          <a:p>
            <a:r>
              <a:rPr lang="en-US" dirty="0"/>
              <a:t>Regulatory and Ethical Issues</a:t>
            </a:r>
          </a:p>
        </p:txBody>
      </p:sp>
      <p:sp>
        <p:nvSpPr>
          <p:cNvPr id="13" name="Content Placeholder 3">
            <a:extLst>
              <a:ext uri="{FF2B5EF4-FFF2-40B4-BE49-F238E27FC236}">
                <a16:creationId xmlns:a16="http://schemas.microsoft.com/office/drawing/2014/main" id="{D076C6B8-5E39-C0EF-BEEA-FFA75B95A486}"/>
              </a:ext>
            </a:extLst>
          </p:cNvPr>
          <p:cNvSpPr txBox="1">
            <a:spLocks/>
          </p:cNvSpPr>
          <p:nvPr/>
        </p:nvSpPr>
        <p:spPr>
          <a:xfrm>
            <a:off x="1583435" y="1873481"/>
            <a:ext cx="4253484" cy="2239942"/>
          </a:xfrm>
          <a:prstGeom prst="rect">
            <a:avLst/>
          </a:prstGeom>
          <a:effectLst>
            <a:outerShdw blurRad="50800" dist="38100" algn="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Benefits of Big Data and Predictive Analytics in Healthcare </a:t>
            </a:r>
          </a:p>
          <a:p>
            <a:r>
              <a:rPr lang="en-US" dirty="0"/>
              <a:t>Improved Patient Outcomes </a:t>
            </a:r>
          </a:p>
          <a:p>
            <a:r>
              <a:rPr lang="en-US" dirty="0"/>
              <a:t>Reduced Medical Errors: </a:t>
            </a:r>
          </a:p>
          <a:p>
            <a:r>
              <a:rPr lang="en-US" dirty="0"/>
              <a:t>Cost Reduction </a:t>
            </a:r>
          </a:p>
          <a:p>
            <a:r>
              <a:rPr lang="en-US" dirty="0"/>
              <a:t>Preventive Care</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921711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2442-7E70-B052-2727-58CFE5CE8243}"/>
              </a:ext>
            </a:extLst>
          </p:cNvPr>
          <p:cNvSpPr>
            <a:spLocks noGrp="1"/>
          </p:cNvSpPr>
          <p:nvPr>
            <p:ph type="title"/>
          </p:nvPr>
        </p:nvSpPr>
        <p:spPr>
          <a:xfrm>
            <a:off x="804671" y="2243828"/>
            <a:ext cx="4815839" cy="2129868"/>
          </a:xfrm>
        </p:spPr>
        <p:txBody>
          <a:bodyPr>
            <a:normAutofit/>
          </a:bodyPr>
          <a:lstStyle/>
          <a:p>
            <a:r>
              <a:rPr lang="en-US" sz="3600" dirty="0"/>
              <a:t>DATASETS</a:t>
            </a:r>
          </a:p>
        </p:txBody>
      </p:sp>
      <p:sp>
        <p:nvSpPr>
          <p:cNvPr id="3" name="Content Placeholder 2">
            <a:extLst>
              <a:ext uri="{FF2B5EF4-FFF2-40B4-BE49-F238E27FC236}">
                <a16:creationId xmlns:a16="http://schemas.microsoft.com/office/drawing/2014/main" id="{DCF1D4BF-298D-63DC-054D-65387BFF3887}"/>
              </a:ext>
            </a:extLst>
          </p:cNvPr>
          <p:cNvSpPr>
            <a:spLocks noGrp="1"/>
          </p:cNvSpPr>
          <p:nvPr>
            <p:ph idx="1"/>
          </p:nvPr>
        </p:nvSpPr>
        <p:spPr>
          <a:xfrm>
            <a:off x="6714046" y="2243828"/>
            <a:ext cx="4815840" cy="1443210"/>
          </a:xfrm>
        </p:spPr>
        <p:txBody>
          <a:bodyPr/>
          <a:lstStyle/>
          <a:p>
            <a:r>
              <a:rPr lang="en-US" dirty="0"/>
              <a:t>Links for the datasets that we will be using:</a:t>
            </a:r>
            <a:endParaRPr lang="en-US" dirty="0">
              <a:solidFill>
                <a:srgbClr val="738F97"/>
              </a:solidFill>
              <a:hlinkClick r:id="rId2">
                <a:extLst>
                  <a:ext uri="{A12FA001-AC4F-418D-AE19-62706E023703}">
                    <ahyp:hlinkClr xmlns:ahyp="http://schemas.microsoft.com/office/drawing/2018/hyperlinkcolor" val="tx"/>
                  </a:ext>
                </a:extLst>
              </a:hlinkClick>
            </a:endParaRPr>
          </a:p>
          <a:p>
            <a:r>
              <a:rPr lang="en-US" dirty="0">
                <a:solidFill>
                  <a:schemeClr val="tx2">
                    <a:lumMod val="60000"/>
                    <a:lumOff val="40000"/>
                  </a:schemeClr>
                </a:solidFill>
                <a:hlinkClick r:id="rId2">
                  <a:extLst>
                    <a:ext uri="{A12FA001-AC4F-418D-AE19-62706E023703}">
                      <ahyp:hlinkClr xmlns:ahyp="http://schemas.microsoft.com/office/drawing/2018/hyperlinkcolor" val="tx"/>
                    </a:ext>
                  </a:extLst>
                </a:hlinkClick>
              </a:rPr>
              <a:t>DATASET FOR DIET </a:t>
            </a:r>
            <a:endParaRPr lang="en-US" dirty="0">
              <a:solidFill>
                <a:schemeClr val="tx2">
                  <a:lumMod val="60000"/>
                  <a:lumOff val="40000"/>
                </a:schemeClr>
              </a:solidFill>
            </a:endParaRPr>
          </a:p>
          <a:p>
            <a:r>
              <a:rPr lang="en-US" dirty="0">
                <a:solidFill>
                  <a:schemeClr val="tx2">
                    <a:lumMod val="60000"/>
                    <a:lumOff val="40000"/>
                  </a:schemeClr>
                </a:solidFill>
                <a:hlinkClick r:id="rId3">
                  <a:extLst>
                    <a:ext uri="{A12FA001-AC4F-418D-AE19-62706E023703}">
                      <ahyp:hlinkClr xmlns:ahyp="http://schemas.microsoft.com/office/drawing/2018/hyperlinkcolor" val="tx"/>
                    </a:ext>
                  </a:extLst>
                </a:hlinkClick>
              </a:rPr>
              <a:t>DATASET FOR PATIENT RECORDS</a:t>
            </a:r>
            <a:endParaRPr lang="en-US" dirty="0">
              <a:solidFill>
                <a:schemeClr val="tx2">
                  <a:lumMod val="60000"/>
                  <a:lumOff val="40000"/>
                </a:schemeClr>
              </a:solidFill>
            </a:endParaRPr>
          </a:p>
        </p:txBody>
      </p:sp>
    </p:spTree>
    <p:extLst>
      <p:ext uri="{BB962C8B-B14F-4D97-AF65-F5344CB8AC3E}">
        <p14:creationId xmlns:p14="http://schemas.microsoft.com/office/powerpoint/2010/main" val="3731162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E3CE-783A-327E-76AB-A61E99473A19}"/>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694EFD2-5496-EE10-F424-12827265F116}"/>
              </a:ext>
            </a:extLst>
          </p:cNvPr>
          <p:cNvPicPr>
            <a:picLocks noChangeAspect="1"/>
          </p:cNvPicPr>
          <p:nvPr/>
        </p:nvPicPr>
        <p:blipFill>
          <a:blip r:embed="rId2"/>
          <a:stretch>
            <a:fillRect/>
          </a:stretch>
        </p:blipFill>
        <p:spPr>
          <a:xfrm>
            <a:off x="0" y="0"/>
            <a:ext cx="12192000" cy="6784848"/>
          </a:xfrm>
          <a:prstGeom prst="rect">
            <a:avLst/>
          </a:prstGeom>
        </p:spPr>
      </p:pic>
    </p:spTree>
    <p:extLst>
      <p:ext uri="{BB962C8B-B14F-4D97-AF65-F5344CB8AC3E}">
        <p14:creationId xmlns:p14="http://schemas.microsoft.com/office/powerpoint/2010/main" val="160658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05926-2090-43B8-50AC-F89F788DF54B}"/>
              </a:ext>
            </a:extLst>
          </p:cNvPr>
          <p:cNvSpPr txBox="1"/>
          <p:nvPr/>
        </p:nvSpPr>
        <p:spPr>
          <a:xfrm>
            <a:off x="3286698" y="1784733"/>
            <a:ext cx="5618603" cy="1015663"/>
          </a:xfrm>
          <a:prstGeom prst="rect">
            <a:avLst/>
          </a:prstGeom>
          <a:noFill/>
        </p:spPr>
        <p:txBody>
          <a:bodyPr wrap="square" rtlCol="0">
            <a:spAutoFit/>
          </a:bodyPr>
          <a:lstStyle/>
          <a:p>
            <a:pPr algn="ctr"/>
            <a:r>
              <a:rPr lang="en-US" sz="6000" dirty="0"/>
              <a:t>THANK YOU!</a:t>
            </a:r>
          </a:p>
        </p:txBody>
      </p:sp>
      <p:sp>
        <p:nvSpPr>
          <p:cNvPr id="4" name="TextBox 3">
            <a:extLst>
              <a:ext uri="{FF2B5EF4-FFF2-40B4-BE49-F238E27FC236}">
                <a16:creationId xmlns:a16="http://schemas.microsoft.com/office/drawing/2014/main" id="{50C3C49D-BEED-B3DD-D71A-1E1D77CDE3BB}"/>
              </a:ext>
            </a:extLst>
          </p:cNvPr>
          <p:cNvSpPr txBox="1"/>
          <p:nvPr/>
        </p:nvSpPr>
        <p:spPr>
          <a:xfrm>
            <a:off x="7337234" y="4549966"/>
            <a:ext cx="4583016" cy="1631216"/>
          </a:xfrm>
          <a:prstGeom prst="rect">
            <a:avLst/>
          </a:prstGeom>
          <a:noFill/>
        </p:spPr>
        <p:txBody>
          <a:bodyPr wrap="square" rtlCol="0">
            <a:spAutoFit/>
          </a:bodyPr>
          <a:lstStyle/>
          <a:p>
            <a:pPr marL="285750" indent="-285750">
              <a:buFont typeface="Arial" panose="020B0604020202020204" pitchFamily="34" charset="0"/>
              <a:buChar char="•"/>
            </a:pPr>
            <a:r>
              <a:rPr lang="en-US" sz="2500" dirty="0"/>
              <a:t>2410030001 – Harshitha </a:t>
            </a:r>
          </a:p>
          <a:p>
            <a:pPr marL="285750" indent="-285750">
              <a:buFont typeface="Arial" panose="020B0604020202020204" pitchFamily="34" charset="0"/>
              <a:buChar char="•"/>
            </a:pPr>
            <a:r>
              <a:rPr lang="en-US" sz="2500" dirty="0"/>
              <a:t>2410030059 – Jahnavi </a:t>
            </a:r>
          </a:p>
          <a:p>
            <a:pPr marL="285750" indent="-285750">
              <a:buFont typeface="Arial" panose="020B0604020202020204" pitchFamily="34" charset="0"/>
              <a:buChar char="•"/>
            </a:pPr>
            <a:r>
              <a:rPr lang="en-US" sz="2500" dirty="0"/>
              <a:t>2410030122 – T. Rishika</a:t>
            </a:r>
          </a:p>
          <a:p>
            <a:pPr marL="285750" indent="-285750">
              <a:buFont typeface="Arial" panose="020B0604020202020204" pitchFamily="34" charset="0"/>
              <a:buChar char="•"/>
            </a:pPr>
            <a:r>
              <a:rPr lang="en-US" sz="2500" dirty="0"/>
              <a:t>2410030123 – Surabhi Sarda</a:t>
            </a:r>
          </a:p>
        </p:txBody>
      </p:sp>
    </p:spTree>
    <p:extLst>
      <p:ext uri="{BB962C8B-B14F-4D97-AF65-F5344CB8AC3E}">
        <p14:creationId xmlns:p14="http://schemas.microsoft.com/office/powerpoint/2010/main" val="68157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F4F4-1117-5926-F761-51E8054AC6E2}"/>
              </a:ext>
            </a:extLst>
          </p:cNvPr>
          <p:cNvSpPr>
            <a:spLocks noGrp="1"/>
          </p:cNvSpPr>
          <p:nvPr>
            <p:ph type="title"/>
          </p:nvPr>
        </p:nvSpPr>
        <p:spPr/>
        <p:txBody>
          <a:bodyPr/>
          <a:lstStyle/>
          <a:p>
            <a:r>
              <a:rPr lang="en-US" dirty="0"/>
              <a:t>Project Goal</a:t>
            </a:r>
            <a:endParaRPr lang="en-IN" dirty="0"/>
          </a:p>
        </p:txBody>
      </p:sp>
      <p:sp>
        <p:nvSpPr>
          <p:cNvPr id="5" name="Rectangle 2">
            <a:extLst>
              <a:ext uri="{FF2B5EF4-FFF2-40B4-BE49-F238E27FC236}">
                <a16:creationId xmlns:a16="http://schemas.microsoft.com/office/drawing/2014/main" id="{FE846A0D-848D-D4F8-A77F-0C2E46AFA864}"/>
              </a:ext>
            </a:extLst>
          </p:cNvPr>
          <p:cNvSpPr>
            <a:spLocks noChangeArrowheads="1"/>
          </p:cNvSpPr>
          <p:nvPr/>
        </p:nvSpPr>
        <p:spPr bwMode="auto">
          <a:xfrm>
            <a:off x="737420" y="2192081"/>
            <a:ext cx="106674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sz="4800" b="1" dirty="0">
                <a:latin typeface="Aldhabi" panose="01000000000000000000" pitchFamily="2" charset="-78"/>
                <a:cs typeface="Aldhabi" panose="01000000000000000000" pitchFamily="2" charset="-78"/>
              </a:rPr>
              <a:t>Predicts possible future diseases</a:t>
            </a:r>
            <a:r>
              <a:rPr lang="en-US" altLang="en-US" sz="4800" dirty="0">
                <a:latin typeface="Aldhabi" panose="01000000000000000000" pitchFamily="2" charset="-78"/>
                <a:cs typeface="Aldhabi" panose="01000000000000000000" pitchFamily="2" charset="-78"/>
              </a:rPr>
              <a:t> (e.g., diabetes, hypertension, liver issues, neural decline, etc.)</a:t>
            </a:r>
          </a:p>
          <a:p>
            <a:pPr lvl="0" defTabSz="914400" eaLnBrk="0" fontAlgn="base" hangingPunct="0">
              <a:spcBef>
                <a:spcPct val="0"/>
              </a:spcBef>
              <a:spcAft>
                <a:spcPct val="0"/>
              </a:spcAft>
              <a:buFontTx/>
              <a:buChar char="•"/>
            </a:pPr>
            <a:r>
              <a:rPr lang="en-US" altLang="en-US" sz="4800" b="1" dirty="0">
                <a:latin typeface="Aldhabi" panose="01000000000000000000" pitchFamily="2" charset="-78"/>
                <a:cs typeface="Aldhabi" panose="01000000000000000000" pitchFamily="2" charset="-78"/>
              </a:rPr>
              <a:t>Recommends a personalized diet plan</a:t>
            </a:r>
            <a:endParaRPr lang="en-US" altLang="en-US" sz="4800" dirty="0">
              <a:latin typeface="Aldhabi" panose="01000000000000000000" pitchFamily="2" charset="-78"/>
              <a:cs typeface="Aldhabi" panose="01000000000000000000" pitchFamily="2" charset="-78"/>
            </a:endParaRPr>
          </a:p>
          <a:p>
            <a:pPr lvl="0" defTabSz="914400" eaLnBrk="0" fontAlgn="base" hangingPunct="0">
              <a:spcBef>
                <a:spcPct val="0"/>
              </a:spcBef>
              <a:spcAft>
                <a:spcPct val="0"/>
              </a:spcAft>
              <a:buFontTx/>
              <a:buChar char="•"/>
            </a:pPr>
            <a:r>
              <a:rPr lang="en-US" altLang="en-US" sz="4800" b="1" dirty="0">
                <a:latin typeface="Aldhabi" panose="01000000000000000000" pitchFamily="2" charset="-78"/>
                <a:cs typeface="Aldhabi" panose="01000000000000000000" pitchFamily="2" charset="-78"/>
              </a:rPr>
              <a:t>Alerts for medical attention</a:t>
            </a:r>
            <a:r>
              <a:rPr lang="en-US" altLang="en-US" sz="4800" dirty="0">
                <a:latin typeface="Aldhabi" panose="01000000000000000000" pitchFamily="2" charset="-78"/>
                <a:cs typeface="Aldhabi" panose="01000000000000000000" pitchFamily="2" charset="-78"/>
              </a:rPr>
              <a:t> if high risk is detected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4800" b="0" i="0" u="none" strike="noStrike" cap="none" normalizeH="0" dirty="0">
              <a:ln>
                <a:noFill/>
              </a:ln>
              <a:solidFill>
                <a:schemeClr val="tx1"/>
              </a:solidFill>
              <a:effectLst/>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835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B73A0E-B03A-01DF-E9F5-29B771F5290E}"/>
              </a:ext>
            </a:extLst>
          </p:cNvPr>
          <p:cNvSpPr>
            <a:spLocks noChangeArrowheads="1"/>
          </p:cNvSpPr>
          <p:nvPr/>
        </p:nvSpPr>
        <p:spPr bwMode="auto">
          <a:xfrm>
            <a:off x="157316" y="543171"/>
            <a:ext cx="7574509" cy="590931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15000"/>
            </a:schemeClr>
          </a:lnRef>
          <a:fillRef idx="1">
            <a:schemeClr val="accent2"/>
          </a:fillRef>
          <a:effectRef idx="0">
            <a:schemeClr val="accent2"/>
          </a:effectRef>
          <a:fontRef idx="minor">
            <a:schemeClr val="lt1"/>
          </a:fontRef>
        </p:style>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US" altLang="en-US" b="1" dirty="0">
                <a:solidFill>
                  <a:schemeClr val="tx1"/>
                </a:solidFill>
                <a:latin typeface="Arial" panose="020B0604020202020204" pitchFamily="34" charset="0"/>
              </a:rPr>
              <a:t>Health Data Collection</a:t>
            </a: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Vitals (BP, sugar, BMI, cholesterol, etc.)</a:t>
            </a:r>
          </a:p>
          <a:p>
            <a:pPr lvl="0" defTabSz="914400" eaLnBrk="0" fontAlgn="base" hangingPunct="0">
              <a:spcBef>
                <a:spcPct val="0"/>
              </a:spcBef>
              <a:spcAft>
                <a:spcPct val="0"/>
              </a:spcAft>
              <a:buFontTx/>
              <a:buChar char="•"/>
            </a:pPr>
            <a:r>
              <a:rPr lang="en-US" altLang="en-US" dirty="0">
                <a:latin typeface="Arial" panose="020B0604020202020204" pitchFamily="34" charset="0"/>
              </a:rPr>
              <a:t>Dietary habits, physical activity</a:t>
            </a:r>
          </a:p>
          <a:p>
            <a:pPr lvl="0" defTabSz="914400" eaLnBrk="0" fontAlgn="base" hangingPunct="0">
              <a:spcBef>
                <a:spcPct val="0"/>
              </a:spcBef>
              <a:spcAft>
                <a:spcPct val="0"/>
              </a:spcAft>
              <a:buFontTx/>
              <a:buChar char="•"/>
            </a:pPr>
            <a:r>
              <a:rPr lang="en-US" altLang="en-US" dirty="0">
                <a:latin typeface="Arial" panose="020B0604020202020204" pitchFamily="34" charset="0"/>
              </a:rPr>
              <a:t>Family history, lifestyle factors (smoking, alcohol)</a:t>
            </a:r>
          </a:p>
          <a:p>
            <a:pPr lvl="0" defTabSz="914400" eaLnBrk="0" fontAlgn="base" hangingPunct="0">
              <a:spcBef>
                <a:spcPct val="0"/>
              </a:spcBef>
              <a:spcAft>
                <a:spcPct val="0"/>
              </a:spcAft>
              <a:buFontTx/>
              <a:buChar char="•"/>
            </a:pPr>
            <a:r>
              <a:rPr lang="en-US" altLang="en-US" dirty="0">
                <a:latin typeface="Arial" panose="020B0604020202020204" pitchFamily="34" charset="0"/>
              </a:rPr>
              <a:t>Blood reports and symptoms</a:t>
            </a:r>
          </a:p>
          <a:p>
            <a:pPr lvl="0" defTabSz="914400" eaLnBrk="0" fontAlgn="base" hangingPunct="0">
              <a:spcBef>
                <a:spcPct val="0"/>
              </a:spcBef>
              <a:spcAft>
                <a:spcPct val="0"/>
              </a:spcAft>
              <a:buFontTx/>
              <a:buChar char="•"/>
            </a:pPr>
            <a:r>
              <a:rPr lang="en-US" altLang="en-US" b="1" dirty="0">
                <a:solidFill>
                  <a:schemeClr val="tx1"/>
                </a:solidFill>
                <a:latin typeface="Arial" panose="020B0604020202020204" pitchFamily="34" charset="0"/>
              </a:rPr>
              <a:t>Data Processing &amp; Visualization</a:t>
            </a: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Correlation heatmaps between parameters and disease likelihood</a:t>
            </a:r>
          </a:p>
          <a:p>
            <a:pPr lvl="0" defTabSz="914400" eaLnBrk="0" fontAlgn="base" hangingPunct="0">
              <a:spcBef>
                <a:spcPct val="0"/>
              </a:spcBef>
              <a:spcAft>
                <a:spcPct val="0"/>
              </a:spcAft>
              <a:buFontTx/>
              <a:buChar char="•"/>
            </a:pPr>
            <a:r>
              <a:rPr lang="en-US" altLang="en-US" dirty="0">
                <a:latin typeface="Arial" panose="020B0604020202020204" pitchFamily="34" charset="0"/>
              </a:rPr>
              <a:t>Timeline health deterioration predictions</a:t>
            </a:r>
          </a:p>
          <a:p>
            <a:pPr lvl="0" defTabSz="914400" eaLnBrk="0" fontAlgn="base" hangingPunct="0">
              <a:spcBef>
                <a:spcPct val="0"/>
              </a:spcBef>
              <a:spcAft>
                <a:spcPct val="0"/>
              </a:spcAft>
              <a:buFontTx/>
              <a:buChar char="•"/>
            </a:pPr>
            <a:r>
              <a:rPr lang="en-US" altLang="en-US" dirty="0">
                <a:latin typeface="Arial" panose="020B0604020202020204" pitchFamily="34" charset="0"/>
              </a:rPr>
              <a:t>Risk distribution by demographics</a:t>
            </a:r>
          </a:p>
          <a:p>
            <a:pPr lvl="0" defTabSz="914400" eaLnBrk="0" fontAlgn="base" hangingPunct="0">
              <a:spcBef>
                <a:spcPct val="0"/>
              </a:spcBef>
              <a:spcAft>
                <a:spcPct val="0"/>
              </a:spcAft>
              <a:buFontTx/>
              <a:buChar char="•"/>
            </a:pPr>
            <a:r>
              <a:rPr lang="en-US" altLang="en-US" b="1" dirty="0">
                <a:solidFill>
                  <a:schemeClr val="tx1"/>
                </a:solidFill>
                <a:latin typeface="Arial" panose="020B0604020202020204" pitchFamily="34" charset="0"/>
              </a:rPr>
              <a:t>ML-Powered Disease Prediction</a:t>
            </a: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Classification models (Random Forest, SVM, Logistic Regression)</a:t>
            </a:r>
          </a:p>
          <a:p>
            <a:pPr lvl="0" defTabSz="914400" eaLnBrk="0" fontAlgn="base" hangingPunct="0">
              <a:spcBef>
                <a:spcPct val="0"/>
              </a:spcBef>
              <a:spcAft>
                <a:spcPct val="0"/>
              </a:spcAft>
              <a:buFontTx/>
              <a:buChar char="•"/>
            </a:pPr>
            <a:r>
              <a:rPr lang="en-US" altLang="en-US" dirty="0">
                <a:latin typeface="Arial" panose="020B0604020202020204" pitchFamily="34" charset="0"/>
              </a:rPr>
              <a:t>Output: Potential future disease(s) + confidence score</a:t>
            </a:r>
          </a:p>
          <a:p>
            <a:pPr lvl="0" defTabSz="914400" eaLnBrk="0" fontAlgn="base" hangingPunct="0">
              <a:spcBef>
                <a:spcPct val="0"/>
              </a:spcBef>
              <a:spcAft>
                <a:spcPct val="0"/>
              </a:spcAft>
              <a:buFontTx/>
              <a:buChar char="•"/>
            </a:pPr>
            <a:r>
              <a:rPr lang="en-US" altLang="en-US" b="1" dirty="0">
                <a:solidFill>
                  <a:schemeClr val="tx1"/>
                </a:solidFill>
                <a:latin typeface="Arial" panose="020B0604020202020204" pitchFamily="34" charset="0"/>
              </a:rPr>
              <a:t>Severity Analyzer</a:t>
            </a: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Mild to Critical scale using probability thresholds</a:t>
            </a:r>
          </a:p>
          <a:p>
            <a:pPr lvl="0" defTabSz="914400" eaLnBrk="0" fontAlgn="base" hangingPunct="0">
              <a:spcBef>
                <a:spcPct val="0"/>
              </a:spcBef>
              <a:spcAft>
                <a:spcPct val="0"/>
              </a:spcAft>
              <a:buFontTx/>
              <a:buChar char="•"/>
            </a:pPr>
            <a:r>
              <a:rPr lang="en-US" altLang="en-US" dirty="0">
                <a:latin typeface="Arial" panose="020B0604020202020204" pitchFamily="34" charset="0"/>
              </a:rPr>
              <a:t>Alerts generated accordingly</a:t>
            </a:r>
          </a:p>
          <a:p>
            <a:pPr lvl="0" defTabSz="914400" eaLnBrk="0" fontAlgn="base" hangingPunct="0">
              <a:spcBef>
                <a:spcPct val="0"/>
              </a:spcBef>
              <a:spcAft>
                <a:spcPct val="0"/>
              </a:spcAft>
              <a:buFontTx/>
              <a:buChar char="•"/>
            </a:pPr>
            <a:r>
              <a:rPr lang="en-US" altLang="en-US" b="1" dirty="0">
                <a:solidFill>
                  <a:schemeClr val="tx1"/>
                </a:solidFill>
                <a:latin typeface="Arial" panose="020B0604020202020204" pitchFamily="34" charset="0"/>
              </a:rPr>
              <a:t>Smart Recommendation System</a:t>
            </a: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Suggests personalized, balanced diets for improvement</a:t>
            </a:r>
          </a:p>
          <a:p>
            <a:pPr lvl="0" defTabSz="914400" eaLnBrk="0" fontAlgn="base" hangingPunct="0">
              <a:spcBef>
                <a:spcPct val="0"/>
              </a:spcBef>
              <a:spcAft>
                <a:spcPct val="0"/>
              </a:spcAft>
              <a:buFontTx/>
              <a:buChar char="•"/>
            </a:pPr>
            <a:r>
              <a:rPr lang="en-US" altLang="en-US" dirty="0">
                <a:latin typeface="Arial" panose="020B0604020202020204" pitchFamily="34" charset="0"/>
              </a:rPr>
              <a:t>Recommends </a:t>
            </a:r>
            <a:r>
              <a:rPr lang="en-US" altLang="en-US" b="1" dirty="0">
                <a:latin typeface="Arial" panose="020B0604020202020204" pitchFamily="34" charset="0"/>
              </a:rPr>
              <a:t>doctor consultation</a:t>
            </a:r>
            <a:r>
              <a:rPr lang="en-US" altLang="en-US" dirty="0">
                <a:latin typeface="Arial" panose="020B0604020202020204" pitchFamily="34" charset="0"/>
              </a:rPr>
              <a:t> if risk is beyond dietary intervention</a:t>
            </a:r>
          </a:p>
          <a:p>
            <a:pPr lvl="0" defTabSz="914400" eaLnBrk="0" fontAlgn="base" hangingPunct="0">
              <a:spcBef>
                <a:spcPct val="0"/>
              </a:spcBef>
              <a:spcAft>
                <a:spcPct val="0"/>
              </a:spcAft>
              <a:buFontTx/>
              <a:buChar char="•"/>
            </a:pPr>
            <a:r>
              <a:rPr lang="en-US" altLang="en-US" b="1" dirty="0">
                <a:solidFill>
                  <a:schemeClr val="tx1"/>
                </a:solidFill>
                <a:latin typeface="Arial" panose="020B0604020202020204" pitchFamily="34" charset="0"/>
              </a:rPr>
              <a:t>Interactive Dashboard</a:t>
            </a: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buFontTx/>
              <a:buChar char="•"/>
            </a:pPr>
            <a:r>
              <a:rPr lang="en-US" altLang="en-US" dirty="0">
                <a:latin typeface="Arial" panose="020B0604020202020204" pitchFamily="34" charset="0"/>
              </a:rPr>
              <a:t>User-friendly insights via Power BI, Tableau, or Python Dash</a:t>
            </a:r>
          </a:p>
          <a:p>
            <a:pPr lvl="0" defTabSz="914400" eaLnBrk="0" fontAlgn="base" hangingPunct="0">
              <a:spcBef>
                <a:spcPct val="0"/>
              </a:spcBef>
              <a:spcAft>
                <a:spcPct val="0"/>
              </a:spcAft>
            </a:pPr>
            <a:endParaRPr lang="en-US" altLang="en-US" dirty="0">
              <a:latin typeface="Arial" panose="020B0604020202020204" pitchFamily="34" charset="0"/>
            </a:endParaRPr>
          </a:p>
        </p:txBody>
      </p:sp>
      <p:sp>
        <p:nvSpPr>
          <p:cNvPr id="3" name="TextBox 2">
            <a:extLst>
              <a:ext uri="{FF2B5EF4-FFF2-40B4-BE49-F238E27FC236}">
                <a16:creationId xmlns:a16="http://schemas.microsoft.com/office/drawing/2014/main" id="{7D0D01A2-E1E9-A2CE-748E-61E68A36AB57}"/>
              </a:ext>
            </a:extLst>
          </p:cNvPr>
          <p:cNvSpPr txBox="1"/>
          <p:nvPr/>
        </p:nvSpPr>
        <p:spPr>
          <a:xfrm>
            <a:off x="8288593" y="1713209"/>
            <a:ext cx="4080387" cy="1938992"/>
          </a:xfrm>
          <a:prstGeom prst="rect">
            <a:avLst/>
          </a:prstGeom>
          <a:noFill/>
        </p:spPr>
        <p:txBody>
          <a:bodyPr wrap="square" rtlCol="0">
            <a:spAutoFit/>
          </a:bodyPr>
          <a:lstStyle/>
          <a:p>
            <a:r>
              <a:rPr lang="en-US" sz="6000" dirty="0"/>
              <a:t>Things that are seen..</a:t>
            </a:r>
            <a:endParaRPr lang="en-IN" sz="6000" dirty="0"/>
          </a:p>
        </p:txBody>
      </p:sp>
    </p:spTree>
    <p:extLst>
      <p:ext uri="{BB962C8B-B14F-4D97-AF65-F5344CB8AC3E}">
        <p14:creationId xmlns:p14="http://schemas.microsoft.com/office/powerpoint/2010/main" val="47889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82646D-9C80-A39F-23E2-0746C35A1FE2}"/>
              </a:ext>
            </a:extLst>
          </p:cNvPr>
          <p:cNvSpPr txBox="1"/>
          <p:nvPr/>
        </p:nvSpPr>
        <p:spPr>
          <a:xfrm>
            <a:off x="3048000" y="902476"/>
            <a:ext cx="6096000" cy="5346144"/>
          </a:xfrm>
          <a:prstGeom prst="round2DiagRect">
            <a:avLst/>
          </a:prstGeom>
          <a:solidFill>
            <a:schemeClr val="tx1"/>
          </a:solidFill>
          <a:effectLst>
            <a:softEdge rad="31750"/>
          </a:effectLst>
        </p:spPr>
        <p:txBody>
          <a:bodyPr wrap="square">
            <a:spAutoFit/>
          </a:bodyPr>
          <a:lstStyle/>
          <a:p>
            <a:pPr>
              <a:buNone/>
            </a:pPr>
            <a:r>
              <a:rPr lang="en-IN" sz="2800" b="1" dirty="0">
                <a:solidFill>
                  <a:schemeClr val="bg1"/>
                </a:solidFill>
              </a:rPr>
              <a:t>Suggested Tools &amp; Tech Stack:</a:t>
            </a:r>
          </a:p>
          <a:p>
            <a:pPr>
              <a:buFont typeface="Arial" panose="020B0604020202020204" pitchFamily="34" charset="0"/>
              <a:buChar char="•"/>
            </a:pPr>
            <a:r>
              <a:rPr lang="en-IN" sz="2800" b="1" dirty="0">
                <a:solidFill>
                  <a:schemeClr val="bg1"/>
                </a:solidFill>
              </a:rPr>
              <a:t>Python</a:t>
            </a:r>
            <a:r>
              <a:rPr lang="en-IN" sz="2800" dirty="0">
                <a:solidFill>
                  <a:schemeClr val="bg1"/>
                </a:solidFill>
              </a:rPr>
              <a:t>: Pandas, Scikit-learn, </a:t>
            </a:r>
            <a:r>
              <a:rPr lang="en-IN" sz="2800" dirty="0" err="1">
                <a:solidFill>
                  <a:schemeClr val="bg1"/>
                </a:solidFill>
              </a:rPr>
              <a:t>XGBoost</a:t>
            </a:r>
            <a:r>
              <a:rPr lang="en-IN" sz="2800" dirty="0">
                <a:solidFill>
                  <a:schemeClr val="bg1"/>
                </a:solidFill>
              </a:rPr>
              <a:t>, Matplotlib/Seaborn</a:t>
            </a:r>
          </a:p>
          <a:p>
            <a:pPr>
              <a:buFont typeface="Arial" panose="020B0604020202020204" pitchFamily="34" charset="0"/>
              <a:buChar char="•"/>
            </a:pPr>
            <a:r>
              <a:rPr lang="en-IN" sz="2800" b="1" dirty="0">
                <a:solidFill>
                  <a:schemeClr val="bg1"/>
                </a:solidFill>
              </a:rPr>
              <a:t>NLP (optional)</a:t>
            </a:r>
            <a:r>
              <a:rPr lang="en-IN" sz="2800" dirty="0">
                <a:solidFill>
                  <a:schemeClr val="bg1"/>
                </a:solidFill>
              </a:rPr>
              <a:t>: For symptom text analysis</a:t>
            </a:r>
          </a:p>
          <a:p>
            <a:pPr>
              <a:buFont typeface="Arial" panose="020B0604020202020204" pitchFamily="34" charset="0"/>
              <a:buChar char="•"/>
            </a:pPr>
            <a:r>
              <a:rPr lang="en-IN" sz="2800" b="1" dirty="0">
                <a:solidFill>
                  <a:schemeClr val="bg1"/>
                </a:solidFill>
              </a:rPr>
              <a:t>Visualization</a:t>
            </a:r>
            <a:r>
              <a:rPr lang="en-IN" sz="2800" dirty="0">
                <a:solidFill>
                  <a:schemeClr val="bg1"/>
                </a:solidFill>
              </a:rPr>
              <a:t>: Power BI / Tableau / </a:t>
            </a:r>
            <a:r>
              <a:rPr lang="en-IN" sz="2800" dirty="0" err="1">
                <a:solidFill>
                  <a:schemeClr val="bg1"/>
                </a:solidFill>
              </a:rPr>
              <a:t>Plotly</a:t>
            </a:r>
            <a:endParaRPr lang="en-IN" sz="2800" dirty="0">
              <a:solidFill>
                <a:schemeClr val="bg1"/>
              </a:solidFill>
            </a:endParaRPr>
          </a:p>
          <a:p>
            <a:pPr>
              <a:buFont typeface="Arial" panose="020B0604020202020204" pitchFamily="34" charset="0"/>
              <a:buChar char="•"/>
            </a:pPr>
            <a:r>
              <a:rPr lang="en-IN" sz="2800" b="1" dirty="0">
                <a:solidFill>
                  <a:schemeClr val="bg1"/>
                </a:solidFill>
              </a:rPr>
              <a:t>Web Interface</a:t>
            </a:r>
            <a:r>
              <a:rPr lang="en-IN" sz="2800" dirty="0">
                <a:solidFill>
                  <a:schemeClr val="bg1"/>
                </a:solidFill>
              </a:rPr>
              <a:t>: </a:t>
            </a:r>
            <a:r>
              <a:rPr lang="en-IN" sz="2800" dirty="0" err="1">
                <a:solidFill>
                  <a:schemeClr val="bg1"/>
                </a:solidFill>
              </a:rPr>
              <a:t>Streamlit</a:t>
            </a:r>
            <a:r>
              <a:rPr lang="en-IN" sz="2800" dirty="0">
                <a:solidFill>
                  <a:schemeClr val="bg1"/>
                </a:solidFill>
              </a:rPr>
              <a:t> / Flask / Dash</a:t>
            </a:r>
          </a:p>
          <a:p>
            <a:pPr>
              <a:buFont typeface="Arial" panose="020B0604020202020204" pitchFamily="34" charset="0"/>
              <a:buChar char="•"/>
            </a:pPr>
            <a:r>
              <a:rPr lang="en-IN" sz="2800" b="1" dirty="0">
                <a:solidFill>
                  <a:schemeClr val="bg1"/>
                </a:solidFill>
              </a:rPr>
              <a:t>Database</a:t>
            </a:r>
            <a:r>
              <a:rPr lang="en-IN" sz="2800" dirty="0">
                <a:solidFill>
                  <a:schemeClr val="bg1"/>
                </a:solidFill>
              </a:rPr>
              <a:t>: MySQL / Firebase / CSV for demo</a:t>
            </a:r>
          </a:p>
        </p:txBody>
      </p:sp>
    </p:spTree>
    <p:extLst>
      <p:ext uri="{BB962C8B-B14F-4D97-AF65-F5344CB8AC3E}">
        <p14:creationId xmlns:p14="http://schemas.microsoft.com/office/powerpoint/2010/main" val="324774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B6D7-A734-86EF-8E21-1CD253146E79}"/>
              </a:ext>
            </a:extLst>
          </p:cNvPr>
          <p:cNvSpPr>
            <a:spLocks noGrp="1"/>
          </p:cNvSpPr>
          <p:nvPr>
            <p:ph type="ctrTitle"/>
          </p:nvPr>
        </p:nvSpPr>
        <p:spPr>
          <a:xfrm>
            <a:off x="1600200" y="1995948"/>
            <a:ext cx="9510252" cy="2036716"/>
          </a:xfrm>
        </p:spPr>
        <p:txBody>
          <a:bodyPr>
            <a:normAutofit fontScale="90000"/>
          </a:bodyPr>
          <a:lstStyle/>
          <a:p>
            <a:br>
              <a:rPr lang="en-IN" dirty="0"/>
            </a:br>
            <a:r>
              <a:rPr lang="en-IN" dirty="0"/>
              <a:t>Computational intelligence in neuroinformatics: Technologies and data analytics</a:t>
            </a:r>
            <a:br>
              <a:rPr lang="en-IN" dirty="0"/>
            </a:br>
            <a:endParaRPr lang="en-IN" dirty="0"/>
          </a:p>
        </p:txBody>
      </p:sp>
      <p:sp>
        <p:nvSpPr>
          <p:cNvPr id="3" name="Subtitle 2">
            <a:extLst>
              <a:ext uri="{FF2B5EF4-FFF2-40B4-BE49-F238E27FC236}">
                <a16:creationId xmlns:a16="http://schemas.microsoft.com/office/drawing/2014/main" id="{EA7D87BD-C27F-6B68-D276-33E48C7588DA}"/>
              </a:ext>
            </a:extLst>
          </p:cNvPr>
          <p:cNvSpPr>
            <a:spLocks noGrp="1"/>
          </p:cNvSpPr>
          <p:nvPr>
            <p:ph type="subTitle" idx="1"/>
          </p:nvPr>
        </p:nvSpPr>
        <p:spPr>
          <a:xfrm>
            <a:off x="6961238" y="4185394"/>
            <a:ext cx="7275871" cy="2431715"/>
          </a:xfrm>
        </p:spPr>
        <p:txBody>
          <a:bodyPr>
            <a:normAutofit/>
          </a:bodyPr>
          <a:lstStyle/>
          <a:p>
            <a:r>
              <a:rPr lang="en-IN" dirty="0"/>
              <a:t>Anand Deshpande </a:t>
            </a:r>
            <a:br>
              <a:rPr lang="en-IN" dirty="0"/>
            </a:br>
            <a:r>
              <a:rPr lang="en-IN" dirty="0"/>
              <a:t>Vania Vieira Estrela </a:t>
            </a:r>
          </a:p>
          <a:p>
            <a:r>
              <a:rPr lang="en-IN" dirty="0"/>
              <a:t>Jude Hemanth</a:t>
            </a:r>
          </a:p>
          <a:p>
            <a:r>
              <a:rPr lang="en-IN" dirty="0"/>
              <a:t>Anitha Jude</a:t>
            </a:r>
          </a:p>
        </p:txBody>
      </p:sp>
    </p:spTree>
    <p:extLst>
      <p:ext uri="{BB962C8B-B14F-4D97-AF65-F5344CB8AC3E}">
        <p14:creationId xmlns:p14="http://schemas.microsoft.com/office/powerpoint/2010/main" val="181656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42E2-6F8C-CE2E-B39F-40BA538FEEE1}"/>
              </a:ext>
            </a:extLst>
          </p:cNvPr>
          <p:cNvSpPr>
            <a:spLocks noGrp="1"/>
          </p:cNvSpPr>
          <p:nvPr>
            <p:ph type="title"/>
          </p:nvPr>
        </p:nvSpPr>
        <p:spPr/>
        <p:txBody>
          <a:bodyPr/>
          <a:lstStyle/>
          <a:p>
            <a:r>
              <a:rPr lang="en-IN" dirty="0"/>
              <a:t>Summary </a:t>
            </a:r>
          </a:p>
        </p:txBody>
      </p:sp>
      <p:sp>
        <p:nvSpPr>
          <p:cNvPr id="3" name="TextBox 2">
            <a:extLst>
              <a:ext uri="{FF2B5EF4-FFF2-40B4-BE49-F238E27FC236}">
                <a16:creationId xmlns:a16="http://schemas.microsoft.com/office/drawing/2014/main" id="{3B9FEB26-47A4-B2AA-0C98-BECC54057845}"/>
              </a:ext>
            </a:extLst>
          </p:cNvPr>
          <p:cNvSpPr txBox="1"/>
          <p:nvPr/>
        </p:nvSpPr>
        <p:spPr>
          <a:xfrm>
            <a:off x="226142" y="2379406"/>
            <a:ext cx="11828206" cy="3416320"/>
          </a:xfrm>
          <a:prstGeom prst="rect">
            <a:avLst/>
          </a:prstGeom>
          <a:noFill/>
        </p:spPr>
        <p:txBody>
          <a:bodyPr wrap="square" rtlCol="0">
            <a:spAutoFit/>
          </a:bodyPr>
          <a:lstStyle/>
          <a:p>
            <a:r>
              <a:rPr lang="en-US" dirty="0"/>
              <a:t>The fusion of computational intelligence (CI) and neuroinformatics is transforming brain research by enabling powerful data analytics and visualization of complex neural data. This Special Issue highlights how AI, machine learning (ML), and deep learning (DL) are driving innovations in brain imaging, EEG analysis, and clinical diagnostics. Techniques like CNNs and GRUs are used for tumor segmentation, seizure detection, and motor imagery classification, enhancing accuracy through spatial-temporal pattern recognition. Data-driven methods such as EEMD improve EEG signal clarity, while bibliometric and statistical analyses uncover trends in neuroscience research and cognitive load assessment. Advanced data visualization—via connectivity graphs, segmentation overlays, and </a:t>
            </a:r>
            <a:r>
              <a:rPr lang="en-US" dirty="0" err="1"/>
              <a:t>fNIRS</a:t>
            </a:r>
            <a:r>
              <a:rPr lang="en-US" dirty="0"/>
              <a:t> time-series plots—makes neural data more interpretable for clinical and research applications. Natural language processing (NLP) is applied to radiology reports for stroke feature extraction, and telehealth systems using EEG and Kinect data support remote care for elderly and disabled patients. Additionally, neural signal compression using autoencoders ensures efficient IoT transmission. Overall, this issue underscores the critical role of CI in managing, analyzing, and visualizing neural data, paving the way for improved diagnostics, assistive technologies, and a deeper understanding of the human brain.</a:t>
            </a:r>
            <a:endParaRPr lang="en-IN" dirty="0"/>
          </a:p>
        </p:txBody>
      </p:sp>
    </p:spTree>
    <p:extLst>
      <p:ext uri="{BB962C8B-B14F-4D97-AF65-F5344CB8AC3E}">
        <p14:creationId xmlns:p14="http://schemas.microsoft.com/office/powerpoint/2010/main" val="407950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F22C-F57F-D8B1-F9F5-1B319E2BF3CE}"/>
              </a:ext>
            </a:extLst>
          </p:cNvPr>
          <p:cNvSpPr>
            <a:spLocks noGrp="1"/>
          </p:cNvSpPr>
          <p:nvPr>
            <p:ph type="title"/>
          </p:nvPr>
        </p:nvSpPr>
        <p:spPr/>
        <p:txBody>
          <a:bodyPr/>
          <a:lstStyle/>
          <a:p>
            <a:r>
              <a:rPr lang="en-IN" dirty="0"/>
              <a:t>KEY Points </a:t>
            </a:r>
          </a:p>
        </p:txBody>
      </p:sp>
      <p:sp>
        <p:nvSpPr>
          <p:cNvPr id="3" name="TextBox 2">
            <a:extLst>
              <a:ext uri="{FF2B5EF4-FFF2-40B4-BE49-F238E27FC236}">
                <a16:creationId xmlns:a16="http://schemas.microsoft.com/office/drawing/2014/main" id="{43D6FF00-EF52-EF19-0CF6-D26E7C671637}"/>
              </a:ext>
            </a:extLst>
          </p:cNvPr>
          <p:cNvSpPr txBox="1"/>
          <p:nvPr/>
        </p:nvSpPr>
        <p:spPr>
          <a:xfrm>
            <a:off x="609600" y="2458065"/>
            <a:ext cx="11385755" cy="3785652"/>
          </a:xfrm>
          <a:prstGeom prst="rect">
            <a:avLst/>
          </a:prstGeom>
          <a:noFill/>
        </p:spPr>
        <p:txBody>
          <a:bodyPr wrap="square" rtlCol="0">
            <a:spAutoFit/>
          </a:bodyPr>
          <a:lstStyle/>
          <a:p>
            <a:pPr marL="342900" indent="-342900">
              <a:buFont typeface="+mj-lt"/>
              <a:buAutoNum type="arabicPeriod"/>
            </a:pPr>
            <a:r>
              <a:rPr lang="fr-FR" sz="2400" dirty="0">
                <a:latin typeface="Berlin Sans FB" panose="020E0602020502020306" pitchFamily="34" charset="0"/>
              </a:rPr>
              <a:t>CI Enables Neural Data </a:t>
            </a:r>
            <a:r>
              <a:rPr lang="fr-FR" sz="2400" dirty="0" err="1">
                <a:latin typeface="Berlin Sans FB" panose="020E0602020502020306" pitchFamily="34" charset="0"/>
              </a:rPr>
              <a:t>Analysis</a:t>
            </a:r>
            <a:endParaRPr lang="fr-FR" sz="2400" dirty="0">
              <a:latin typeface="Berlin Sans FB" panose="020E0602020502020306" pitchFamily="34" charset="0"/>
            </a:endParaRPr>
          </a:p>
          <a:p>
            <a:pPr marL="342900" indent="-342900">
              <a:buFont typeface="+mj-lt"/>
              <a:buAutoNum type="arabicPeriod"/>
            </a:pPr>
            <a:r>
              <a:rPr lang="en-IN" sz="2400" dirty="0">
                <a:latin typeface="Berlin Sans FB" panose="020E0602020502020306" pitchFamily="34" charset="0"/>
              </a:rPr>
              <a:t>Advanced ML/DL Applications</a:t>
            </a:r>
          </a:p>
          <a:p>
            <a:pPr marL="342900" indent="-342900">
              <a:buFont typeface="+mj-lt"/>
              <a:buAutoNum type="arabicPeriod"/>
            </a:pPr>
            <a:r>
              <a:rPr lang="en-IN" sz="2400" dirty="0">
                <a:latin typeface="Berlin Sans FB" panose="020E0602020502020306" pitchFamily="34" charset="0"/>
              </a:rPr>
              <a:t>Data-Driven Feature Extraction</a:t>
            </a:r>
          </a:p>
          <a:p>
            <a:pPr marL="342900" indent="-342900">
              <a:buFont typeface="+mj-lt"/>
              <a:buAutoNum type="arabicPeriod"/>
            </a:pPr>
            <a:r>
              <a:rPr lang="en-IN" sz="2400" dirty="0">
                <a:latin typeface="Berlin Sans FB" panose="020E0602020502020306" pitchFamily="34" charset="0"/>
              </a:rPr>
              <a:t>Data Visualization</a:t>
            </a:r>
          </a:p>
          <a:p>
            <a:pPr marL="342900" indent="-342900">
              <a:buFont typeface="+mj-lt"/>
              <a:buAutoNum type="arabicPeriod"/>
            </a:pPr>
            <a:r>
              <a:rPr lang="en-IN" sz="2400" dirty="0">
                <a:latin typeface="Berlin Sans FB" panose="020E0602020502020306" pitchFamily="34" charset="0"/>
              </a:rPr>
              <a:t>Bibliometric and Statistical Analysis</a:t>
            </a:r>
          </a:p>
          <a:p>
            <a:pPr marL="342900" indent="-342900">
              <a:buFont typeface="+mj-lt"/>
              <a:buAutoNum type="arabicPeriod"/>
            </a:pPr>
            <a:r>
              <a:rPr lang="en-IN" sz="2400" dirty="0">
                <a:latin typeface="Berlin Sans FB" panose="020E0602020502020306" pitchFamily="34" charset="0"/>
              </a:rPr>
              <a:t>NLP in Clinical Reports</a:t>
            </a:r>
          </a:p>
          <a:p>
            <a:pPr marL="342900" indent="-342900">
              <a:buFont typeface="+mj-lt"/>
              <a:buAutoNum type="arabicPeriod"/>
            </a:pPr>
            <a:r>
              <a:rPr lang="en-IN" sz="2400" dirty="0">
                <a:latin typeface="Berlin Sans FB" panose="020E0602020502020306" pitchFamily="34" charset="0"/>
              </a:rPr>
              <a:t>Telehealth and Assistive Tech</a:t>
            </a:r>
          </a:p>
          <a:p>
            <a:pPr marL="342900" indent="-342900">
              <a:buFont typeface="+mj-lt"/>
              <a:buAutoNum type="arabicPeriod"/>
            </a:pPr>
            <a:r>
              <a:rPr lang="en-IN" sz="2400" dirty="0">
                <a:latin typeface="Berlin Sans FB" panose="020E0602020502020306" pitchFamily="34" charset="0"/>
              </a:rPr>
              <a:t>Signal Compression &amp; IoT</a:t>
            </a:r>
          </a:p>
          <a:p>
            <a:pPr marL="342900" indent="-342900">
              <a:buFont typeface="+mj-lt"/>
              <a:buAutoNum type="arabicPeriod"/>
            </a:pPr>
            <a:r>
              <a:rPr lang="en-IN" sz="2400" dirty="0">
                <a:latin typeface="Berlin Sans FB" panose="020E0602020502020306" pitchFamily="34" charset="0"/>
              </a:rPr>
              <a:t>Integration &amp; Future Trends</a:t>
            </a:r>
          </a:p>
          <a:p>
            <a:pPr marL="342900" indent="-342900">
              <a:buFont typeface="+mj-lt"/>
              <a:buAutoNum type="arabicPeriod"/>
            </a:pPr>
            <a:r>
              <a:rPr lang="en-IN" sz="2400" dirty="0">
                <a:latin typeface="Berlin Sans FB" panose="020E0602020502020306" pitchFamily="34" charset="0"/>
              </a:rPr>
              <a:t>Overall Impact</a:t>
            </a:r>
          </a:p>
        </p:txBody>
      </p:sp>
      <p:sp>
        <p:nvSpPr>
          <p:cNvPr id="5" name="TextBox 4">
            <a:extLst>
              <a:ext uri="{FF2B5EF4-FFF2-40B4-BE49-F238E27FC236}">
                <a16:creationId xmlns:a16="http://schemas.microsoft.com/office/drawing/2014/main" id="{E42BC8B2-08FF-3664-9C06-4E45BA912E3E}"/>
              </a:ext>
            </a:extLst>
          </p:cNvPr>
          <p:cNvSpPr txBox="1"/>
          <p:nvPr/>
        </p:nvSpPr>
        <p:spPr>
          <a:xfrm>
            <a:off x="9035846" y="5641569"/>
            <a:ext cx="4660490" cy="369332"/>
          </a:xfrm>
          <a:prstGeom prst="rect">
            <a:avLst/>
          </a:prstGeom>
          <a:noFill/>
        </p:spPr>
        <p:txBody>
          <a:bodyPr wrap="square" rtlCol="0">
            <a:spAutoFit/>
          </a:bodyPr>
          <a:lstStyle/>
          <a:p>
            <a:r>
              <a:rPr lang="en-IN" dirty="0"/>
              <a:t>~Medapati Harshitha Reddy </a:t>
            </a:r>
          </a:p>
        </p:txBody>
      </p:sp>
    </p:spTree>
    <p:extLst>
      <p:ext uri="{BB962C8B-B14F-4D97-AF65-F5344CB8AC3E}">
        <p14:creationId xmlns:p14="http://schemas.microsoft.com/office/powerpoint/2010/main" val="352958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CA001-4B8C-3506-E0EE-6A6B0F651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45C46D-30DA-2889-93D0-060DE5DDD30A}"/>
              </a:ext>
            </a:extLst>
          </p:cNvPr>
          <p:cNvSpPr>
            <a:spLocks noGrp="1"/>
          </p:cNvSpPr>
          <p:nvPr>
            <p:ph type="ctrTitle"/>
          </p:nvPr>
        </p:nvSpPr>
        <p:spPr>
          <a:xfrm>
            <a:off x="1600200" y="1828800"/>
            <a:ext cx="9510252" cy="2203864"/>
          </a:xfrm>
        </p:spPr>
        <p:txBody>
          <a:bodyPr>
            <a:normAutofit/>
          </a:bodyPr>
          <a:lstStyle/>
          <a:p>
            <a:br>
              <a:rPr lang="en-US" dirty="0"/>
            </a:br>
            <a:br>
              <a:rPr lang="en-IN" dirty="0"/>
            </a:br>
            <a:endParaRPr lang="en-IN" dirty="0"/>
          </a:p>
        </p:txBody>
      </p:sp>
      <p:sp>
        <p:nvSpPr>
          <p:cNvPr id="3" name="Subtitle 2">
            <a:extLst>
              <a:ext uri="{FF2B5EF4-FFF2-40B4-BE49-F238E27FC236}">
                <a16:creationId xmlns:a16="http://schemas.microsoft.com/office/drawing/2014/main" id="{A3E4AB10-139C-94A3-0CD4-66368987775A}"/>
              </a:ext>
            </a:extLst>
          </p:cNvPr>
          <p:cNvSpPr>
            <a:spLocks noGrp="1"/>
          </p:cNvSpPr>
          <p:nvPr>
            <p:ph type="subTitle" idx="1"/>
          </p:nvPr>
        </p:nvSpPr>
        <p:spPr>
          <a:xfrm>
            <a:off x="6961238" y="4185394"/>
            <a:ext cx="7275871" cy="2431715"/>
          </a:xfrm>
        </p:spPr>
        <p:txBody>
          <a:bodyPr>
            <a:normAutofit/>
          </a:bodyPr>
          <a:lstStyle/>
          <a:p>
            <a:r>
              <a:rPr lang="en-US" dirty="0"/>
              <a:t>Author: Khalfan </a:t>
            </a:r>
            <a:r>
              <a:rPr lang="en-US" dirty="0" err="1"/>
              <a:t>Aldoobi</a:t>
            </a:r>
            <a:endParaRPr lang="en-US" dirty="0"/>
          </a:p>
          <a:p>
            <a:r>
              <a:rPr lang="en-US" dirty="0"/>
              <a:t>Date: May, 2025</a:t>
            </a:r>
            <a:endParaRPr lang="en-IN" dirty="0"/>
          </a:p>
        </p:txBody>
      </p:sp>
      <p:sp>
        <p:nvSpPr>
          <p:cNvPr id="5" name="TextBox 4">
            <a:extLst>
              <a:ext uri="{FF2B5EF4-FFF2-40B4-BE49-F238E27FC236}">
                <a16:creationId xmlns:a16="http://schemas.microsoft.com/office/drawing/2014/main" id="{72DDACD6-98A1-2E0B-D29E-0AE07C8456F6}"/>
              </a:ext>
            </a:extLst>
          </p:cNvPr>
          <p:cNvSpPr txBox="1"/>
          <p:nvPr/>
        </p:nvSpPr>
        <p:spPr>
          <a:xfrm>
            <a:off x="1806186" y="2238234"/>
            <a:ext cx="9098280" cy="1384995"/>
          </a:xfrm>
          <a:prstGeom prst="rect">
            <a:avLst/>
          </a:prstGeom>
          <a:noFill/>
        </p:spPr>
        <p:txBody>
          <a:bodyPr wrap="square">
            <a:spAutoFit/>
          </a:bodyPr>
          <a:lstStyle/>
          <a:p>
            <a:r>
              <a:rPr lang="en-US" sz="2800" dirty="0">
                <a:solidFill>
                  <a:srgbClr val="000000"/>
                </a:solidFill>
                <a:latin typeface="Gill Sans MT (Headings)"/>
              </a:rPr>
              <a:t>Personalized Nutrition Recommendations for Arab Communities: Transforming Diet and Health through Machine Learning</a:t>
            </a:r>
            <a:endParaRPr lang="en-US" sz="2800" i="0" dirty="0">
              <a:solidFill>
                <a:srgbClr val="000000"/>
              </a:solidFill>
              <a:effectLst/>
              <a:latin typeface="Gill Sans MT (Headings)"/>
            </a:endParaRPr>
          </a:p>
        </p:txBody>
      </p:sp>
    </p:spTree>
    <p:extLst>
      <p:ext uri="{BB962C8B-B14F-4D97-AF65-F5344CB8AC3E}">
        <p14:creationId xmlns:p14="http://schemas.microsoft.com/office/powerpoint/2010/main" val="207576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FAC5A-31F4-1474-D656-BA202FE8D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D00E4-8921-F9F1-CC78-A8C152D2C897}"/>
              </a:ext>
            </a:extLst>
          </p:cNvPr>
          <p:cNvSpPr>
            <a:spLocks noGrp="1"/>
          </p:cNvSpPr>
          <p:nvPr>
            <p:ph type="title"/>
          </p:nvPr>
        </p:nvSpPr>
        <p:spPr/>
        <p:txBody>
          <a:bodyPr/>
          <a:lstStyle/>
          <a:p>
            <a:r>
              <a:rPr lang="en-IN" dirty="0"/>
              <a:t>Summary </a:t>
            </a:r>
          </a:p>
        </p:txBody>
      </p:sp>
      <p:sp>
        <p:nvSpPr>
          <p:cNvPr id="3" name="TextBox 2">
            <a:extLst>
              <a:ext uri="{FF2B5EF4-FFF2-40B4-BE49-F238E27FC236}">
                <a16:creationId xmlns:a16="http://schemas.microsoft.com/office/drawing/2014/main" id="{0A9AE842-D863-C468-E0DA-70AFF66AA9E2}"/>
              </a:ext>
            </a:extLst>
          </p:cNvPr>
          <p:cNvSpPr txBox="1"/>
          <p:nvPr/>
        </p:nvSpPr>
        <p:spPr>
          <a:xfrm>
            <a:off x="226142" y="2379406"/>
            <a:ext cx="11828206" cy="3416320"/>
          </a:xfrm>
          <a:prstGeom prst="rect">
            <a:avLst/>
          </a:prstGeom>
          <a:noFill/>
        </p:spPr>
        <p:txBody>
          <a:bodyPr wrap="square" rtlCol="0">
            <a:spAutoFit/>
          </a:bodyPr>
          <a:lstStyle/>
          <a:p>
            <a:r>
              <a:rPr lang="en-US" dirty="0"/>
              <a:t>Arab communities, such as those in the UAE and Saudi Arabia, are examples of regions where nutrition-related data is limited. This project uses data analytics to fill that gap by collecting and analyzing personal inputs like height, weight, age, and past health problems. By identifying trends and patterns in this data, the system helps recognize health issues and create more accurate, data-driven diet plans tailored to individual needs.</a:t>
            </a:r>
          </a:p>
          <a:p>
            <a:endParaRPr lang="en-US" dirty="0"/>
          </a:p>
          <a:p>
            <a:r>
              <a:rPr lang="en-US" dirty="0"/>
              <a:t>Using AI and machine learning, the system suggests personalized meal plans based on each person’s health profile. It adjusts recommendations in real time depending on dietary restrictions and taste preferences. While the AI handles the initial planning, health experts review the output to ensure it is medically safe and effective.</a:t>
            </a:r>
          </a:p>
          <a:p>
            <a:endParaRPr lang="en-US" dirty="0"/>
          </a:p>
          <a:p>
            <a:r>
              <a:rPr lang="en-US" dirty="0"/>
              <a:t>Beyond individual use, the system also supports community nutrition research, helping track health trends and improve overall dietary awareness. This project shows how smart use of data can make nutrition more personal, useful, and accurate for everyone.</a:t>
            </a:r>
            <a:endParaRPr lang="en-IN" dirty="0"/>
          </a:p>
        </p:txBody>
      </p:sp>
    </p:spTree>
    <p:extLst>
      <p:ext uri="{BB962C8B-B14F-4D97-AF65-F5344CB8AC3E}">
        <p14:creationId xmlns:p14="http://schemas.microsoft.com/office/powerpoint/2010/main" val="151941756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186</TotalTime>
  <Words>971</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Aldhabi</vt:lpstr>
      <vt:lpstr>Arial</vt:lpstr>
      <vt:lpstr>Berlin Sans FB</vt:lpstr>
      <vt:lpstr>Gill Sans MT</vt:lpstr>
      <vt:lpstr>Gill Sans MT (Headings)</vt:lpstr>
      <vt:lpstr>Parcel</vt:lpstr>
      <vt:lpstr>NUTRINERVE </vt:lpstr>
      <vt:lpstr>Project Goal</vt:lpstr>
      <vt:lpstr>PowerPoint Presentation</vt:lpstr>
      <vt:lpstr>PowerPoint Presentation</vt:lpstr>
      <vt:lpstr> Computational intelligence in neuroinformatics: Technologies and data analytics </vt:lpstr>
      <vt:lpstr>Summary </vt:lpstr>
      <vt:lpstr>KEY Points </vt:lpstr>
      <vt:lpstr>  </vt:lpstr>
      <vt:lpstr>Summary </vt:lpstr>
      <vt:lpstr>  </vt:lpstr>
      <vt:lpstr>Summary </vt:lpstr>
      <vt:lpstr>  </vt:lpstr>
      <vt:lpstr>Summary </vt:lpstr>
      <vt:lpstr>DATASETS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Medapati</dc:creator>
  <cp:lastModifiedBy>SURABHI SARDA .</cp:lastModifiedBy>
  <cp:revision>7</cp:revision>
  <dcterms:created xsi:type="dcterms:W3CDTF">2025-08-04T12:34:12Z</dcterms:created>
  <dcterms:modified xsi:type="dcterms:W3CDTF">2025-08-06T06:07:01Z</dcterms:modified>
</cp:coreProperties>
</file>