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5" r:id="rId5"/>
    <p:sldId id="267" r:id="rId6"/>
    <p:sldId id="263" r:id="rId7"/>
    <p:sldId id="264" r:id="rId8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6DE0ACA-03BC-46D6-9D4D-3FE672280FD2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2D5E523-FFA3-4105-8C15-30B5DC71F893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DD45FD-2B75-46F3-8500-1CA3B0C5D658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2FD64C0-15F1-471C-9E50-9DE70748CF53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B932CF5-990D-4109-834E-B5F479C67FEC}" type="slidenum">
              <a:rPr/>
              <a:pPr/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0111CD9-D0AF-457D-9A4F-98FC04BC9A31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F803718-B8BF-497F-A984-712BA1ED5D22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4CC7DF-1A0F-4CAC-8445-C88DCF9CF90E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F3E4A3-4C94-4785-A0E6-29AA5BBC5DE4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1731DF4-7314-4F43-ADF2-78EF8CAAEF2D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AC3676-484E-4704-B7A7-7DB709AE210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ECAE218-CAC7-47E3-A7FE-2C38C494088F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6"/>
          <p:cNvSpPr/>
          <p:nvPr/>
        </p:nvSpPr>
        <p:spPr>
          <a:xfrm>
            <a:off x="9867960" y="365040"/>
            <a:ext cx="2323440" cy="729360"/>
          </a:xfrm>
          <a:prstGeom prst="roundRect">
            <a:avLst>
              <a:gd name="adj" fmla="val 16667"/>
            </a:avLst>
          </a:prstGeom>
          <a:blipFill rotWithShape="0">
            <a:blip r:embed="rId14"/>
            <a:srcRect/>
            <a:stretch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IN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6E93278-1DF5-4FAB-BCA3-32B4116A7B24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pPr indent="0" algn="r">
                <a:lnSpc>
                  <a:spcPct val="100000"/>
                </a:lnSpc>
                <a:buNone/>
                <a:tabLst>
                  <a:tab pos="0" algn="l"/>
                </a:tabLst>
              </a:pPr>
              <a:t>‹#›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/>
          </p:nvPr>
        </p:nvSpPr>
        <p:spPr>
          <a:xfrm>
            <a:off x="0" y="1537920"/>
            <a:ext cx="12191400" cy="531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10000"/>
          </a:bodyPr>
          <a:lstStyle/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&lt;Medapati Harshitha Reddy&gt; 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2410030001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 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&lt;G Jahanvi&gt; &lt;2410030059&gt; 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&lt;</a:t>
            </a:r>
            <a:r>
              <a:rPr lang="en-US" sz="1800" spc="-1" dirty="0" err="1">
                <a:solidFill>
                  <a:srgbClr val="333333"/>
                </a:solidFill>
                <a:latin typeface="Times New Roman"/>
              </a:rPr>
              <a:t>Rishika.T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&gt; &lt;2410030122&gt; </a:t>
            </a:r>
          </a:p>
          <a:p>
            <a:pPr marL="246960" indent="0" algn="ctr">
              <a:lnSpc>
                <a:spcPct val="2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&lt;Surabhi Sarda &gt; &lt;2410030123&gt; </a:t>
            </a: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 dirty="0">
              <a:solidFill>
                <a:srgbClr val="333333"/>
              </a:solidFill>
              <a:latin typeface="Times New Roman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Under the Guidance of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Shahin Fatima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&lt;</a:t>
            </a:r>
            <a:r>
              <a:rPr lang="en-US" sz="1800" spc="-1" dirty="0">
                <a:solidFill>
                  <a:srgbClr val="333333"/>
                </a:solidFill>
                <a:latin typeface="Times New Roman"/>
              </a:rPr>
              <a:t>Course Coordinator</a:t>
            </a:r>
            <a:r>
              <a:rPr lang="en-US" sz="1800" b="0" strike="noStrike" spc="-1" dirty="0">
                <a:solidFill>
                  <a:srgbClr val="333333"/>
                </a:solidFill>
                <a:latin typeface="Times New Roman"/>
              </a:rPr>
              <a:t>&gt;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Computer Science and Engineering Department 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33333"/>
                </a:solidFill>
                <a:latin typeface="inter-regular"/>
              </a:rPr>
              <a:t>KL Hyderabad Off Campus, Aziz Nagar ,Hyderabad</a:t>
            </a: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246960" indent="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689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0" strike="noStrike" spc="-1" dirty="0">
                <a:solidFill>
                  <a:srgbClr val="000000"/>
                </a:solidFill>
                <a:latin typeface="Calibri Light"/>
              </a:rPr>
              <a:t>Review-2 on</a:t>
            </a:r>
            <a:br>
              <a:rPr sz="4000" dirty="0"/>
            </a:br>
            <a:r>
              <a:rPr lang="en-IN" sz="4000" dirty="0" err="1"/>
              <a:t>NutriNerve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172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Overview</a:t>
            </a: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Literature Review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Proposed Methodology/Architecture/Algorithm/Technique/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Times New Roman"/>
              </a:rPr>
              <a:t>etc</a:t>
            </a:r>
            <a:endParaRPr lang="en-US" sz="2400" b="0" strike="noStrike" spc="-1" dirty="0">
              <a:solidFill>
                <a:srgbClr val="000000"/>
              </a:solidFill>
              <a:latin typeface="Times New Roman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Times New Roman"/>
              </a:rPr>
              <a:t>Design (diagrams)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/>
              </a:rPr>
              <a:t>References</a:t>
            </a:r>
            <a:endParaRPr lang="en-IN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Introduction</a:t>
            </a:r>
            <a:endParaRPr lang="en-IN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3766D3-D5B4-E632-0C19-9881BC253872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527051" y="1488311"/>
            <a:ext cx="972439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is shifting from reactive treatment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and   preventive care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amounts of data are generated from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records, diagnostics, wearables, and lifestyle inputs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strong need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turn this raw data into actionable health insights.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Nutri Nerve – Smart Healthcare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data-driven platform designed for predictive insights and personalized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leverages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analytics, machine learning, and visualization tools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provide a comprehensive solution.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ultimate goal is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individuals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personalized diets, risk detection, and early health interventions.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0000"/>
                </a:solidFill>
                <a:latin typeface="Times New Roman"/>
              </a:rPr>
              <a:t>Objectives of the Project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CFB443-53F1-2511-9F1B-73EC01CBD730}"/>
              </a:ext>
            </a:extLst>
          </p:cNvPr>
          <p:cNvSpPr>
            <a:spLocks noGrp="1" noChangeArrowheads="1"/>
          </p:cNvSpPr>
          <p:nvPr>
            <p:ph/>
          </p:nvPr>
        </p:nvSpPr>
        <p:spPr bwMode="auto">
          <a:xfrm>
            <a:off x="527050" y="1734532"/>
            <a:ext cx="1116710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Risk Detection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Identify potential health issues using predictive analytics and machine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Provide tailored diet plans and lifestyle suggestions based on individual health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Visualization &amp; Insights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Deliver interactive dashboards and reports for patients and healthcare providers to support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38927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140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4000" spc="-1" dirty="0">
                <a:solidFill>
                  <a:srgbClr val="000000"/>
                </a:solidFill>
                <a:latin typeface="Times New Roman"/>
              </a:rPr>
              <a:t>Designs</a:t>
            </a:r>
          </a:p>
        </p:txBody>
      </p:sp>
      <p:pic>
        <p:nvPicPr>
          <p:cNvPr id="3074" name="Picture 2" descr="Generated image">
            <a:extLst>
              <a:ext uri="{FF2B5EF4-FFF2-40B4-BE49-F238E27FC236}">
                <a16:creationId xmlns:a16="http://schemas.microsoft.com/office/drawing/2014/main" id="{C155049F-E45C-35E1-1307-F7A8DD83E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0" y="966047"/>
            <a:ext cx="7742460" cy="516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73CC37-317B-50E3-3753-C84EF79C9EE4}"/>
              </a:ext>
            </a:extLst>
          </p:cNvPr>
          <p:cNvSpPr txBox="1"/>
          <p:nvPr/>
        </p:nvSpPr>
        <p:spPr>
          <a:xfrm>
            <a:off x="7985760" y="1097280"/>
            <a:ext cx="40132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Patient: Harshitha R. | Age: 26 | Gender: Female</a:t>
            </a:r>
            <a:endParaRPr lang="en-IN" sz="1500" dirty="0"/>
          </a:p>
          <a:p>
            <a:r>
              <a:rPr lang="en-IN" sz="1500" b="1" dirty="0"/>
              <a:t>📊 Health Risk Predictions</a:t>
            </a:r>
          </a:p>
          <a:p>
            <a:r>
              <a:rPr lang="en-IN" sz="1500" b="1" dirty="0"/>
              <a:t>Diabetes Risk:</a:t>
            </a:r>
            <a:r>
              <a:rPr lang="en-IN" sz="1500" dirty="0"/>
              <a:t> Medium (65%)</a:t>
            </a:r>
          </a:p>
          <a:p>
            <a:r>
              <a:rPr lang="en-IN" sz="1500" b="1" dirty="0"/>
              <a:t>Hypertension Risk:</a:t>
            </a:r>
            <a:r>
              <a:rPr lang="en-IN" sz="1500" dirty="0"/>
              <a:t> Low (20%)</a:t>
            </a:r>
          </a:p>
          <a:p>
            <a:r>
              <a:rPr lang="en-IN" sz="1500" b="1" dirty="0"/>
              <a:t>Vitamin D Deficiency Risk:</a:t>
            </a:r>
            <a:r>
              <a:rPr lang="en-IN" sz="1500" dirty="0"/>
              <a:t> High (80%)</a:t>
            </a:r>
          </a:p>
          <a:p>
            <a:r>
              <a:rPr lang="en-IN" sz="1500" b="1" dirty="0"/>
              <a:t>🍽 Personalized Diet Plan (Highlights)</a:t>
            </a:r>
          </a:p>
          <a:p>
            <a:r>
              <a:rPr lang="en-IN" sz="1500" b="1" dirty="0"/>
              <a:t>Breakfast:</a:t>
            </a:r>
            <a:r>
              <a:rPr lang="en-IN" sz="1500" dirty="0"/>
              <a:t> Oats with chia seeds + almond milk</a:t>
            </a:r>
          </a:p>
          <a:p>
            <a:r>
              <a:rPr lang="en-IN" sz="1500" b="1" dirty="0"/>
              <a:t>Lunch:</a:t>
            </a:r>
            <a:r>
              <a:rPr lang="en-IN" sz="1500" dirty="0"/>
              <a:t> Brown rice + grilled vegetables + lentils</a:t>
            </a:r>
          </a:p>
          <a:p>
            <a:r>
              <a:rPr lang="en-IN" sz="1500" b="1" dirty="0"/>
              <a:t>Snacks:</a:t>
            </a:r>
            <a:r>
              <a:rPr lang="en-IN" sz="1500" dirty="0"/>
              <a:t> Fresh fruits (apple, papaya)</a:t>
            </a:r>
          </a:p>
          <a:p>
            <a:r>
              <a:rPr lang="en-IN" sz="1500" b="1" dirty="0"/>
              <a:t>Dinner:</a:t>
            </a:r>
            <a:r>
              <a:rPr lang="en-IN" sz="1500" dirty="0"/>
              <a:t> Quinoa salad with leafy greens and paneer</a:t>
            </a:r>
          </a:p>
          <a:p>
            <a:r>
              <a:rPr lang="en-IN" sz="1500" b="1" dirty="0"/>
              <a:t>💡 Recommendations</a:t>
            </a:r>
          </a:p>
          <a:p>
            <a:r>
              <a:rPr lang="en-IN" sz="1500" dirty="0"/>
              <a:t>Walk </a:t>
            </a:r>
            <a:r>
              <a:rPr lang="en-IN" sz="1500" b="1" dirty="0"/>
              <a:t>30 mins daily</a:t>
            </a:r>
            <a:r>
              <a:rPr lang="en-IN" sz="1500" dirty="0"/>
              <a:t> to improve cardiovascular fitness</a:t>
            </a:r>
          </a:p>
          <a:p>
            <a:r>
              <a:rPr lang="en-IN" sz="1500" dirty="0"/>
              <a:t>Increase </a:t>
            </a:r>
            <a:r>
              <a:rPr lang="en-IN" sz="1500" b="1" dirty="0"/>
              <a:t>Vitamin D intake</a:t>
            </a:r>
            <a:r>
              <a:rPr lang="en-IN" sz="1500" dirty="0"/>
              <a:t> (sunlight + fortified foods)</a:t>
            </a:r>
          </a:p>
          <a:p>
            <a:r>
              <a:rPr lang="en-IN" sz="1500" dirty="0"/>
              <a:t>Reduce </a:t>
            </a:r>
            <a:r>
              <a:rPr lang="en-IN" sz="1500" b="1" dirty="0"/>
              <a:t>processed sugar consumption</a:t>
            </a:r>
            <a:endParaRPr lang="en-IN" sz="1500" dirty="0"/>
          </a:p>
          <a:p>
            <a:r>
              <a:rPr lang="en-IN" sz="1500" b="1" dirty="0"/>
              <a:t>📈 Dashboard Snapshot</a:t>
            </a:r>
          </a:p>
          <a:p>
            <a:r>
              <a:rPr lang="en-IN" sz="1500" b="1" dirty="0"/>
              <a:t>Daily Calorie Intake Goal:</a:t>
            </a:r>
            <a:r>
              <a:rPr lang="en-IN" sz="1500" dirty="0"/>
              <a:t> 1800 kcal</a:t>
            </a:r>
          </a:p>
          <a:p>
            <a:r>
              <a:rPr lang="en-IN" sz="1500" b="1" dirty="0"/>
              <a:t>Current </a:t>
            </a:r>
            <a:r>
              <a:rPr lang="en-IN" sz="1500" b="1" dirty="0" err="1"/>
              <a:t>Avg</a:t>
            </a:r>
            <a:r>
              <a:rPr lang="en-IN" sz="1500" b="1" dirty="0"/>
              <a:t> Intake:</a:t>
            </a:r>
            <a:r>
              <a:rPr lang="en-IN" sz="1500" dirty="0"/>
              <a:t> 1950 kcal</a:t>
            </a:r>
          </a:p>
          <a:p>
            <a:r>
              <a:rPr lang="en-IN" sz="1500" b="1" dirty="0"/>
              <a:t>Water Intake:</a:t>
            </a:r>
            <a:r>
              <a:rPr lang="en-IN" sz="1500" dirty="0"/>
              <a:t> 2.5L / 3L target</a:t>
            </a:r>
          </a:p>
          <a:p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337472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360" y="365040"/>
            <a:ext cx="1099296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References</a:t>
            </a:r>
            <a:endParaRPr lang="en-IN" sz="4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47400" y="1402080"/>
            <a:ext cx="10905920" cy="4692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IN" sz="4000" b="0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IN" sz="4000" b="1" dirty="0">
                <a:latin typeface="Aldhabi" panose="01000000000000000000" pitchFamily="2" charset="-78"/>
                <a:cs typeface="Aldhabi" panose="01000000000000000000" pitchFamily="2" charset="-78"/>
              </a:rPr>
              <a:t>Computational intelligence in neuroinformatics: </a:t>
            </a:r>
            <a:r>
              <a:rPr lang="en-IN" sz="4000" dirty="0">
                <a:latin typeface="Aldhabi" panose="01000000000000000000" pitchFamily="2" charset="-78"/>
                <a:cs typeface="Aldhabi" panose="01000000000000000000" pitchFamily="2" charset="-78"/>
              </a:rPr>
              <a:t>Technologies and data analytics  --  Anand Deshpande ,Vania Vieira Estrela Jude Hemanth , Anitha Jude</a:t>
            </a:r>
          </a:p>
          <a:p>
            <a:r>
              <a:rPr lang="en-IN" sz="4000" b="0" strike="noStrike" spc="-1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b="1" dirty="0">
                <a:latin typeface="Aldhabi" panose="01000000000000000000" pitchFamily="2" charset="-78"/>
                <a:cs typeface="Aldhabi" panose="01000000000000000000" pitchFamily="2" charset="-78"/>
              </a:rPr>
              <a:t>Personalized Nutrition Recommendations for Arab Communities: Transforming Diet and Health through Machine Learning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Khalfan </a:t>
            </a:r>
            <a:r>
              <a:rPr lang="en-US" sz="4000" dirty="0" err="1">
                <a:latin typeface="Aldhabi" panose="01000000000000000000" pitchFamily="2" charset="-78"/>
                <a:cs typeface="Aldhabi" panose="01000000000000000000" pitchFamily="2" charset="-78"/>
              </a:rPr>
              <a:t>Aldoobi</a:t>
            </a:r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b="1" dirty="0">
                <a:latin typeface="Aldhabi" panose="01000000000000000000" pitchFamily="2" charset="-78"/>
                <a:cs typeface="Aldhabi" panose="01000000000000000000" pitchFamily="2" charset="-78"/>
              </a:rPr>
              <a:t>Voice Assistants For Health Self-Management: Designing For With And With Older Adults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Amama Mahmood </a:t>
            </a:r>
          </a:p>
          <a:p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 </a:t>
            </a:r>
            <a:r>
              <a:rPr lang="en-US" sz="4000" b="1" dirty="0">
                <a:latin typeface="Aldhabi" panose="01000000000000000000" pitchFamily="2" charset="-78"/>
                <a:cs typeface="Aldhabi" panose="01000000000000000000" pitchFamily="2" charset="-78"/>
              </a:rPr>
              <a:t>The Impact of Big Data on Predictive Analytics in Healthcare </a:t>
            </a:r>
            <a:r>
              <a:rPr lang="en-US" sz="4000" dirty="0">
                <a:latin typeface="Aldhabi" panose="01000000000000000000" pitchFamily="2" charset="-78"/>
                <a:cs typeface="Aldhabi" panose="01000000000000000000" pitchFamily="2" charset="-78"/>
              </a:rPr>
              <a:t>-- Muhammed Busari </a:t>
            </a:r>
          </a:p>
          <a:p>
            <a:endParaRPr lang="en-US" sz="4000" dirty="0">
              <a:latin typeface="Aldhabi" panose="01000000000000000000" pitchFamily="2" charset="-78"/>
              <a:cs typeface="Aldhabi" panose="01000000000000000000" pitchFamily="2" charset="-78"/>
            </a:endParaRPr>
          </a:p>
          <a:p>
            <a:endParaRPr lang="en-IN" sz="4000" b="0" strike="noStrike" spc="-1" dirty="0">
              <a:latin typeface="Aldhabi" panose="01000000000000000000" pitchFamily="2" charset="-78"/>
              <a:cs typeface="Aldhabi" panose="01000000000000000000" pitchFamily="2" charset="-78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/>
          </p:nvPr>
        </p:nvSpPr>
        <p:spPr>
          <a:xfrm>
            <a:off x="838080" y="817560"/>
            <a:ext cx="10514880" cy="5358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000000"/>
                </a:solidFill>
                <a:latin typeface="Times New Roman"/>
              </a:rPr>
              <a:t>Thank you and Any Queries</a:t>
            </a:r>
            <a:endParaRPr lang="en-IN" sz="6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449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Aldhabi</vt:lpstr>
      <vt:lpstr>Arial</vt:lpstr>
      <vt:lpstr>Calibri</vt:lpstr>
      <vt:lpstr>Calibri Light</vt:lpstr>
      <vt:lpstr>inter-regular</vt:lpstr>
      <vt:lpstr>Symbol</vt:lpstr>
      <vt:lpstr>Times New Roman</vt:lpstr>
      <vt:lpstr>Wingdings</vt:lpstr>
      <vt:lpstr>Office Theme</vt:lpstr>
      <vt:lpstr>Review-2 on NutriNerve</vt:lpstr>
      <vt:lpstr>Overview</vt:lpstr>
      <vt:lpstr>Introduction</vt:lpstr>
      <vt:lpstr>Objectives of the Project</vt:lpstr>
      <vt:lpstr>Designs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Transaction Management in JDBC</dc:title>
  <dc:creator>Chiranjeevi Lect</dc:creator>
  <cp:lastModifiedBy>Harshitha Medapati</cp:lastModifiedBy>
  <cp:revision>10</cp:revision>
  <dcterms:created xsi:type="dcterms:W3CDTF">2023-08-05T05:18:30Z</dcterms:created>
  <dcterms:modified xsi:type="dcterms:W3CDTF">2025-09-10T03:37:03Z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9</vt:i4>
  </property>
</Properties>
</file>