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34" r:id="rId16"/>
  </p:sldMasterIdLst>
  <p:notesMasterIdLst>
    <p:notesMasterId r:id="rId38"/>
  </p:notesMasterIdLst>
  <p:sldIdLst>
    <p:sldId id="256" r:id="rId17"/>
    <p:sldId id="28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63" r:id="rId28"/>
    <p:sldId id="267" r:id="rId29"/>
    <p:sldId id="268" r:id="rId30"/>
    <p:sldId id="269" r:id="rId31"/>
    <p:sldId id="270" r:id="rId32"/>
    <p:sldId id="271" r:id="rId33"/>
    <p:sldId id="264" r:id="rId34"/>
    <p:sldId id="265" r:id="rId35"/>
    <p:sldId id="286" r:id="rId36"/>
    <p:sldId id="287" r:id="rId37"/>
  </p:sldIdLst>
  <p:sldSz cx="18288000" cy="10287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Arial Black" panose="020B0A04020102020204" pitchFamily="34" charset="0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C060-43B9-461B-981D-AB4190C16CA1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2DA8-53E5-453F-B457-8485E1BA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5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309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252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152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458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766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073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101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269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4401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0410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380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268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945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7769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198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769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36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141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3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128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93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011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845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84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02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9520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4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2206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546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420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039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62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927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16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8090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51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756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0516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990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84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7785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3044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024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828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244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347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879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1859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3334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6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1390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0897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021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11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5093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24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884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2122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5087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3214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6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335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730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7481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980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0951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0799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0081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7941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792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8031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8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76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44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36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1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32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8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26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55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48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6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9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98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97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26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5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81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91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35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70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0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4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750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638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74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49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77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62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886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91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51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28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820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687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00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569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586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05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617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1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758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440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004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27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716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701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1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64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0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117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976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894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92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15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77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78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239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95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3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430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818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228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936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26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431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196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398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050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157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016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446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110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891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393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594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81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115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0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695" y="550220"/>
            <a:ext cx="17086609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3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0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6106goCdTI2nTWy84mL65MicSiscPR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762542" y="6243071"/>
            <a:ext cx="6274512" cy="498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dirty="0" smtClean="0">
                <a:solidFill>
                  <a:srgbClr val="37C9EF"/>
                </a:solidFill>
                <a:latin typeface="Aileron Heavy"/>
              </a:rPr>
              <a:t>DATA SCIENCE PROJECT</a:t>
            </a:r>
            <a:endParaRPr lang="en-US" sz="3200" dirty="0">
              <a:solidFill>
                <a:srgbClr val="37C9EF"/>
              </a:solidFill>
              <a:latin typeface="Aileron Heavy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077200" y="7165957"/>
            <a:ext cx="9601200" cy="2321918"/>
            <a:chOff x="-2874131" y="-76200"/>
            <a:chExt cx="12801600" cy="3095894"/>
          </a:xfrm>
        </p:grpSpPr>
        <p:sp>
          <p:nvSpPr>
            <p:cNvPr id="5" name="TextBox 5"/>
            <p:cNvSpPr txBox="1"/>
            <p:nvPr/>
          </p:nvSpPr>
          <p:spPr>
            <a:xfrm>
              <a:off x="0" y="1621156"/>
              <a:ext cx="7112000" cy="64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874131" y="-76200"/>
              <a:ext cx="12801600" cy="30958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</a:pPr>
              <a:r>
                <a:rPr lang="en-US" sz="7200" dirty="0" smtClean="0">
                  <a:solidFill>
                    <a:srgbClr val="37C9EF"/>
                  </a:solidFill>
                  <a:latin typeface="Aileron Heavy"/>
                </a:rPr>
                <a:t>PREDICTING INSURANCE COST</a:t>
              </a:r>
              <a:endParaRPr lang="en-US" sz="7200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723900"/>
            <a:ext cx="7620000" cy="441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06" b="12669"/>
          <a:stretch/>
        </p:blipFill>
        <p:spPr>
          <a:xfrm>
            <a:off x="685800" y="723901"/>
            <a:ext cx="7638950" cy="795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" y="2031022"/>
            <a:ext cx="8229600" cy="662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9950" y="4114616"/>
            <a:ext cx="536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prstClr val="white"/>
                </a:solidFill>
              </a:rPr>
              <a:t>To understand the relationship between region and BMI.</a:t>
            </a:r>
          </a:p>
          <a:p>
            <a:endParaRPr lang="en-IN" sz="3200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We observed that BMI index of people of south east region is more than BMI index of people of other regions. </a:t>
            </a:r>
            <a:endParaRPr lang="en-IN" dirty="0" smtClean="0">
              <a:solidFill>
                <a:prstClr val="white"/>
              </a:solidFill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706100" y="3238500"/>
            <a:ext cx="6046202" cy="5234354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sp>
        <p:nvSpPr>
          <p:cNvPr id="6" name="TextBox 5"/>
          <p:cNvSpPr txBox="1"/>
          <p:nvPr/>
        </p:nvSpPr>
        <p:spPr>
          <a:xfrm>
            <a:off x="1543051" y="723899"/>
            <a:ext cx="1189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Relationship between BMI and region.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19300"/>
            <a:ext cx="8458200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9000" y="4988747"/>
            <a:ext cx="5360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prstClr val="white"/>
                </a:solidFill>
              </a:rPr>
              <a:t>We see that the data is positively correlated with every parameters but there is no strong correlation.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0687050" y="4076700"/>
            <a:ext cx="6046202" cy="3886200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sp>
        <p:nvSpPr>
          <p:cNvPr id="5" name="TextBox 4"/>
          <p:cNvSpPr txBox="1"/>
          <p:nvPr/>
        </p:nvSpPr>
        <p:spPr>
          <a:xfrm>
            <a:off x="1447800" y="723898"/>
            <a:ext cx="564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Correlation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429000" y="1979571"/>
            <a:ext cx="10820400" cy="4876800"/>
            <a:chOff x="0" y="0"/>
            <a:chExt cx="14427200" cy="65024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427200" cy="6502400"/>
              <a:chOff x="0" y="0"/>
              <a:chExt cx="11653827" cy="525242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1653827" cy="5252429"/>
              </a:xfrm>
              <a:custGeom>
                <a:avLst/>
                <a:gdLst/>
                <a:ahLst/>
                <a:cxnLst/>
                <a:rect l="l" t="t" r="r" b="b"/>
                <a:pathLst>
                  <a:path w="12174678" h="5637523">
                    <a:moveTo>
                      <a:pt x="0" y="0"/>
                    </a:moveTo>
                    <a:lnTo>
                      <a:pt x="0" y="5637523"/>
                    </a:lnTo>
                    <a:lnTo>
                      <a:pt x="12174678" y="5637523"/>
                    </a:lnTo>
                    <a:lnTo>
                      <a:pt x="12174678" y="0"/>
                    </a:lnTo>
                    <a:lnTo>
                      <a:pt x="0" y="0"/>
                    </a:lnTo>
                    <a:close/>
                    <a:moveTo>
                      <a:pt x="12113718" y="5576563"/>
                    </a:moveTo>
                    <a:lnTo>
                      <a:pt x="59690" y="5576563"/>
                    </a:lnTo>
                    <a:lnTo>
                      <a:pt x="59690" y="59690"/>
                    </a:lnTo>
                    <a:lnTo>
                      <a:pt x="12113718" y="59690"/>
                    </a:lnTo>
                    <a:lnTo>
                      <a:pt x="12113718" y="5576563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422400" y="1300301"/>
              <a:ext cx="12862203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60"/>
                </a:lnSpc>
              </a:pPr>
              <a:r>
                <a:rPr lang="en-US" sz="9600" spc="-96" dirty="0" smtClean="0">
                  <a:solidFill>
                    <a:srgbClr val="37C9EF"/>
                  </a:solidFill>
                  <a:latin typeface="Aileron Heavy"/>
                </a:rPr>
                <a:t>ML ALGORITHM</a:t>
              </a:r>
              <a:endParaRPr lang="en-US" sz="9600" spc="-96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22400" y="5101200"/>
              <a:ext cx="12862203" cy="6644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 lang="en-US" sz="32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8001000" y="3390900"/>
            <a:ext cx="870024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If we check model based on age, the model is only 8.9% accurate. So  </a:t>
            </a:r>
            <a:r>
              <a:rPr lang="en-US" sz="2800" dirty="0" smtClean="0">
                <a:solidFill>
                  <a:srgbClr val="3EDAD8"/>
                </a:solidFill>
                <a:latin typeface="Aileron Heavy"/>
              </a:rPr>
              <a:t>only age </a:t>
            </a:r>
            <a:r>
              <a:rPr lang="en-US" sz="2800" dirty="0">
                <a:solidFill>
                  <a:srgbClr val="3EDAD8"/>
                </a:solidFill>
                <a:latin typeface="Aileron Heavy"/>
              </a:rPr>
              <a:t>factor cannot be considered for charges.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457200" y="8848124"/>
            <a:ext cx="7733928" cy="42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Model based on age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CF3F00B0-2941-41E7-8534-FC2BD487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3" y="436250"/>
            <a:ext cx="5704966" cy="8221328"/>
          </a:xfrm>
          <a:prstGeom prst="rect">
            <a:avLst/>
          </a:prstGeom>
        </p:spPr>
      </p:pic>
      <p:grpSp>
        <p:nvGrpSpPr>
          <p:cNvPr id="39" name="Group 6">
            <a:extLst>
              <a:ext uri="{FF2B5EF4-FFF2-40B4-BE49-F238E27FC236}">
                <a16:creationId xmlns:a16="http://schemas.microsoft.com/office/drawing/2014/main" xmlns="" id="{4CE304BF-687F-45AD-83CC-EE6C4FFF4C68}"/>
              </a:ext>
            </a:extLst>
          </p:cNvPr>
          <p:cNvGrpSpPr/>
          <p:nvPr/>
        </p:nvGrpSpPr>
        <p:grpSpPr>
          <a:xfrm>
            <a:off x="299426" y="245704"/>
            <a:ext cx="6096000" cy="9372600"/>
            <a:chOff x="0" y="0"/>
            <a:chExt cx="6767346" cy="4652550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xmlns="" id="{16954B73-9FF5-428B-93C6-4A53DDC66432}"/>
                </a:ext>
              </a:extLst>
            </p:cNvPr>
            <p:cNvSpPr/>
            <p:nvPr/>
          </p:nvSpPr>
          <p:spPr>
            <a:xfrm>
              <a:off x="0" y="0"/>
              <a:ext cx="6767346" cy="4652551"/>
            </a:xfrm>
            <a:custGeom>
              <a:avLst/>
              <a:gdLst/>
              <a:ahLst/>
              <a:cxnLst/>
              <a:rect l="l" t="t" r="r" b="b"/>
              <a:pathLst>
                <a:path w="6767346" h="4652551">
                  <a:moveTo>
                    <a:pt x="6642886" y="59690"/>
                  </a:moveTo>
                  <a:cubicBezTo>
                    <a:pt x="6678446" y="59690"/>
                    <a:pt x="6707656" y="88900"/>
                    <a:pt x="6707656" y="124460"/>
                  </a:cubicBezTo>
                  <a:lnTo>
                    <a:pt x="6707656" y="4528090"/>
                  </a:lnTo>
                  <a:cubicBezTo>
                    <a:pt x="6707656" y="4563651"/>
                    <a:pt x="6678446" y="4592860"/>
                    <a:pt x="6642886" y="4592860"/>
                  </a:cubicBezTo>
                  <a:lnTo>
                    <a:pt x="124460" y="4592860"/>
                  </a:lnTo>
                  <a:cubicBezTo>
                    <a:pt x="88900" y="4592860"/>
                    <a:pt x="59690" y="4563651"/>
                    <a:pt x="59690" y="45280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642886" y="59690"/>
                  </a:lnTo>
                  <a:moveTo>
                    <a:pt x="66428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28090"/>
                  </a:lnTo>
                  <a:cubicBezTo>
                    <a:pt x="0" y="4596670"/>
                    <a:pt x="55880" y="4652551"/>
                    <a:pt x="124460" y="4652551"/>
                  </a:cubicBezTo>
                  <a:lnTo>
                    <a:pt x="6642886" y="4652551"/>
                  </a:lnTo>
                  <a:cubicBezTo>
                    <a:pt x="6711466" y="4652551"/>
                    <a:pt x="6767346" y="4596670"/>
                    <a:pt x="6767346" y="4528090"/>
                  </a:cubicBezTo>
                  <a:lnTo>
                    <a:pt x="6767346" y="124460"/>
                  </a:lnTo>
                  <a:cubicBezTo>
                    <a:pt x="6767346" y="55880"/>
                    <a:pt x="6711466" y="0"/>
                    <a:pt x="6642886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xmlns="" id="{C775344A-C005-438F-BFFB-8D7E752C2BAF}"/>
              </a:ext>
            </a:extLst>
          </p:cNvPr>
          <p:cNvGrpSpPr/>
          <p:nvPr/>
        </p:nvGrpSpPr>
        <p:grpSpPr>
          <a:xfrm>
            <a:off x="7543800" y="1696523"/>
            <a:ext cx="9296214" cy="4131318"/>
            <a:chOff x="0" y="0"/>
            <a:chExt cx="12054335" cy="5286989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xmlns="" id="{39C45411-F63B-4910-8BFD-D0903BBD92B2}"/>
                </a:ext>
              </a:extLst>
            </p:cNvPr>
            <p:cNvSpPr/>
            <p:nvPr/>
          </p:nvSpPr>
          <p:spPr>
            <a:xfrm>
              <a:off x="0" y="0"/>
              <a:ext cx="12054335" cy="5286989"/>
            </a:xfrm>
            <a:custGeom>
              <a:avLst/>
              <a:gdLst/>
              <a:ahLst/>
              <a:cxnLst/>
              <a:rect l="l" t="t" r="r" b="b"/>
              <a:pathLst>
                <a:path w="12054335" h="5286989">
                  <a:moveTo>
                    <a:pt x="11929875" y="59690"/>
                  </a:moveTo>
                  <a:cubicBezTo>
                    <a:pt x="11965435" y="59690"/>
                    <a:pt x="11994645" y="88900"/>
                    <a:pt x="11994645" y="124460"/>
                  </a:cubicBezTo>
                  <a:lnTo>
                    <a:pt x="11994645" y="5162529"/>
                  </a:lnTo>
                  <a:cubicBezTo>
                    <a:pt x="11994645" y="5198089"/>
                    <a:pt x="11965435" y="5227299"/>
                    <a:pt x="11929875" y="5227299"/>
                  </a:cubicBezTo>
                  <a:lnTo>
                    <a:pt x="124460" y="5227299"/>
                  </a:lnTo>
                  <a:cubicBezTo>
                    <a:pt x="88900" y="5227299"/>
                    <a:pt x="59690" y="5198089"/>
                    <a:pt x="59690" y="5162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929875" y="59690"/>
                  </a:lnTo>
                  <a:moveTo>
                    <a:pt x="1192987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62529"/>
                  </a:lnTo>
                  <a:cubicBezTo>
                    <a:pt x="0" y="5231109"/>
                    <a:pt x="55880" y="5286989"/>
                    <a:pt x="124460" y="5286989"/>
                  </a:cubicBezTo>
                  <a:lnTo>
                    <a:pt x="11929875" y="5286989"/>
                  </a:lnTo>
                  <a:cubicBezTo>
                    <a:pt x="11998455" y="5286989"/>
                    <a:pt x="12054335" y="5231109"/>
                    <a:pt x="12054335" y="5162529"/>
                  </a:cubicBezTo>
                  <a:lnTo>
                    <a:pt x="12054335" y="124460"/>
                  </a:lnTo>
                  <a:cubicBezTo>
                    <a:pt x="12054335" y="55880"/>
                    <a:pt x="11998455" y="0"/>
                    <a:pt x="11929875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</p:spTree>
    <p:extLst>
      <p:ext uri="{BB962C8B-B14F-4D97-AF65-F5344CB8AC3E}">
        <p14:creationId xmlns:p14="http://schemas.microsoft.com/office/powerpoint/2010/main" val="174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7543800" y="1696523"/>
            <a:ext cx="9296214" cy="4131318"/>
            <a:chOff x="0" y="0"/>
            <a:chExt cx="12054335" cy="52869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54335" cy="5286989"/>
            </a:xfrm>
            <a:custGeom>
              <a:avLst/>
              <a:gdLst/>
              <a:ahLst/>
              <a:cxnLst/>
              <a:rect l="l" t="t" r="r" b="b"/>
              <a:pathLst>
                <a:path w="12054335" h="5286989">
                  <a:moveTo>
                    <a:pt x="11929875" y="59690"/>
                  </a:moveTo>
                  <a:cubicBezTo>
                    <a:pt x="11965435" y="59690"/>
                    <a:pt x="11994645" y="88900"/>
                    <a:pt x="11994645" y="124460"/>
                  </a:cubicBezTo>
                  <a:lnTo>
                    <a:pt x="11994645" y="5162529"/>
                  </a:lnTo>
                  <a:cubicBezTo>
                    <a:pt x="11994645" y="5198089"/>
                    <a:pt x="11965435" y="5227299"/>
                    <a:pt x="11929875" y="5227299"/>
                  </a:cubicBezTo>
                  <a:lnTo>
                    <a:pt x="124460" y="5227299"/>
                  </a:lnTo>
                  <a:cubicBezTo>
                    <a:pt x="88900" y="5227299"/>
                    <a:pt x="59690" y="5198089"/>
                    <a:pt x="59690" y="5162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929875" y="59690"/>
                  </a:lnTo>
                  <a:moveTo>
                    <a:pt x="1192987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62529"/>
                  </a:lnTo>
                  <a:cubicBezTo>
                    <a:pt x="0" y="5231109"/>
                    <a:pt x="55880" y="5286989"/>
                    <a:pt x="124460" y="5286989"/>
                  </a:cubicBezTo>
                  <a:lnTo>
                    <a:pt x="11929875" y="5286989"/>
                  </a:lnTo>
                  <a:cubicBezTo>
                    <a:pt x="11998455" y="5286989"/>
                    <a:pt x="12054335" y="5231109"/>
                    <a:pt x="12054335" y="5162529"/>
                  </a:cubicBezTo>
                  <a:lnTo>
                    <a:pt x="12054335" y="124460"/>
                  </a:lnTo>
                  <a:cubicBezTo>
                    <a:pt x="12054335" y="55880"/>
                    <a:pt x="11998455" y="0"/>
                    <a:pt x="11929875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39857" y="266700"/>
            <a:ext cx="6096000" cy="9372600"/>
            <a:chOff x="0" y="0"/>
            <a:chExt cx="6767346" cy="46525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67346" cy="4652551"/>
            </a:xfrm>
            <a:custGeom>
              <a:avLst/>
              <a:gdLst/>
              <a:ahLst/>
              <a:cxnLst/>
              <a:rect l="l" t="t" r="r" b="b"/>
              <a:pathLst>
                <a:path w="6767346" h="4652551">
                  <a:moveTo>
                    <a:pt x="6642886" y="59690"/>
                  </a:moveTo>
                  <a:cubicBezTo>
                    <a:pt x="6678446" y="59690"/>
                    <a:pt x="6707656" y="88900"/>
                    <a:pt x="6707656" y="124460"/>
                  </a:cubicBezTo>
                  <a:lnTo>
                    <a:pt x="6707656" y="4528090"/>
                  </a:lnTo>
                  <a:cubicBezTo>
                    <a:pt x="6707656" y="4563651"/>
                    <a:pt x="6678446" y="4592860"/>
                    <a:pt x="6642886" y="4592860"/>
                  </a:cubicBezTo>
                  <a:lnTo>
                    <a:pt x="124460" y="4592860"/>
                  </a:lnTo>
                  <a:cubicBezTo>
                    <a:pt x="88900" y="4592860"/>
                    <a:pt x="59690" y="4563651"/>
                    <a:pt x="59690" y="45280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642886" y="59690"/>
                  </a:lnTo>
                  <a:moveTo>
                    <a:pt x="66428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28090"/>
                  </a:lnTo>
                  <a:cubicBezTo>
                    <a:pt x="0" y="4596670"/>
                    <a:pt x="55880" y="4652551"/>
                    <a:pt x="124460" y="4652551"/>
                  </a:cubicBezTo>
                  <a:lnTo>
                    <a:pt x="6642886" y="4652551"/>
                  </a:lnTo>
                  <a:cubicBezTo>
                    <a:pt x="6711466" y="4652551"/>
                    <a:pt x="6767346" y="4596670"/>
                    <a:pt x="6767346" y="4528090"/>
                  </a:cubicBezTo>
                  <a:lnTo>
                    <a:pt x="6767346" y="124460"/>
                  </a:lnTo>
                  <a:cubicBezTo>
                    <a:pt x="6767346" y="55880"/>
                    <a:pt x="6711466" y="0"/>
                    <a:pt x="6642886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648886" y="3086100"/>
            <a:ext cx="7733928" cy="1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We tested another model using BMI as a factor, but after testing we found that the model is only 3.9% accurate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0381" y="7955795"/>
            <a:ext cx="5314950" cy="8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Model for Charges based on BMI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B7190951-D038-4500-B056-5B1E062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14" y="635799"/>
            <a:ext cx="5718285" cy="66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595920" y="381002"/>
            <a:ext cx="7143750" cy="4800600"/>
            <a:chOff x="0" y="0"/>
            <a:chExt cx="7930483" cy="547528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930483" cy="5475286"/>
            </a:xfrm>
            <a:custGeom>
              <a:avLst/>
              <a:gdLst/>
              <a:ahLst/>
              <a:cxnLst/>
              <a:rect l="l" t="t" r="r" b="b"/>
              <a:pathLst>
                <a:path w="7930483" h="5475286">
                  <a:moveTo>
                    <a:pt x="7806024" y="59690"/>
                  </a:moveTo>
                  <a:cubicBezTo>
                    <a:pt x="7841583" y="59690"/>
                    <a:pt x="7870793" y="88900"/>
                    <a:pt x="7870793" y="124460"/>
                  </a:cubicBezTo>
                  <a:lnTo>
                    <a:pt x="7870793" y="5350826"/>
                  </a:lnTo>
                  <a:cubicBezTo>
                    <a:pt x="7870793" y="5386386"/>
                    <a:pt x="7841583" y="5415596"/>
                    <a:pt x="7806024" y="5415596"/>
                  </a:cubicBezTo>
                  <a:lnTo>
                    <a:pt x="124460" y="5415596"/>
                  </a:lnTo>
                  <a:cubicBezTo>
                    <a:pt x="88900" y="5415596"/>
                    <a:pt x="59690" y="5386386"/>
                    <a:pt x="59690" y="5350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806024" y="59690"/>
                  </a:lnTo>
                  <a:moveTo>
                    <a:pt x="780602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0826"/>
                  </a:lnTo>
                  <a:cubicBezTo>
                    <a:pt x="0" y="5419406"/>
                    <a:pt x="55880" y="5475286"/>
                    <a:pt x="124460" y="5475286"/>
                  </a:cubicBezTo>
                  <a:lnTo>
                    <a:pt x="7806024" y="5475286"/>
                  </a:lnTo>
                  <a:cubicBezTo>
                    <a:pt x="7874604" y="5475286"/>
                    <a:pt x="7930483" y="5419406"/>
                    <a:pt x="7930483" y="5350826"/>
                  </a:cubicBezTo>
                  <a:lnTo>
                    <a:pt x="7930483" y="124460"/>
                  </a:lnTo>
                  <a:cubicBezTo>
                    <a:pt x="7930483" y="55880"/>
                    <a:pt x="7874604" y="0"/>
                    <a:pt x="780602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1485900" y="4080698"/>
            <a:ext cx="5314950" cy="8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7C9EF"/>
                </a:solidFill>
                <a:latin typeface="Aileron Heavy"/>
              </a:rPr>
              <a:t>Charges distribution on basis of Age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8239621" y="5743575"/>
            <a:ext cx="9715500" cy="3514725"/>
            <a:chOff x="0" y="0"/>
            <a:chExt cx="10785457" cy="390179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0785457" cy="3901798"/>
            </a:xfrm>
            <a:custGeom>
              <a:avLst/>
              <a:gdLst/>
              <a:ahLst/>
              <a:cxnLst/>
              <a:rect l="l" t="t" r="r" b="b"/>
              <a:pathLst>
                <a:path w="10785457" h="3901798">
                  <a:moveTo>
                    <a:pt x="10660997" y="59690"/>
                  </a:moveTo>
                  <a:cubicBezTo>
                    <a:pt x="10696557" y="59690"/>
                    <a:pt x="10725767" y="88900"/>
                    <a:pt x="10725767" y="124460"/>
                  </a:cubicBezTo>
                  <a:lnTo>
                    <a:pt x="10725767" y="3777338"/>
                  </a:lnTo>
                  <a:cubicBezTo>
                    <a:pt x="10725767" y="3812898"/>
                    <a:pt x="10696557" y="3842108"/>
                    <a:pt x="10660997" y="3842108"/>
                  </a:cubicBezTo>
                  <a:lnTo>
                    <a:pt x="124460" y="3842108"/>
                  </a:lnTo>
                  <a:cubicBezTo>
                    <a:pt x="88900" y="3842108"/>
                    <a:pt x="59690" y="3812898"/>
                    <a:pt x="59690" y="3777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660997" y="59690"/>
                  </a:lnTo>
                  <a:moveTo>
                    <a:pt x="1066099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77338"/>
                  </a:lnTo>
                  <a:cubicBezTo>
                    <a:pt x="0" y="3845918"/>
                    <a:pt x="55880" y="3901798"/>
                    <a:pt x="124460" y="3901798"/>
                  </a:cubicBezTo>
                  <a:lnTo>
                    <a:pt x="10660997" y="3901798"/>
                  </a:lnTo>
                  <a:cubicBezTo>
                    <a:pt x="10729578" y="3901798"/>
                    <a:pt x="10785457" y="3845918"/>
                    <a:pt x="10785457" y="3777338"/>
                  </a:cubicBezTo>
                  <a:lnTo>
                    <a:pt x="10785457" y="124460"/>
                  </a:lnTo>
                  <a:cubicBezTo>
                    <a:pt x="10785457" y="55880"/>
                    <a:pt x="10729578" y="0"/>
                    <a:pt x="1066099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8464204" y="1028700"/>
            <a:ext cx="88011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200" dirty="0">
                <a:solidFill>
                  <a:srgbClr val="FFFFFF"/>
                </a:solidFill>
                <a:latin typeface="Aileron Regular"/>
              </a:rPr>
              <a:t>Scatter diagram is plotted for charges with respect to age.  Distribution </a:t>
            </a:r>
            <a:r>
              <a:rPr lang="en-US" sz="3200" dirty="0" smtClean="0">
                <a:solidFill>
                  <a:srgbClr val="FFFFFF"/>
                </a:solidFill>
                <a:latin typeface="Aileron Regular"/>
              </a:rPr>
              <a:t>shows a progressive trend, </a:t>
            </a:r>
            <a:r>
              <a:rPr lang="en-US" sz="3200" dirty="0">
                <a:solidFill>
                  <a:srgbClr val="FFFFFF"/>
                </a:solidFill>
                <a:latin typeface="Aileron Regular"/>
              </a:rPr>
              <a:t>we </a:t>
            </a:r>
            <a:r>
              <a:rPr lang="en-US" sz="3200" dirty="0" smtClean="0">
                <a:solidFill>
                  <a:srgbClr val="FFFFFF"/>
                </a:solidFill>
                <a:latin typeface="Aileron Regular"/>
              </a:rPr>
              <a:t>cannot </a:t>
            </a:r>
            <a:r>
              <a:rPr lang="en-US" sz="3200" dirty="0">
                <a:solidFill>
                  <a:srgbClr val="FFFFFF"/>
                </a:solidFill>
                <a:latin typeface="Aileron Regular"/>
              </a:rPr>
              <a:t>conclude that charges are </a:t>
            </a:r>
            <a:r>
              <a:rPr lang="en-US" sz="3200" dirty="0" smtClean="0">
                <a:solidFill>
                  <a:srgbClr val="FFFFFF"/>
                </a:solidFill>
                <a:latin typeface="Aileron Regular"/>
              </a:rPr>
              <a:t> only  </a:t>
            </a:r>
            <a:r>
              <a:rPr lang="en-US" sz="3200" dirty="0">
                <a:solidFill>
                  <a:srgbClr val="FFFFFF"/>
                </a:solidFill>
                <a:latin typeface="Aileron Regular"/>
              </a:rPr>
              <a:t>depended on age.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EC1DDA4-F6E0-41BA-A1E8-583DFB20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413959"/>
            <a:ext cx="7094910" cy="36253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45762C07-C7EF-4F78-92BF-6C8C8D79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375565"/>
            <a:ext cx="7094910" cy="3501735"/>
          </a:xfrm>
          <a:prstGeom prst="rect">
            <a:avLst/>
          </a:prstGeom>
        </p:spPr>
      </p:pic>
      <p:grpSp>
        <p:nvGrpSpPr>
          <p:cNvPr id="52" name="Group 33">
            <a:extLst>
              <a:ext uri="{FF2B5EF4-FFF2-40B4-BE49-F238E27FC236}">
                <a16:creationId xmlns:a16="http://schemas.microsoft.com/office/drawing/2014/main" xmlns="" id="{70EC940C-FD7D-4A3A-8D16-36A9F9B679D1}"/>
              </a:ext>
            </a:extLst>
          </p:cNvPr>
          <p:cNvGrpSpPr/>
          <p:nvPr/>
        </p:nvGrpSpPr>
        <p:grpSpPr>
          <a:xfrm>
            <a:off x="571500" y="5372101"/>
            <a:ext cx="7143750" cy="4800600"/>
            <a:chOff x="0" y="0"/>
            <a:chExt cx="7930483" cy="5475286"/>
          </a:xfrm>
        </p:grpSpPr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xmlns="" id="{570F0B80-273B-4B1A-875E-16FEEBC78334}"/>
                </a:ext>
              </a:extLst>
            </p:cNvPr>
            <p:cNvSpPr/>
            <p:nvPr/>
          </p:nvSpPr>
          <p:spPr>
            <a:xfrm>
              <a:off x="0" y="0"/>
              <a:ext cx="7930483" cy="5475286"/>
            </a:xfrm>
            <a:custGeom>
              <a:avLst/>
              <a:gdLst/>
              <a:ahLst/>
              <a:cxnLst/>
              <a:rect l="l" t="t" r="r" b="b"/>
              <a:pathLst>
                <a:path w="7930483" h="5475286">
                  <a:moveTo>
                    <a:pt x="7806024" y="59690"/>
                  </a:moveTo>
                  <a:cubicBezTo>
                    <a:pt x="7841583" y="59690"/>
                    <a:pt x="7870793" y="88900"/>
                    <a:pt x="7870793" y="124460"/>
                  </a:cubicBezTo>
                  <a:lnTo>
                    <a:pt x="7870793" y="5350826"/>
                  </a:lnTo>
                  <a:cubicBezTo>
                    <a:pt x="7870793" y="5386386"/>
                    <a:pt x="7841583" y="5415596"/>
                    <a:pt x="7806024" y="5415596"/>
                  </a:cubicBezTo>
                  <a:lnTo>
                    <a:pt x="124460" y="5415596"/>
                  </a:lnTo>
                  <a:cubicBezTo>
                    <a:pt x="88900" y="5415596"/>
                    <a:pt x="59690" y="5386386"/>
                    <a:pt x="59690" y="5350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806024" y="59690"/>
                  </a:lnTo>
                  <a:moveTo>
                    <a:pt x="780602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0826"/>
                  </a:lnTo>
                  <a:cubicBezTo>
                    <a:pt x="0" y="5419406"/>
                    <a:pt x="55880" y="5475286"/>
                    <a:pt x="124460" y="5475286"/>
                  </a:cubicBezTo>
                  <a:lnTo>
                    <a:pt x="7806024" y="5475286"/>
                  </a:lnTo>
                  <a:cubicBezTo>
                    <a:pt x="7874604" y="5475286"/>
                    <a:pt x="7930483" y="5419406"/>
                    <a:pt x="7930483" y="5350826"/>
                  </a:cubicBezTo>
                  <a:lnTo>
                    <a:pt x="7930483" y="124460"/>
                  </a:lnTo>
                  <a:cubicBezTo>
                    <a:pt x="7930483" y="55880"/>
                    <a:pt x="7874604" y="0"/>
                    <a:pt x="780602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55" name="TextBox 42">
            <a:extLst>
              <a:ext uri="{FF2B5EF4-FFF2-40B4-BE49-F238E27FC236}">
                <a16:creationId xmlns:a16="http://schemas.microsoft.com/office/drawing/2014/main" xmlns="" id="{73632C76-F4F9-4B05-B8B4-BEDE91442197}"/>
              </a:ext>
            </a:extLst>
          </p:cNvPr>
          <p:cNvSpPr txBox="1"/>
          <p:nvPr/>
        </p:nvSpPr>
        <p:spPr>
          <a:xfrm>
            <a:off x="1295400" y="9067799"/>
            <a:ext cx="5314950" cy="8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7C9EF"/>
                </a:solidFill>
                <a:latin typeface="Aileron Heavy"/>
              </a:rPr>
              <a:t>Charges distribution on basis of Age</a:t>
            </a:r>
          </a:p>
        </p:txBody>
      </p:sp>
      <p:grpSp>
        <p:nvGrpSpPr>
          <p:cNvPr id="56" name="Group 43">
            <a:extLst>
              <a:ext uri="{FF2B5EF4-FFF2-40B4-BE49-F238E27FC236}">
                <a16:creationId xmlns:a16="http://schemas.microsoft.com/office/drawing/2014/main" xmlns="" id="{45B77BFC-D4EA-4AEB-BA57-4C91AAA88847}"/>
              </a:ext>
            </a:extLst>
          </p:cNvPr>
          <p:cNvGrpSpPr/>
          <p:nvPr/>
        </p:nvGrpSpPr>
        <p:grpSpPr>
          <a:xfrm>
            <a:off x="8260403" y="718373"/>
            <a:ext cx="9715500" cy="3514725"/>
            <a:chOff x="0" y="0"/>
            <a:chExt cx="10785457" cy="3901798"/>
          </a:xfrm>
        </p:grpSpPr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CAD6C1F3-A14F-4DB2-B9EC-836DAFFF003A}"/>
                </a:ext>
              </a:extLst>
            </p:cNvPr>
            <p:cNvSpPr/>
            <p:nvPr/>
          </p:nvSpPr>
          <p:spPr>
            <a:xfrm>
              <a:off x="0" y="0"/>
              <a:ext cx="10785457" cy="3901798"/>
            </a:xfrm>
            <a:custGeom>
              <a:avLst/>
              <a:gdLst/>
              <a:ahLst/>
              <a:cxnLst/>
              <a:rect l="l" t="t" r="r" b="b"/>
              <a:pathLst>
                <a:path w="10785457" h="3901798">
                  <a:moveTo>
                    <a:pt x="10660997" y="59690"/>
                  </a:moveTo>
                  <a:cubicBezTo>
                    <a:pt x="10696557" y="59690"/>
                    <a:pt x="10725767" y="88900"/>
                    <a:pt x="10725767" y="124460"/>
                  </a:cubicBezTo>
                  <a:lnTo>
                    <a:pt x="10725767" y="3777338"/>
                  </a:lnTo>
                  <a:cubicBezTo>
                    <a:pt x="10725767" y="3812898"/>
                    <a:pt x="10696557" y="3842108"/>
                    <a:pt x="10660997" y="3842108"/>
                  </a:cubicBezTo>
                  <a:lnTo>
                    <a:pt x="124460" y="3842108"/>
                  </a:lnTo>
                  <a:cubicBezTo>
                    <a:pt x="88900" y="3842108"/>
                    <a:pt x="59690" y="3812898"/>
                    <a:pt x="59690" y="3777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660997" y="59690"/>
                  </a:lnTo>
                  <a:moveTo>
                    <a:pt x="1066099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777338"/>
                  </a:lnTo>
                  <a:cubicBezTo>
                    <a:pt x="0" y="3845918"/>
                    <a:pt x="55880" y="3901798"/>
                    <a:pt x="124460" y="3901798"/>
                  </a:cubicBezTo>
                  <a:lnTo>
                    <a:pt x="10660997" y="3901798"/>
                  </a:lnTo>
                  <a:cubicBezTo>
                    <a:pt x="10729578" y="3901798"/>
                    <a:pt x="10785457" y="3845918"/>
                    <a:pt x="10785457" y="3777338"/>
                  </a:cubicBezTo>
                  <a:lnTo>
                    <a:pt x="10785457" y="124460"/>
                  </a:lnTo>
                  <a:cubicBezTo>
                    <a:pt x="10785457" y="55880"/>
                    <a:pt x="10729578" y="0"/>
                    <a:pt x="1066099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59" name="TextBox 46">
            <a:extLst>
              <a:ext uri="{FF2B5EF4-FFF2-40B4-BE49-F238E27FC236}">
                <a16:creationId xmlns:a16="http://schemas.microsoft.com/office/drawing/2014/main" xmlns="" id="{3B756343-B23D-4198-93BB-18C6E4FF8529}"/>
              </a:ext>
            </a:extLst>
          </p:cNvPr>
          <p:cNvSpPr txBox="1"/>
          <p:nvPr/>
        </p:nvSpPr>
        <p:spPr>
          <a:xfrm>
            <a:off x="8471131" y="6057900"/>
            <a:ext cx="88011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200" dirty="0">
                <a:solidFill>
                  <a:srgbClr val="FFFFFF"/>
                </a:solidFill>
                <a:latin typeface="Aileron Regular"/>
              </a:rPr>
              <a:t>We have predicted charges on basis of age, we can observe a linear line but there are many </a:t>
            </a:r>
            <a:r>
              <a:rPr lang="en-US" sz="3200" dirty="0" smtClean="0">
                <a:solidFill>
                  <a:srgbClr val="FFFFFF"/>
                </a:solidFill>
                <a:latin typeface="Aileron Regular"/>
              </a:rPr>
              <a:t>outliers</a:t>
            </a:r>
            <a:endParaRPr lang="en-US" sz="3200" dirty="0">
              <a:solidFill>
                <a:srgbClr val="FFFFFF"/>
              </a:solidFill>
              <a:latin typeface="Ailer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3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43000" y="6186055"/>
            <a:ext cx="15621000" cy="1319645"/>
            <a:chOff x="0" y="0"/>
            <a:chExt cx="12054335" cy="52869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54335" cy="5286989"/>
            </a:xfrm>
            <a:custGeom>
              <a:avLst/>
              <a:gdLst/>
              <a:ahLst/>
              <a:cxnLst/>
              <a:rect l="l" t="t" r="r" b="b"/>
              <a:pathLst>
                <a:path w="12054335" h="5286989">
                  <a:moveTo>
                    <a:pt x="11929875" y="59690"/>
                  </a:moveTo>
                  <a:cubicBezTo>
                    <a:pt x="11965435" y="59690"/>
                    <a:pt x="11994645" y="88900"/>
                    <a:pt x="11994645" y="124460"/>
                  </a:cubicBezTo>
                  <a:lnTo>
                    <a:pt x="11994645" y="5162529"/>
                  </a:lnTo>
                  <a:cubicBezTo>
                    <a:pt x="11994645" y="5198089"/>
                    <a:pt x="11965435" y="5227299"/>
                    <a:pt x="11929875" y="5227299"/>
                  </a:cubicBezTo>
                  <a:lnTo>
                    <a:pt x="124460" y="5227299"/>
                  </a:lnTo>
                  <a:cubicBezTo>
                    <a:pt x="88900" y="5227299"/>
                    <a:pt x="59690" y="5198089"/>
                    <a:pt x="59690" y="5162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929875" y="59690"/>
                  </a:lnTo>
                  <a:moveTo>
                    <a:pt x="1192987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62529"/>
                  </a:lnTo>
                  <a:cubicBezTo>
                    <a:pt x="0" y="5231109"/>
                    <a:pt x="55880" y="5286989"/>
                    <a:pt x="124460" y="5286989"/>
                  </a:cubicBezTo>
                  <a:lnTo>
                    <a:pt x="11929875" y="5286989"/>
                  </a:lnTo>
                  <a:cubicBezTo>
                    <a:pt x="11998455" y="5286989"/>
                    <a:pt x="12054335" y="5231109"/>
                    <a:pt x="12054335" y="5162529"/>
                  </a:cubicBezTo>
                  <a:lnTo>
                    <a:pt x="12054335" y="124460"/>
                  </a:lnTo>
                  <a:cubicBezTo>
                    <a:pt x="12054335" y="55880"/>
                    <a:pt x="11998455" y="0"/>
                    <a:pt x="11929875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314678" y="6631459"/>
            <a:ext cx="15277643" cy="428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We have quantified all the string data to understand the charges applied accordingly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39DFCD-774D-4812-8523-E1699633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23900"/>
            <a:ext cx="12675749" cy="3967219"/>
          </a:xfrm>
          <a:prstGeom prst="rect">
            <a:avLst/>
          </a:prstGeom>
        </p:spPr>
      </p:pic>
      <p:grpSp>
        <p:nvGrpSpPr>
          <p:cNvPr id="11" name="Group 33">
            <a:extLst>
              <a:ext uri="{FF2B5EF4-FFF2-40B4-BE49-F238E27FC236}">
                <a16:creationId xmlns:a16="http://schemas.microsoft.com/office/drawing/2014/main" xmlns="" id="{63DD87B8-BAAC-42A6-B9B4-5E500FD7A7E8}"/>
              </a:ext>
            </a:extLst>
          </p:cNvPr>
          <p:cNvGrpSpPr/>
          <p:nvPr/>
        </p:nvGrpSpPr>
        <p:grpSpPr>
          <a:xfrm>
            <a:off x="1676400" y="455612"/>
            <a:ext cx="13182600" cy="4687887"/>
            <a:chOff x="0" y="0"/>
            <a:chExt cx="7930483" cy="5475286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xmlns="" id="{F3E430AE-6411-4172-8EE3-35BDC2753CB9}"/>
                </a:ext>
              </a:extLst>
            </p:cNvPr>
            <p:cNvSpPr/>
            <p:nvPr/>
          </p:nvSpPr>
          <p:spPr>
            <a:xfrm>
              <a:off x="0" y="0"/>
              <a:ext cx="7930483" cy="5475286"/>
            </a:xfrm>
            <a:custGeom>
              <a:avLst/>
              <a:gdLst/>
              <a:ahLst/>
              <a:cxnLst/>
              <a:rect l="l" t="t" r="r" b="b"/>
              <a:pathLst>
                <a:path w="7930483" h="5475286">
                  <a:moveTo>
                    <a:pt x="7806024" y="59690"/>
                  </a:moveTo>
                  <a:cubicBezTo>
                    <a:pt x="7841583" y="59690"/>
                    <a:pt x="7870793" y="88900"/>
                    <a:pt x="7870793" y="124460"/>
                  </a:cubicBezTo>
                  <a:lnTo>
                    <a:pt x="7870793" y="5350826"/>
                  </a:lnTo>
                  <a:cubicBezTo>
                    <a:pt x="7870793" y="5386386"/>
                    <a:pt x="7841583" y="5415596"/>
                    <a:pt x="7806024" y="5415596"/>
                  </a:cubicBezTo>
                  <a:lnTo>
                    <a:pt x="124460" y="5415596"/>
                  </a:lnTo>
                  <a:cubicBezTo>
                    <a:pt x="88900" y="5415596"/>
                    <a:pt x="59690" y="5386386"/>
                    <a:pt x="59690" y="53508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806024" y="59690"/>
                  </a:lnTo>
                  <a:moveTo>
                    <a:pt x="780602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0826"/>
                  </a:lnTo>
                  <a:cubicBezTo>
                    <a:pt x="0" y="5419406"/>
                    <a:pt x="55880" y="5475286"/>
                    <a:pt x="124460" y="5475286"/>
                  </a:cubicBezTo>
                  <a:lnTo>
                    <a:pt x="7806024" y="5475286"/>
                  </a:lnTo>
                  <a:cubicBezTo>
                    <a:pt x="7874604" y="5475286"/>
                    <a:pt x="7930483" y="5419406"/>
                    <a:pt x="7930483" y="5350826"/>
                  </a:cubicBezTo>
                  <a:lnTo>
                    <a:pt x="7930483" y="124460"/>
                  </a:lnTo>
                  <a:cubicBezTo>
                    <a:pt x="7930483" y="55880"/>
                    <a:pt x="7874604" y="0"/>
                    <a:pt x="780602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</p:spTree>
    <p:extLst>
      <p:ext uri="{BB962C8B-B14F-4D97-AF65-F5344CB8AC3E}">
        <p14:creationId xmlns:p14="http://schemas.microsoft.com/office/powerpoint/2010/main" val="26420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0" y="588817"/>
            <a:ext cx="7414840" cy="9126457"/>
            <a:chOff x="0" y="0"/>
            <a:chExt cx="12054335" cy="52869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54335" cy="5286989"/>
            </a:xfrm>
            <a:custGeom>
              <a:avLst/>
              <a:gdLst/>
              <a:ahLst/>
              <a:cxnLst/>
              <a:rect l="l" t="t" r="r" b="b"/>
              <a:pathLst>
                <a:path w="12054335" h="5286989">
                  <a:moveTo>
                    <a:pt x="11929875" y="59690"/>
                  </a:moveTo>
                  <a:cubicBezTo>
                    <a:pt x="11965435" y="59690"/>
                    <a:pt x="11994645" y="88900"/>
                    <a:pt x="11994645" y="124460"/>
                  </a:cubicBezTo>
                  <a:lnTo>
                    <a:pt x="11994645" y="5162529"/>
                  </a:lnTo>
                  <a:cubicBezTo>
                    <a:pt x="11994645" y="5198089"/>
                    <a:pt x="11965435" y="5227299"/>
                    <a:pt x="11929875" y="5227299"/>
                  </a:cubicBezTo>
                  <a:lnTo>
                    <a:pt x="124460" y="5227299"/>
                  </a:lnTo>
                  <a:cubicBezTo>
                    <a:pt x="88900" y="5227299"/>
                    <a:pt x="59690" y="5198089"/>
                    <a:pt x="59690" y="5162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929875" y="59690"/>
                  </a:lnTo>
                  <a:moveTo>
                    <a:pt x="1192987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162529"/>
                  </a:lnTo>
                  <a:cubicBezTo>
                    <a:pt x="0" y="5231109"/>
                    <a:pt x="55880" y="5286989"/>
                    <a:pt x="124460" y="5286989"/>
                  </a:cubicBezTo>
                  <a:lnTo>
                    <a:pt x="11929875" y="5286989"/>
                  </a:lnTo>
                  <a:cubicBezTo>
                    <a:pt x="11998455" y="5286989"/>
                    <a:pt x="12054335" y="5231109"/>
                    <a:pt x="12054335" y="5162529"/>
                  </a:cubicBezTo>
                  <a:lnTo>
                    <a:pt x="12054335" y="124460"/>
                  </a:lnTo>
                  <a:cubicBezTo>
                    <a:pt x="12054335" y="55880"/>
                    <a:pt x="11998455" y="0"/>
                    <a:pt x="11929875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34111" y="228600"/>
            <a:ext cx="9182100" cy="9829800"/>
            <a:chOff x="0" y="0"/>
            <a:chExt cx="6767346" cy="46525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67346" cy="4652551"/>
            </a:xfrm>
            <a:custGeom>
              <a:avLst/>
              <a:gdLst/>
              <a:ahLst/>
              <a:cxnLst/>
              <a:rect l="l" t="t" r="r" b="b"/>
              <a:pathLst>
                <a:path w="6767346" h="4652551">
                  <a:moveTo>
                    <a:pt x="6642886" y="59690"/>
                  </a:moveTo>
                  <a:cubicBezTo>
                    <a:pt x="6678446" y="59690"/>
                    <a:pt x="6707656" y="88900"/>
                    <a:pt x="6707656" y="124460"/>
                  </a:cubicBezTo>
                  <a:lnTo>
                    <a:pt x="6707656" y="4528090"/>
                  </a:lnTo>
                  <a:cubicBezTo>
                    <a:pt x="6707656" y="4563651"/>
                    <a:pt x="6678446" y="4592860"/>
                    <a:pt x="6642886" y="4592860"/>
                  </a:cubicBezTo>
                  <a:lnTo>
                    <a:pt x="124460" y="4592860"/>
                  </a:lnTo>
                  <a:cubicBezTo>
                    <a:pt x="88900" y="4592860"/>
                    <a:pt x="59690" y="4563651"/>
                    <a:pt x="59690" y="45280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642886" y="59690"/>
                  </a:lnTo>
                  <a:moveTo>
                    <a:pt x="66428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28090"/>
                  </a:lnTo>
                  <a:cubicBezTo>
                    <a:pt x="0" y="4596670"/>
                    <a:pt x="55880" y="4652551"/>
                    <a:pt x="124460" y="4652551"/>
                  </a:cubicBezTo>
                  <a:lnTo>
                    <a:pt x="6642886" y="4652551"/>
                  </a:lnTo>
                  <a:cubicBezTo>
                    <a:pt x="6711466" y="4652551"/>
                    <a:pt x="6767346" y="4596670"/>
                    <a:pt x="6767346" y="4528090"/>
                  </a:cubicBezTo>
                  <a:lnTo>
                    <a:pt x="6767346" y="124460"/>
                  </a:lnTo>
                  <a:cubicBezTo>
                    <a:pt x="6767346" y="55880"/>
                    <a:pt x="6711466" y="0"/>
                    <a:pt x="6642886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0714248" y="2324100"/>
            <a:ext cx="6560344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After testing individual parameters, we now tested all the parameters such as age, sex, BMI, number of children, smoking habit &amp; region together to predict charges. From the graph we can conclude that all the factors taken together can predict charges effectively.</a:t>
            </a:r>
          </a:p>
          <a:p>
            <a:pPr algn="ctr">
              <a:lnSpc>
                <a:spcPts val="3640"/>
              </a:lnSpc>
            </a:pPr>
            <a:endParaRPr lang="en-US" sz="2800" dirty="0">
              <a:solidFill>
                <a:srgbClr val="3EDAD8"/>
              </a:solidFill>
              <a:latin typeface="Aileron Heavy"/>
            </a:endParaRPr>
          </a:p>
          <a:p>
            <a:pPr algn="ctr">
              <a:lnSpc>
                <a:spcPts val="3640"/>
              </a:lnSpc>
            </a:pPr>
            <a:r>
              <a:rPr lang="en-US" sz="2800" dirty="0">
                <a:solidFill>
                  <a:srgbClr val="3EDAD8"/>
                </a:solidFill>
                <a:latin typeface="Aileron Heavy"/>
              </a:rPr>
              <a:t>The prediction model is 78.36% effective</a:t>
            </a:r>
            <a:r>
              <a:rPr lang="en-US" sz="2800" dirty="0" smtClean="0">
                <a:solidFill>
                  <a:srgbClr val="3EDAD8"/>
                </a:solidFill>
                <a:latin typeface="Aileron Heavy"/>
              </a:rPr>
              <a:t>.</a:t>
            </a:r>
          </a:p>
          <a:p>
            <a:pPr algn="ctr">
              <a:lnSpc>
                <a:spcPts val="3640"/>
              </a:lnSpc>
            </a:pPr>
            <a:r>
              <a:rPr lang="en-US" sz="2800" dirty="0" smtClean="0">
                <a:solidFill>
                  <a:srgbClr val="3EDAD8"/>
                </a:solidFill>
                <a:latin typeface="Aileron Heavy"/>
              </a:rPr>
              <a:t>Therefore we choose Multivariate Linear Regression</a:t>
            </a:r>
            <a:endParaRPr lang="en-US" sz="2800" dirty="0">
              <a:solidFill>
                <a:srgbClr val="3EDAD8"/>
              </a:solidFill>
              <a:latin typeface="Aileron Heav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25C42F-F1B7-4071-8769-22BD7A9F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0" y="419100"/>
            <a:ext cx="8475090" cy="7808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EEAC792-F4AF-45B1-8941-5EB40805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" y="8418416"/>
            <a:ext cx="4651235" cy="12968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49" y="8418416"/>
            <a:ext cx="4031951" cy="129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2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88325" y="522251"/>
            <a:ext cx="9528175" cy="2955997"/>
            <a:chOff x="0" y="0"/>
            <a:chExt cx="12704233" cy="394133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704233" cy="3941330"/>
              <a:chOff x="0" y="0"/>
              <a:chExt cx="10262070" cy="318367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0262070" cy="3183679"/>
              </a:xfrm>
              <a:custGeom>
                <a:avLst/>
                <a:gdLst/>
                <a:ahLst/>
                <a:cxnLst/>
                <a:rect l="l" t="t" r="r" b="b"/>
                <a:pathLst>
                  <a:path w="10262070" h="3183679">
                    <a:moveTo>
                      <a:pt x="0" y="0"/>
                    </a:moveTo>
                    <a:lnTo>
                      <a:pt x="0" y="3183679"/>
                    </a:lnTo>
                    <a:lnTo>
                      <a:pt x="10262070" y="3183679"/>
                    </a:lnTo>
                    <a:lnTo>
                      <a:pt x="10262070" y="0"/>
                    </a:lnTo>
                    <a:lnTo>
                      <a:pt x="0" y="0"/>
                    </a:lnTo>
                    <a:close/>
                    <a:moveTo>
                      <a:pt x="10201110" y="3122719"/>
                    </a:moveTo>
                    <a:lnTo>
                      <a:pt x="59690" y="3122719"/>
                    </a:lnTo>
                    <a:lnTo>
                      <a:pt x="59690" y="59690"/>
                    </a:lnTo>
                    <a:lnTo>
                      <a:pt x="10201110" y="59690"/>
                    </a:lnTo>
                    <a:lnTo>
                      <a:pt x="10201110" y="3122719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971032" y="675265"/>
              <a:ext cx="10123601" cy="26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dirty="0" smtClean="0">
                  <a:solidFill>
                    <a:srgbClr val="FFFFFF"/>
                  </a:solidFill>
                  <a:latin typeface="Aileron Heavy"/>
                </a:rPr>
                <a:t>INSIGHT FROM ANALYSIS</a:t>
              </a:r>
              <a:endParaRPr lang="en-US" sz="6400" dirty="0">
                <a:solidFill>
                  <a:srgbClr val="FFFFFF"/>
                </a:solidFill>
                <a:latin typeface="Aileron Heavy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7200" y="3943350"/>
            <a:ext cx="7592701" cy="1282402"/>
            <a:chOff x="0" y="-76200"/>
            <a:chExt cx="10123601" cy="1709869"/>
          </a:xfrm>
        </p:grpSpPr>
        <p:sp>
          <p:nvSpPr>
            <p:cNvPr id="7" name="TextBox 7"/>
            <p:cNvSpPr txBox="1"/>
            <p:nvPr/>
          </p:nvSpPr>
          <p:spPr>
            <a:xfrm>
              <a:off x="0" y="847361"/>
              <a:ext cx="10123601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0123601" cy="1709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40"/>
                </a:lnSpc>
              </a:pPr>
              <a:r>
                <a:rPr lang="en-US" sz="3600" dirty="0" smtClean="0">
                  <a:solidFill>
                    <a:srgbClr val="37C9EF"/>
                  </a:solidFill>
                  <a:latin typeface="Aileron Heavy"/>
                </a:rPr>
                <a:t>Southeast region require better health  awareness program.  </a:t>
              </a:r>
              <a:endParaRPr lang="en-US" sz="3600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grpSp>
        <p:nvGrpSpPr>
          <p:cNvPr id="9" name="Group 6"/>
          <p:cNvGrpSpPr/>
          <p:nvPr/>
        </p:nvGrpSpPr>
        <p:grpSpPr>
          <a:xfrm>
            <a:off x="419878" y="6381750"/>
            <a:ext cx="7592701" cy="1228285"/>
            <a:chOff x="0" y="-76200"/>
            <a:chExt cx="10123601" cy="1637713"/>
          </a:xfrm>
        </p:grpSpPr>
        <p:sp>
          <p:nvSpPr>
            <p:cNvPr id="10" name="TextBox 7"/>
            <p:cNvSpPr txBox="1"/>
            <p:nvPr/>
          </p:nvSpPr>
          <p:spPr>
            <a:xfrm>
              <a:off x="0" y="847361"/>
              <a:ext cx="10123601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0" y="-76200"/>
              <a:ext cx="10123601" cy="1637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40"/>
                </a:lnSpc>
              </a:pPr>
              <a:r>
                <a:rPr lang="en-US" sz="3600" dirty="0" smtClean="0">
                  <a:solidFill>
                    <a:srgbClr val="37C9EF"/>
                  </a:solidFill>
                  <a:latin typeface="Aileron Heavy"/>
                </a:rPr>
                <a:t>Smokers pose more risk hence has to pay more</a:t>
              </a:r>
              <a:endParaRPr lang="en-US" sz="3600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grpSp>
        <p:nvGrpSpPr>
          <p:cNvPr id="12" name="Group 6"/>
          <p:cNvGrpSpPr/>
          <p:nvPr/>
        </p:nvGrpSpPr>
        <p:grpSpPr>
          <a:xfrm>
            <a:off x="9982200" y="4021878"/>
            <a:ext cx="7592701" cy="1228285"/>
            <a:chOff x="0" y="-76200"/>
            <a:chExt cx="10123601" cy="1637713"/>
          </a:xfrm>
        </p:grpSpPr>
        <p:sp>
          <p:nvSpPr>
            <p:cNvPr id="13" name="TextBox 7"/>
            <p:cNvSpPr txBox="1"/>
            <p:nvPr/>
          </p:nvSpPr>
          <p:spPr>
            <a:xfrm>
              <a:off x="0" y="847361"/>
              <a:ext cx="10123601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0" y="-76200"/>
              <a:ext cx="10123601" cy="1637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40"/>
                </a:lnSpc>
              </a:pPr>
              <a:r>
                <a:rPr lang="en-US" sz="3600" dirty="0" smtClean="0">
                  <a:solidFill>
                    <a:srgbClr val="37C9EF"/>
                  </a:solidFill>
                  <a:latin typeface="Aileron Heavy"/>
                </a:rPr>
                <a:t>Males should be encouraged to undergo routine checkups </a:t>
              </a:r>
              <a:endParaRPr lang="en-US" sz="3600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grpSp>
        <p:nvGrpSpPr>
          <p:cNvPr id="15" name="Group 6"/>
          <p:cNvGrpSpPr/>
          <p:nvPr/>
        </p:nvGrpSpPr>
        <p:grpSpPr>
          <a:xfrm>
            <a:off x="9525000" y="6354691"/>
            <a:ext cx="8191500" cy="1282402"/>
            <a:chOff x="0" y="-36079"/>
            <a:chExt cx="10922000" cy="1709869"/>
          </a:xfrm>
        </p:grpSpPr>
        <p:sp>
          <p:nvSpPr>
            <p:cNvPr id="16" name="TextBox 7"/>
            <p:cNvSpPr txBox="1"/>
            <p:nvPr/>
          </p:nvSpPr>
          <p:spPr>
            <a:xfrm>
              <a:off x="0" y="847361"/>
              <a:ext cx="10123601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798399" y="-36079"/>
              <a:ext cx="10123601" cy="1709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40"/>
                </a:lnSpc>
              </a:pPr>
              <a:r>
                <a:rPr lang="en-US" sz="3600" dirty="0" smtClean="0">
                  <a:solidFill>
                    <a:srgbClr val="37C9EF"/>
                  </a:solidFill>
                  <a:latin typeface="Aileron Heavy"/>
                </a:rPr>
                <a:t>Encouraging early adoption of insurance to reduce the cost</a:t>
              </a:r>
              <a:endParaRPr lang="en-US" sz="3600" dirty="0">
                <a:solidFill>
                  <a:srgbClr val="37C9EF"/>
                </a:solidFill>
                <a:latin typeface="Aileron Heavy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22251"/>
            <a:ext cx="165735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6200" y="2545675"/>
            <a:ext cx="4629150" cy="3154710"/>
            <a:chOff x="0" y="-38100"/>
            <a:chExt cx="6172200" cy="42062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6172200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dirty="0" smtClean="0">
                  <a:solidFill>
                    <a:srgbClr val="37C9EF"/>
                  </a:solidFill>
                  <a:latin typeface="Aileron Heavy"/>
                </a:rPr>
                <a:t>INSURANCE CHARGES PREDICTION</a:t>
              </a: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95599"/>
              <a:ext cx="6172200" cy="2872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By using this ML algorithm insurance charges can be predicted</a:t>
              </a:r>
              <a:r>
                <a:rPr lang="en-US" sz="2800" dirty="0">
                  <a:solidFill>
                    <a:srgbClr val="FFFFFF"/>
                  </a:solidFill>
                  <a:latin typeface="Aileron Regular"/>
                </a:rPr>
                <a:t> </a:t>
              </a: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for </a:t>
              </a:r>
              <a:r>
                <a:rPr lang="en-US" sz="2800" dirty="0" err="1" smtClean="0">
                  <a:solidFill>
                    <a:srgbClr val="FFFFFF"/>
                  </a:solidFill>
                  <a:latin typeface="Aileron Regular"/>
                </a:rPr>
                <a:t>eg</a:t>
              </a: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:  </a:t>
              </a:r>
            </a:p>
            <a:p>
              <a:pPr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Data={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20650" y="2545675"/>
            <a:ext cx="4629150" cy="1098524"/>
            <a:chOff x="0" y="-38100"/>
            <a:chExt cx="6172200" cy="1464699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6172200" cy="61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77875"/>
              <a:ext cx="6172200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96200" y="6831330"/>
            <a:ext cx="4629150" cy="2766417"/>
            <a:chOff x="0" y="-38100"/>
            <a:chExt cx="6172200" cy="3688558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6172200" cy="61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dirty="0" smtClean="0">
                  <a:solidFill>
                    <a:srgbClr val="37C9EF"/>
                  </a:solidFill>
                  <a:latin typeface="Aileron Heavy"/>
                </a:rPr>
                <a:t>Economic Evaluation</a:t>
              </a: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77875"/>
              <a:ext cx="6172200" cy="2872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Using model </a:t>
              </a:r>
              <a:r>
                <a:rPr lang="en-US" sz="2800" dirty="0" err="1" smtClean="0">
                  <a:solidFill>
                    <a:srgbClr val="FFFFFF"/>
                  </a:solidFill>
                  <a:latin typeface="Aileron Regular"/>
                </a:rPr>
                <a:t>Govt</a:t>
              </a: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 can look for economic evaluation of diseases and can take informed steps.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20650" y="6831330"/>
            <a:ext cx="4629150" cy="1098524"/>
            <a:chOff x="0" y="-38100"/>
            <a:chExt cx="6172200" cy="146469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6172200" cy="61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77875"/>
              <a:ext cx="6172200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66700" y="1028700"/>
            <a:ext cx="6747101" cy="3602669"/>
            <a:chOff x="0" y="0"/>
            <a:chExt cx="8996135" cy="480355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996135" cy="4803559"/>
              <a:chOff x="0" y="0"/>
              <a:chExt cx="7266787" cy="38801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266787" cy="3880160"/>
              </a:xfrm>
              <a:custGeom>
                <a:avLst/>
                <a:gdLst/>
                <a:ahLst/>
                <a:cxnLst/>
                <a:rect l="l" t="t" r="r" b="b"/>
                <a:pathLst>
                  <a:path w="7266787" h="3880160">
                    <a:moveTo>
                      <a:pt x="0" y="0"/>
                    </a:moveTo>
                    <a:lnTo>
                      <a:pt x="0" y="3880160"/>
                    </a:lnTo>
                    <a:lnTo>
                      <a:pt x="7266787" y="3880160"/>
                    </a:lnTo>
                    <a:lnTo>
                      <a:pt x="7266787" y="0"/>
                    </a:lnTo>
                    <a:lnTo>
                      <a:pt x="0" y="0"/>
                    </a:lnTo>
                    <a:close/>
                    <a:moveTo>
                      <a:pt x="7205828" y="3819200"/>
                    </a:moveTo>
                    <a:lnTo>
                      <a:pt x="59690" y="3819200"/>
                    </a:lnTo>
                    <a:lnTo>
                      <a:pt x="59690" y="59690"/>
                    </a:lnTo>
                    <a:lnTo>
                      <a:pt x="7205828" y="59690"/>
                    </a:lnTo>
                    <a:lnTo>
                      <a:pt x="7205828" y="381920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119867" y="696804"/>
              <a:ext cx="7112000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5600" dirty="0" smtClean="0">
                  <a:solidFill>
                    <a:srgbClr val="FFFFFF"/>
                  </a:solidFill>
                  <a:latin typeface="Aileron Heavy"/>
                </a:rPr>
                <a:t>FUTURE SCOPE</a:t>
              </a:r>
              <a:endParaRPr lang="en-US" sz="5600" dirty="0">
                <a:solidFill>
                  <a:srgbClr val="FFFFFF"/>
                </a:solidFill>
                <a:latin typeface="Aileron Heavy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8707821" y="5147292"/>
            <a:ext cx="8433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'age':45,'sex':1,'bmi':30,'children':2,'smoker':0,'region':</a:t>
            </a:r>
            <a:r>
              <a:rPr lang="en-IN" sz="2800" dirty="0" smtClean="0">
                <a:solidFill>
                  <a:schemeClr val="bg1"/>
                </a:solidFill>
              </a:rPr>
              <a:t>3}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427" y="7712241"/>
            <a:ext cx="3586837" cy="174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7486" y="1484697"/>
            <a:ext cx="5108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This is a real data set and is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collected  from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kaggle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43" y="2368865"/>
            <a:ext cx="5097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 name of data set is "medical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cost  personal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datasets"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8384" y="1310253"/>
            <a:ext cx="3392816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The data contains</a:t>
            </a:r>
            <a:r>
              <a:rPr sz="2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1338  rows and 7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92200" y="2126533"/>
            <a:ext cx="4114800" cy="1870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  <a:tabLst>
                <a:tab pos="2696845" algn="l"/>
              </a:tabLst>
            </a:pP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The Variables &amp;  attributes(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FFFFFF"/>
                </a:solidFill>
                <a:latin typeface="Arial"/>
                <a:cs typeface="Arial"/>
              </a:rPr>
              <a:t>Qualitative&amp; 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Competitive) of the data  set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includes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64135">
              <a:lnSpc>
                <a:spcPct val="115300"/>
              </a:lnSpc>
            </a:pP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age ,sex, BMI,</a:t>
            </a:r>
            <a:r>
              <a:rPr sz="2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children,  Smoker.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Region and  charges.</a:t>
            </a:r>
            <a:endParaRPr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2245" y="174298"/>
            <a:ext cx="906557" cy="906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5038" y="6721586"/>
            <a:ext cx="5206191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 this data set there are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independent and 1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dependent  variable.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55360" y="5295900"/>
            <a:ext cx="106679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42" y="1056682"/>
            <a:ext cx="6684645" cy="2702560"/>
          </a:xfrm>
          <a:prstGeom prst="rect">
            <a:avLst/>
          </a:prstGeom>
          <a:solidFill>
            <a:srgbClr val="181818"/>
          </a:solidFill>
          <a:ln w="56540">
            <a:solidFill>
              <a:srgbClr val="37C8EF"/>
            </a:solidFill>
          </a:ln>
        </p:spPr>
        <p:txBody>
          <a:bodyPr vert="horz" wrap="square" lIns="0" tIns="475614" rIns="0" bIns="0" rtlCol="0">
            <a:spAutoFit/>
          </a:bodyPr>
          <a:lstStyle/>
          <a:p>
            <a:pPr marL="811530" marR="744855">
              <a:lnSpc>
                <a:spcPct val="104000"/>
              </a:lnSpc>
              <a:spcBef>
                <a:spcPts val="3744"/>
              </a:spcBef>
            </a:pPr>
            <a:r>
              <a:rPr sz="5350" spc="-305" dirty="0">
                <a:solidFill>
                  <a:srgbClr val="FFFFFF"/>
                </a:solidFill>
                <a:latin typeface="Arial Black"/>
                <a:cs typeface="Arial Black"/>
              </a:rPr>
              <a:t>DATASET  </a:t>
            </a:r>
            <a:r>
              <a:rPr sz="5350" spc="-4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5350" spc="-12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5350" spc="-200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5350" spc="-1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5350" spc="-44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5350" spc="3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5350" spc="-30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5350" spc="-36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5350" spc="-4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5350" spc="-12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5350" spc="-12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endParaRPr sz="535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5885" y="259613"/>
            <a:ext cx="108585" cy="10731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  <a:p>
            <a:pPr marL="24130">
              <a:spcBef>
                <a:spcPts val="80"/>
              </a:spcBef>
            </a:pPr>
            <a:r>
              <a:rPr sz="200" spc="2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5264" y="750133"/>
            <a:ext cx="108585" cy="10731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  <a:p>
            <a:pPr marL="24130">
              <a:spcBef>
                <a:spcPts val="80"/>
              </a:spcBef>
            </a:pPr>
            <a:r>
              <a:rPr sz="200" spc="2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7994" y="1053291"/>
            <a:ext cx="108585" cy="10731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  <a:p>
            <a:pPr marL="24130">
              <a:spcBef>
                <a:spcPts val="80"/>
              </a:spcBef>
            </a:pPr>
            <a:r>
              <a:rPr sz="200" spc="2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0752" y="750133"/>
            <a:ext cx="108585" cy="10731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  <a:p>
            <a:pPr marL="24130">
              <a:spcBef>
                <a:spcPts val="80"/>
              </a:spcBef>
            </a:pPr>
            <a:r>
              <a:rPr sz="200" spc="2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133" y="259613"/>
            <a:ext cx="108585" cy="10731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spcBef>
                <a:spcPts val="175"/>
              </a:spcBef>
            </a:pP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  <a:p>
            <a:pPr marL="24130">
              <a:spcBef>
                <a:spcPts val="80"/>
              </a:spcBef>
            </a:pPr>
            <a:r>
              <a:rPr sz="200" spc="2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2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76532" y="284940"/>
            <a:ext cx="753110" cy="753110"/>
            <a:chOff x="7075719" y="296527"/>
            <a:chExt cx="753110" cy="753110"/>
          </a:xfrm>
        </p:grpSpPr>
        <p:sp>
          <p:nvSpPr>
            <p:cNvPr id="18" name="object 18"/>
            <p:cNvSpPr/>
            <p:nvPr/>
          </p:nvSpPr>
          <p:spPr>
            <a:xfrm>
              <a:off x="7452015" y="296527"/>
              <a:ext cx="363855" cy="376555"/>
            </a:xfrm>
            <a:custGeom>
              <a:avLst/>
              <a:gdLst/>
              <a:ahLst/>
              <a:cxnLst/>
              <a:rect l="l" t="t" r="r" b="b"/>
              <a:pathLst>
                <a:path w="363854" h="376555">
                  <a:moveTo>
                    <a:pt x="0" y="376296"/>
                  </a:moveTo>
                  <a:lnTo>
                    <a:pt x="0" y="0"/>
                  </a:lnTo>
                  <a:lnTo>
                    <a:pt x="15373" y="312"/>
                  </a:lnTo>
                  <a:lnTo>
                    <a:pt x="61185" y="5007"/>
                  </a:lnTo>
                  <a:lnTo>
                    <a:pt x="106084" y="15262"/>
                  </a:lnTo>
                  <a:lnTo>
                    <a:pt x="149417" y="30934"/>
                  </a:lnTo>
                  <a:lnTo>
                    <a:pt x="190509" y="51787"/>
                  </a:lnTo>
                  <a:lnTo>
                    <a:pt x="228720" y="77490"/>
                  </a:lnTo>
                  <a:lnTo>
                    <a:pt x="263513" y="107667"/>
                  </a:lnTo>
                  <a:lnTo>
                    <a:pt x="294370" y="141888"/>
                  </a:lnTo>
                  <a:lnTo>
                    <a:pt x="320813" y="179626"/>
                  </a:lnTo>
                  <a:lnTo>
                    <a:pt x="342433" y="220289"/>
                  </a:lnTo>
                  <a:lnTo>
                    <a:pt x="358928" y="263287"/>
                  </a:lnTo>
                  <a:lnTo>
                    <a:pt x="363243" y="278046"/>
                  </a:lnTo>
                  <a:lnTo>
                    <a:pt x="0" y="376296"/>
                  </a:lnTo>
                  <a:close/>
                </a:path>
              </a:pathLst>
            </a:custGeom>
            <a:solidFill>
              <a:srgbClr val="37E4D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52015" y="556542"/>
              <a:ext cx="376555" cy="431800"/>
            </a:xfrm>
            <a:custGeom>
              <a:avLst/>
              <a:gdLst/>
              <a:ahLst/>
              <a:cxnLst/>
              <a:rect l="l" t="t" r="r" b="b"/>
              <a:pathLst>
                <a:path w="376554" h="431800">
                  <a:moveTo>
                    <a:pt x="205691" y="431385"/>
                  </a:moveTo>
                  <a:lnTo>
                    <a:pt x="0" y="116282"/>
                  </a:lnTo>
                  <a:lnTo>
                    <a:pt x="357880" y="0"/>
                  </a:lnTo>
                  <a:lnTo>
                    <a:pt x="362333" y="14717"/>
                  </a:lnTo>
                  <a:lnTo>
                    <a:pt x="372025" y="59740"/>
                  </a:lnTo>
                  <a:lnTo>
                    <a:pt x="376146" y="105609"/>
                  </a:lnTo>
                  <a:lnTo>
                    <a:pt x="376266" y="120985"/>
                  </a:lnTo>
                  <a:lnTo>
                    <a:pt x="375762" y="136354"/>
                  </a:lnTo>
                  <a:lnTo>
                    <a:pt x="370494" y="182104"/>
                  </a:lnTo>
                  <a:lnTo>
                    <a:pt x="359680" y="226871"/>
                  </a:lnTo>
                  <a:lnTo>
                    <a:pt x="343468" y="270005"/>
                  </a:lnTo>
                  <a:lnTo>
                    <a:pt x="322104" y="310832"/>
                  </a:lnTo>
                  <a:lnTo>
                    <a:pt x="295923" y="348720"/>
                  </a:lnTo>
                  <a:lnTo>
                    <a:pt x="265314" y="383132"/>
                  </a:lnTo>
                  <a:lnTo>
                    <a:pt x="230710" y="413559"/>
                  </a:lnTo>
                  <a:lnTo>
                    <a:pt x="205691" y="431385"/>
                  </a:lnTo>
                  <a:close/>
                </a:path>
              </a:pathLst>
            </a:custGeom>
            <a:solidFill>
              <a:srgbClr val="00CADB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215894" y="672824"/>
              <a:ext cx="457834" cy="376555"/>
            </a:xfrm>
            <a:custGeom>
              <a:avLst/>
              <a:gdLst/>
              <a:ahLst/>
              <a:cxnLst/>
              <a:rect l="l" t="t" r="r" b="b"/>
              <a:pathLst>
                <a:path w="457834" h="376555">
                  <a:moveTo>
                    <a:pt x="242091" y="376250"/>
                  </a:moveTo>
                  <a:lnTo>
                    <a:pt x="196058" y="374159"/>
                  </a:lnTo>
                  <a:lnTo>
                    <a:pt x="150627" y="366457"/>
                  </a:lnTo>
                  <a:lnTo>
                    <a:pt x="106502" y="353267"/>
                  </a:lnTo>
                  <a:lnTo>
                    <a:pt x="64318" y="334790"/>
                  </a:lnTo>
                  <a:lnTo>
                    <a:pt x="24686" y="311282"/>
                  </a:lnTo>
                  <a:lnTo>
                    <a:pt x="0" y="292996"/>
                  </a:lnTo>
                  <a:lnTo>
                    <a:pt x="236120" y="0"/>
                  </a:lnTo>
                  <a:lnTo>
                    <a:pt x="457304" y="304431"/>
                  </a:lnTo>
                  <a:lnTo>
                    <a:pt x="444681" y="313214"/>
                  </a:lnTo>
                  <a:lnTo>
                    <a:pt x="404855" y="336345"/>
                  </a:lnTo>
                  <a:lnTo>
                    <a:pt x="362506" y="354437"/>
                  </a:lnTo>
                  <a:lnTo>
                    <a:pt x="318237" y="367229"/>
                  </a:lnTo>
                  <a:lnTo>
                    <a:pt x="272738" y="374512"/>
                  </a:lnTo>
                  <a:lnTo>
                    <a:pt x="242091" y="37625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075719" y="538801"/>
              <a:ext cx="376555" cy="438784"/>
            </a:xfrm>
            <a:custGeom>
              <a:avLst/>
              <a:gdLst/>
              <a:ahLst/>
              <a:cxnLst/>
              <a:rect l="l" t="t" r="r" b="b"/>
              <a:pathLst>
                <a:path w="376554" h="438784">
                  <a:moveTo>
                    <a:pt x="155114" y="438455"/>
                  </a:moveTo>
                  <a:lnTo>
                    <a:pt x="119581" y="409155"/>
                  </a:lnTo>
                  <a:lnTo>
                    <a:pt x="87877" y="375717"/>
                  </a:lnTo>
                  <a:lnTo>
                    <a:pt x="60499" y="338653"/>
                  </a:lnTo>
                  <a:lnTo>
                    <a:pt x="37868" y="298544"/>
                  </a:lnTo>
                  <a:lnTo>
                    <a:pt x="20305" y="255970"/>
                  </a:lnTo>
                  <a:lnTo>
                    <a:pt x="8068" y="211544"/>
                  </a:lnTo>
                  <a:lnTo>
                    <a:pt x="1355" y="165955"/>
                  </a:lnTo>
                  <a:lnTo>
                    <a:pt x="0" y="135289"/>
                  </a:lnTo>
                  <a:lnTo>
                    <a:pt x="263" y="119915"/>
                  </a:lnTo>
                  <a:lnTo>
                    <a:pt x="4802" y="74085"/>
                  </a:lnTo>
                  <a:lnTo>
                    <a:pt x="14912" y="29129"/>
                  </a:lnTo>
                  <a:lnTo>
                    <a:pt x="24675" y="0"/>
                  </a:lnTo>
                  <a:lnTo>
                    <a:pt x="376296" y="134023"/>
                  </a:lnTo>
                  <a:lnTo>
                    <a:pt x="155114" y="438455"/>
                  </a:lnTo>
                  <a:close/>
                </a:path>
              </a:pathLst>
            </a:custGeom>
            <a:solidFill>
              <a:srgbClr val="008ED4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094135" y="296527"/>
              <a:ext cx="358140" cy="376555"/>
            </a:xfrm>
            <a:custGeom>
              <a:avLst/>
              <a:gdLst/>
              <a:ahLst/>
              <a:cxnLst/>
              <a:rect l="l" t="t" r="r" b="b"/>
              <a:pathLst>
                <a:path w="358140" h="376555">
                  <a:moveTo>
                    <a:pt x="357879" y="376296"/>
                  </a:moveTo>
                  <a:lnTo>
                    <a:pt x="0" y="260014"/>
                  </a:lnTo>
                  <a:lnTo>
                    <a:pt x="4845" y="246042"/>
                  </a:lnTo>
                  <a:lnTo>
                    <a:pt x="10227" y="232292"/>
                  </a:lnTo>
                  <a:lnTo>
                    <a:pt x="29572" y="192418"/>
                  </a:lnTo>
                  <a:lnTo>
                    <a:pt x="53456" y="155113"/>
                  </a:lnTo>
                  <a:lnTo>
                    <a:pt x="81554" y="120872"/>
                  </a:lnTo>
                  <a:lnTo>
                    <a:pt x="113497" y="90155"/>
                  </a:lnTo>
                  <a:lnTo>
                    <a:pt x="148829" y="63409"/>
                  </a:lnTo>
                  <a:lnTo>
                    <a:pt x="187039" y="41012"/>
                  </a:lnTo>
                  <a:lnTo>
                    <a:pt x="227613" y="23260"/>
                  </a:lnTo>
                  <a:lnTo>
                    <a:pt x="270014" y="10395"/>
                  </a:lnTo>
                  <a:lnTo>
                    <a:pt x="313633" y="2605"/>
                  </a:lnTo>
                  <a:lnTo>
                    <a:pt x="357842" y="0"/>
                  </a:lnTo>
                  <a:lnTo>
                    <a:pt x="357879" y="376296"/>
                  </a:lnTo>
                  <a:close/>
                </a:path>
              </a:pathLst>
            </a:custGeom>
            <a:solidFill>
              <a:srgbClr val="426EBE"/>
            </a:solidFill>
          </p:spPr>
          <p:txBody>
            <a:bodyPr wrap="square" lIns="0" tIns="0" rIns="0" bIns="0" rtlCol="0"/>
            <a:lstStyle/>
            <a:p>
              <a:endParaRPr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46982"/>
            <a:ext cx="6331587" cy="45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6972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REFRENCES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6764000" cy="45259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Dataset link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://www.kaggle.com/mirichoi0218/insurance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Google </a:t>
            </a:r>
            <a:r>
              <a:rPr lang="en-IN" dirty="0" err="1" smtClean="0">
                <a:solidFill>
                  <a:schemeClr val="bg1"/>
                </a:solidFill>
              </a:rPr>
              <a:t>colab</a:t>
            </a:r>
            <a:r>
              <a:rPr lang="en-IN" dirty="0">
                <a:solidFill>
                  <a:schemeClr val="bg1"/>
                </a:solidFill>
              </a:rPr>
              <a:t> link: </a:t>
            </a:r>
            <a:r>
              <a:rPr lang="en-I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chemeClr val="bg1"/>
                </a:solidFill>
                <a:hlinkClick r:id="rId2"/>
              </a:rPr>
              <a:t>colab.research.google.com/drive/1F6106goCdTI2nTWy84mL65MicSiscPR?usp=sharing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Github</a:t>
            </a:r>
            <a:r>
              <a:rPr lang="en-IN" dirty="0" smtClean="0">
                <a:solidFill>
                  <a:schemeClr val="bg1"/>
                </a:solidFill>
              </a:rPr>
              <a:t> link: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 </a:t>
            </a:r>
            <a:r>
              <a:rPr lang="en-IN" dirty="0" smtClean="0">
                <a:solidFill>
                  <a:srgbClr val="FFFF00"/>
                </a:solidFill>
              </a:rPr>
              <a:t>https</a:t>
            </a:r>
            <a:r>
              <a:rPr lang="en-IN" dirty="0">
                <a:solidFill>
                  <a:srgbClr val="FFFF00"/>
                </a:solidFill>
              </a:rPr>
              <a:t>://github.com/surabhisingh-gamma/datascience</a:t>
            </a:r>
            <a:endParaRPr lang="en-I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THANK YOU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Group-7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Surabhi </a:t>
            </a:r>
            <a:r>
              <a:rPr lang="en-IN" dirty="0" err="1" smtClean="0">
                <a:solidFill>
                  <a:schemeClr val="bg1"/>
                </a:solidFill>
              </a:rPr>
              <a:t>singh</a:t>
            </a:r>
            <a:r>
              <a:rPr lang="en-IN" dirty="0" smtClean="0">
                <a:solidFill>
                  <a:schemeClr val="bg1"/>
                </a:solidFill>
              </a:rPr>
              <a:t>(57)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Ankita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Pingale</a:t>
            </a:r>
            <a:r>
              <a:rPr lang="en-IN" dirty="0" smtClean="0">
                <a:solidFill>
                  <a:schemeClr val="bg1"/>
                </a:solidFill>
              </a:rPr>
              <a:t>(18)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Ria Gandhi(44)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Farheen</a:t>
            </a:r>
            <a:r>
              <a:rPr lang="en-IN" dirty="0" smtClean="0">
                <a:solidFill>
                  <a:schemeClr val="bg1"/>
                </a:solidFill>
              </a:rPr>
              <a:t> khan(12)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6200" y="2545675"/>
            <a:ext cx="4629150" cy="2629556"/>
            <a:chOff x="0" y="-38100"/>
            <a:chExt cx="6172200" cy="3506074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6172200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dirty="0" smtClean="0">
                  <a:solidFill>
                    <a:srgbClr val="37C9EF"/>
                  </a:solidFill>
                  <a:latin typeface="Aileron Heavy"/>
                </a:rPr>
                <a:t>To analyse depending factors</a:t>
              </a: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313540"/>
              <a:ext cx="6172200" cy="2154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To analyse the major factor on which insurance cost depends.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20650" y="2545675"/>
            <a:ext cx="4629150" cy="2616101"/>
            <a:chOff x="0" y="-38100"/>
            <a:chExt cx="6172200" cy="3488133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6172200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 dirty="0" smtClean="0">
                  <a:solidFill>
                    <a:srgbClr val="37C9EF"/>
                  </a:solidFill>
                  <a:latin typeface="Aileron Heavy"/>
                </a:rPr>
                <a:t>To predict the insurance cost</a:t>
              </a: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95598"/>
              <a:ext cx="6172200" cy="2154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dirty="0" smtClean="0">
                  <a:solidFill>
                    <a:srgbClr val="FFFFFF"/>
                  </a:solidFill>
                  <a:latin typeface="Aileron Regular"/>
                </a:rPr>
                <a:t>To analyse the future of insurance cost and the factors affecting it.</a:t>
              </a: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96200" y="6831330"/>
            <a:ext cx="4629150" cy="1098524"/>
            <a:chOff x="0" y="-38100"/>
            <a:chExt cx="6172200" cy="1464699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6172200" cy="61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77875"/>
              <a:ext cx="6172200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48875" y="6620734"/>
            <a:ext cx="4629150" cy="1098524"/>
            <a:chOff x="0" y="-38100"/>
            <a:chExt cx="6172200" cy="146469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6172200" cy="61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 lang="en-US" sz="3000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77875"/>
              <a:ext cx="6172200" cy="648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28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66700" y="1028700"/>
            <a:ext cx="6747101" cy="3602669"/>
            <a:chOff x="0" y="0"/>
            <a:chExt cx="8996135" cy="480355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996135" cy="4803559"/>
              <a:chOff x="0" y="0"/>
              <a:chExt cx="7266787" cy="38801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266787" cy="3880160"/>
              </a:xfrm>
              <a:custGeom>
                <a:avLst/>
                <a:gdLst/>
                <a:ahLst/>
                <a:cxnLst/>
                <a:rect l="l" t="t" r="r" b="b"/>
                <a:pathLst>
                  <a:path w="7266787" h="3880160">
                    <a:moveTo>
                      <a:pt x="0" y="0"/>
                    </a:moveTo>
                    <a:lnTo>
                      <a:pt x="0" y="3880160"/>
                    </a:lnTo>
                    <a:lnTo>
                      <a:pt x="7266787" y="3880160"/>
                    </a:lnTo>
                    <a:lnTo>
                      <a:pt x="7266787" y="0"/>
                    </a:lnTo>
                    <a:lnTo>
                      <a:pt x="0" y="0"/>
                    </a:lnTo>
                    <a:close/>
                    <a:moveTo>
                      <a:pt x="7205828" y="3819200"/>
                    </a:moveTo>
                    <a:lnTo>
                      <a:pt x="59690" y="3819200"/>
                    </a:lnTo>
                    <a:lnTo>
                      <a:pt x="59690" y="59690"/>
                    </a:lnTo>
                    <a:lnTo>
                      <a:pt x="7205828" y="59690"/>
                    </a:lnTo>
                    <a:lnTo>
                      <a:pt x="7205828" y="381920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119867" y="696804"/>
              <a:ext cx="7112000" cy="3436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5600" dirty="0" smtClean="0">
                  <a:solidFill>
                    <a:srgbClr val="FFFFFF"/>
                  </a:solidFill>
                  <a:latin typeface="Aileron Heavy"/>
                </a:rPr>
                <a:t>Reason for choosing the data set </a:t>
              </a:r>
              <a:endParaRPr lang="en-US" sz="5600" dirty="0">
                <a:solidFill>
                  <a:srgbClr val="FFFFFF"/>
                </a:solidFill>
                <a:latin typeface="Aileron Heavy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547" y="7598392"/>
            <a:ext cx="238158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810000" y="2019300"/>
            <a:ext cx="12858750" cy="6335212"/>
            <a:chOff x="-2860398" y="-2672861"/>
            <a:chExt cx="17145001" cy="8446948"/>
          </a:xfrm>
        </p:grpSpPr>
        <p:grpSp>
          <p:nvGrpSpPr>
            <p:cNvPr id="4" name="Group 4"/>
            <p:cNvGrpSpPr/>
            <p:nvPr/>
          </p:nvGrpSpPr>
          <p:grpSpPr>
            <a:xfrm>
              <a:off x="-2860398" y="-2672861"/>
              <a:ext cx="15072003" cy="6979138"/>
              <a:chOff x="-2310537" y="-2159051"/>
              <a:chExt cx="12174678" cy="563752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2310537" y="-2159051"/>
                <a:ext cx="12174678" cy="5637523"/>
              </a:xfrm>
              <a:custGeom>
                <a:avLst/>
                <a:gdLst/>
                <a:ahLst/>
                <a:cxnLst/>
                <a:rect l="l" t="t" r="r" b="b"/>
                <a:pathLst>
                  <a:path w="12174678" h="5637523">
                    <a:moveTo>
                      <a:pt x="0" y="0"/>
                    </a:moveTo>
                    <a:lnTo>
                      <a:pt x="0" y="5637523"/>
                    </a:lnTo>
                    <a:lnTo>
                      <a:pt x="12174678" y="5637523"/>
                    </a:lnTo>
                    <a:lnTo>
                      <a:pt x="12174678" y="0"/>
                    </a:lnTo>
                    <a:lnTo>
                      <a:pt x="0" y="0"/>
                    </a:lnTo>
                    <a:close/>
                    <a:moveTo>
                      <a:pt x="12113718" y="5576563"/>
                    </a:moveTo>
                    <a:lnTo>
                      <a:pt x="59690" y="5576563"/>
                    </a:lnTo>
                    <a:lnTo>
                      <a:pt x="59690" y="59690"/>
                    </a:lnTo>
                    <a:lnTo>
                      <a:pt x="12113718" y="59690"/>
                    </a:lnTo>
                    <a:lnTo>
                      <a:pt x="12113718" y="5576563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-1755498" y="-1901985"/>
              <a:ext cx="12862203" cy="5437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 spc="-96" dirty="0" smtClean="0">
                  <a:solidFill>
                    <a:srgbClr val="37C9EF"/>
                  </a:solidFill>
                  <a:latin typeface="Aileron Heavy"/>
                </a:rPr>
                <a:t>Descriptive Analytics on Data</a:t>
              </a:r>
              <a:endParaRPr lang="en-US" sz="9600" spc="-96" dirty="0">
                <a:solidFill>
                  <a:srgbClr val="37C9EF"/>
                </a:solidFill>
                <a:latin typeface="Aileron Heavy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22400" y="5101199"/>
              <a:ext cx="12862203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 lang="en-US" sz="320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5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7" y="3314700"/>
            <a:ext cx="8305800" cy="4648200"/>
          </a:xfrm>
          <a:prstGeom prst="rect">
            <a:avLst/>
          </a:prstGeom>
        </p:spPr>
      </p:pic>
      <p:sp>
        <p:nvSpPr>
          <p:cNvPr id="4" name="Freeform 5"/>
          <p:cNvSpPr/>
          <p:nvPr/>
        </p:nvSpPr>
        <p:spPr>
          <a:xfrm>
            <a:off x="10687050" y="2728546"/>
            <a:ext cx="6046202" cy="5234354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sp>
        <p:nvSpPr>
          <p:cNvPr id="2" name="TextBox 1"/>
          <p:cNvSpPr txBox="1"/>
          <p:nvPr/>
        </p:nvSpPr>
        <p:spPr>
          <a:xfrm>
            <a:off x="11029950" y="4114616"/>
            <a:ext cx="53604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prstClr val="white"/>
                </a:solidFill>
              </a:rPr>
              <a:t>Importing Libraries</a:t>
            </a:r>
          </a:p>
          <a:p>
            <a:endParaRPr lang="en-IN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Importing the libraries that will  be used throughout the programming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357" y="723899"/>
            <a:ext cx="564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Importing Libraries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81300"/>
            <a:ext cx="6908132" cy="495300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0687050" y="3338146"/>
            <a:ext cx="6046202" cy="5234354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sp>
        <p:nvSpPr>
          <p:cNvPr id="8" name="TextBox 7"/>
          <p:cNvSpPr txBox="1"/>
          <p:nvPr/>
        </p:nvSpPr>
        <p:spPr>
          <a:xfrm>
            <a:off x="11029950" y="4431829"/>
            <a:ext cx="5360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prstClr val="white"/>
                </a:solidFill>
              </a:rPr>
              <a:t>In order to check whether there is any null or missing values in our data set </a:t>
            </a:r>
          </a:p>
          <a:p>
            <a:endParaRPr lang="en-IN" sz="3200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There is no missing or null value in our data set</a:t>
            </a:r>
            <a:endParaRPr lang="en-IN" sz="32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357" y="723899"/>
            <a:ext cx="564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Null or missing values</a:t>
            </a:r>
            <a:endParaRPr lang="en-IN" sz="440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39" y="7769290"/>
            <a:ext cx="4114800" cy="156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9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57700"/>
            <a:ext cx="7410450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9950" y="3576008"/>
            <a:ext cx="536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prstClr val="white"/>
                </a:solidFill>
              </a:rPr>
              <a:t>To understand the region having the highest insurance charges.</a:t>
            </a:r>
          </a:p>
          <a:p>
            <a:endParaRPr lang="en-IN" sz="3200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South east region spends the most on the insurance charges as compared to other regions.</a:t>
            </a:r>
            <a:endParaRPr lang="en-IN" sz="3200" dirty="0">
              <a:solidFill>
                <a:prstClr val="white"/>
              </a:solidFill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687050" y="2728546"/>
            <a:ext cx="6046202" cy="5234354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600016"/>
            <a:ext cx="741045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1357" y="495300"/>
            <a:ext cx="12807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Relationship between region and charges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5722"/>
            <a:ext cx="6948798" cy="425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29950" y="3576008"/>
            <a:ext cx="536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prstClr val="white"/>
                </a:solidFill>
              </a:rPr>
              <a:t>To understand the gender which spends more on insurance charges</a:t>
            </a:r>
          </a:p>
          <a:p>
            <a:endParaRPr lang="en-IN" sz="3200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We found that male spends more on insurance charges than females.</a:t>
            </a:r>
            <a:endParaRPr lang="en-IN" sz="3200" dirty="0">
              <a:solidFill>
                <a:prstClr val="white"/>
              </a:solidFill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687050" y="2728546"/>
            <a:ext cx="6046202" cy="5234354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00300"/>
            <a:ext cx="6948798" cy="2519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1357" y="723899"/>
            <a:ext cx="996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Relationship between gender and charges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43100"/>
            <a:ext cx="8839200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72850" y="1943100"/>
            <a:ext cx="536040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To understand the spending pattern of smokers and non smokers</a:t>
            </a:r>
          </a:p>
          <a:p>
            <a:endParaRPr lang="en-IN" sz="3200" dirty="0" smtClean="0">
              <a:solidFill>
                <a:prstClr val="white"/>
              </a:solidFill>
            </a:endParaRPr>
          </a:p>
          <a:p>
            <a:r>
              <a:rPr lang="en-IN" sz="3200" dirty="0" smtClean="0">
                <a:solidFill>
                  <a:prstClr val="white"/>
                </a:solidFill>
              </a:rPr>
              <a:t>We found that people who smoke spends more on insurance charges than non smokers and the spending of smokers is between 10,000 to 65,000 while spending of non-smokers is between 1,000 to 40,000.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029950" y="1943100"/>
            <a:ext cx="6046202" cy="6400800"/>
          </a:xfrm>
          <a:custGeom>
            <a:avLst/>
            <a:gdLst/>
            <a:ahLst/>
            <a:cxnLst/>
            <a:rect l="l" t="t" r="r" b="b"/>
            <a:pathLst>
              <a:path w="12174678" h="5637523">
                <a:moveTo>
                  <a:pt x="0" y="0"/>
                </a:moveTo>
                <a:lnTo>
                  <a:pt x="0" y="5637523"/>
                </a:lnTo>
                <a:lnTo>
                  <a:pt x="12174678" y="5637523"/>
                </a:lnTo>
                <a:lnTo>
                  <a:pt x="12174678" y="0"/>
                </a:lnTo>
                <a:lnTo>
                  <a:pt x="0" y="0"/>
                </a:lnTo>
                <a:close/>
                <a:moveTo>
                  <a:pt x="12113718" y="5576563"/>
                </a:moveTo>
                <a:lnTo>
                  <a:pt x="59690" y="5576563"/>
                </a:lnTo>
                <a:lnTo>
                  <a:pt x="59690" y="59690"/>
                </a:lnTo>
                <a:lnTo>
                  <a:pt x="12113718" y="59690"/>
                </a:lnTo>
                <a:lnTo>
                  <a:pt x="12113718" y="5576563"/>
                </a:lnTo>
                <a:close/>
              </a:path>
            </a:pathLst>
          </a:custGeom>
          <a:solidFill>
            <a:srgbClr val="37C9EF"/>
          </a:solidFill>
        </p:spPr>
      </p:sp>
      <p:sp>
        <p:nvSpPr>
          <p:cNvPr id="6" name="TextBox 5"/>
          <p:cNvSpPr txBox="1"/>
          <p:nvPr/>
        </p:nvSpPr>
        <p:spPr>
          <a:xfrm>
            <a:off x="1447800" y="761997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prstClr val="white"/>
                </a:solidFill>
              </a:rPr>
              <a:t>Relationship between smoking and charges</a:t>
            </a:r>
            <a:endParaRPr lang="en-IN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688</Words>
  <Application>Microsoft Office PowerPoint</Application>
  <PresentationFormat>Custom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Arial</vt:lpstr>
      <vt:lpstr>Calibri</vt:lpstr>
      <vt:lpstr>Aileron Heavy</vt:lpstr>
      <vt:lpstr>Arial Black</vt:lpstr>
      <vt:lpstr>Aileron Regular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Analytic Dashboard Presentation</dc:title>
  <dc:creator>Surabhi Singh</dc:creator>
  <cp:lastModifiedBy>Surabhi Singh</cp:lastModifiedBy>
  <cp:revision>18</cp:revision>
  <dcterms:created xsi:type="dcterms:W3CDTF">2006-08-16T00:00:00Z</dcterms:created>
  <dcterms:modified xsi:type="dcterms:W3CDTF">2020-10-05T21:01:26Z</dcterms:modified>
  <dc:identifier>DAEJvxxQYHk</dc:identifier>
</cp:coreProperties>
</file>