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8A5DD1-DA68-46EF-894D-CEC3D60E2ADB}">
  <a:tblStyle styleId="{358A5DD1-DA68-46EF-894D-CEC3D60E2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EDDEBB7-4762-4AD5-91DC-F89B981C6F5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8237dbd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8237dbd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8237dbd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8237dbd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18253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18253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8237db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8237db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8237dbd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8237dbd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fa473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fa473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fa4731d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fa4731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fa4731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fa4731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00fcc15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00fcc15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45b769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45b769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8237db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8237db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00fcc15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00fcc15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45b769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45b769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145b76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145b76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1ffbe68e8f4af2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1ffbe68e8f4af2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8237db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8237db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8237dbd4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8237dbd4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8237db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8237db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8237db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8237db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ed5d0f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ed5d0f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8237dbd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8237dbd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8237dbd4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8237dbd4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Hj4yKt_ia-kp4zTSNSJSMhEODopG2oPs?usp=sharing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bi.nlm.nih.gov/pubmed/?term=Yu%20W%5BAuthor%5D&amp;cauthor=true&amp;cauthor_uid=20307319" TargetMode="External"/><Relationship Id="rId4" Type="http://schemas.openxmlformats.org/officeDocument/2006/relationships/hyperlink" Target="https://www.ncbi.nlm.nih.gov/pubmed/?term=Liu%20T%5BAuthor%5D&amp;cauthor=true&amp;cauthor_uid=20307319" TargetMode="External"/><Relationship Id="rId5" Type="http://schemas.openxmlformats.org/officeDocument/2006/relationships/hyperlink" Target="https://www.ncbi.nlm.nih.gov/pubmed/?term=Valdez%20R%5BAuthor%5D&amp;cauthor=true&amp;cauthor_uid=20307319" TargetMode="External"/><Relationship Id="rId6" Type="http://schemas.openxmlformats.org/officeDocument/2006/relationships/hyperlink" Target="https://www.ncbi.nlm.nih.gov/pubmed/?term=Gwinn%20M%5BAuthor%5D&amp;cauthor=true&amp;cauthor_uid=20307319" TargetMode="External"/><Relationship Id="rId7" Type="http://schemas.openxmlformats.org/officeDocument/2006/relationships/hyperlink" Target="https://www.ncbi.nlm.nih.gov/pubmed/?term=Khoury%20MJ%5BAuthor%5D&amp;cauthor=true&amp;cauthor_uid=203073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2425" y="626575"/>
            <a:ext cx="89238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Differentiation and Classification</a:t>
            </a:r>
            <a:r>
              <a:rPr b="1" lang="en" sz="2400"/>
              <a:t> of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Diabetes, Pre-diabetes and Non-diabetes 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694550" y="3759725"/>
            <a:ext cx="779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Aditya Adhikary, Anjali Dhall, Ramya Y S, Surabhi S Nath, Vaibhav Mittal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available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</a:t>
            </a:r>
            <a:endParaRPr sz="1800"/>
          </a:p>
        </p:txBody>
      </p:sp>
      <p:sp>
        <p:nvSpPr>
          <p:cNvPr id="56" name="Google Shape;56;p13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1355975"/>
            <a:ext cx="4752200" cy="2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MID-REVIEW WORK</a:t>
            </a:r>
            <a:endParaRPr b="1" sz="2400"/>
          </a:p>
        </p:txBody>
      </p:sp>
      <p:sp>
        <p:nvSpPr>
          <p:cNvPr id="134" name="Google Shape;134;p22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694550" y="831325"/>
            <a:ext cx="58485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Mined data from NHANES for all years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Converted questionnaire data of 1999-2004 into label form - diabetes vs no diabetes vs borderline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Generated CSV file with 15 features for 6993 patients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Implemented SVM for tri-class classification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Evaluated results using precision, recall, f1 score, confusion matrix, ROC curves</a:t>
            </a:r>
            <a:endParaRPr sz="18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402" y="1062052"/>
            <a:ext cx="1986450" cy="2690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MID-REVIEW RESULTS</a:t>
            </a:r>
            <a:endParaRPr b="1" sz="2400"/>
          </a:p>
        </p:txBody>
      </p:sp>
      <p:sp>
        <p:nvSpPr>
          <p:cNvPr id="142" name="Google Shape;142;p23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88" y="1919350"/>
            <a:ext cx="4565995" cy="16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475" y="1336675"/>
            <a:ext cx="3142675" cy="2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CMC Curve for multiclass classification</a:t>
            </a:r>
            <a:endParaRPr sz="2400"/>
          </a:p>
        </p:txBody>
      </p:sp>
      <p:sp>
        <p:nvSpPr>
          <p:cNvPr id="150" name="Google Shape;150;p24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50" y="891300"/>
            <a:ext cx="5464325" cy="38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CHALLENGES</a:t>
            </a:r>
            <a:endParaRPr b="1" sz="2400"/>
          </a:p>
        </p:txBody>
      </p:sp>
      <p:sp>
        <p:nvSpPr>
          <p:cNvPr id="157" name="Google Shape;157;p25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694550" y="831325"/>
            <a:ext cx="75969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Less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Inconvenient file naming - names of csv files containing the features have been indiscriminately changed over the years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Complicated structure of data - demographics, dietary, examination, laboratory and questionnaire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Highly imbalanced data, with 89% samples of class 2 (no diabetes)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Missing values, incomplete information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PROPOSED EXTENSION</a:t>
            </a:r>
            <a:endParaRPr b="1" sz="2400"/>
          </a:p>
        </p:txBody>
      </p:sp>
      <p:sp>
        <p:nvSpPr>
          <p:cNvPr id="164" name="Google Shape;164;p26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670425" y="995925"/>
            <a:ext cx="7807800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data - 1999 to 2017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Tackle class imbalance issue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 NAs with suitable values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Decision Trees to select the best features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Attempt DL based approach - </a:t>
            </a:r>
            <a:r>
              <a:rPr lang="en" sz="1800">
                <a:solidFill>
                  <a:srgbClr val="FF0000"/>
                </a:solidFill>
              </a:rPr>
              <a:t>too less features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42336">
            <a:off x="4271973" y="1607298"/>
            <a:ext cx="578700" cy="5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42336">
            <a:off x="4271973" y="1073898"/>
            <a:ext cx="578700" cy="5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42336">
            <a:off x="4271973" y="2140698"/>
            <a:ext cx="578700" cy="5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42336">
            <a:off x="6024573" y="2750298"/>
            <a:ext cx="578700" cy="57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6"/>
          <p:cNvGrpSpPr/>
          <p:nvPr/>
        </p:nvGrpSpPr>
        <p:grpSpPr>
          <a:xfrm>
            <a:off x="5323782" y="1049289"/>
            <a:ext cx="3162342" cy="1245636"/>
            <a:chOff x="593225" y="1010850"/>
            <a:chExt cx="7856750" cy="2207400"/>
          </a:xfrm>
        </p:grpSpPr>
        <p:sp>
          <p:nvSpPr>
            <p:cNvPr id="171" name="Google Shape;171;p26"/>
            <p:cNvSpPr/>
            <p:nvPr/>
          </p:nvSpPr>
          <p:spPr>
            <a:xfrm>
              <a:off x="593225" y="2474200"/>
              <a:ext cx="2847600" cy="73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Data Mining from NHANES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3639025" y="1010850"/>
              <a:ext cx="1798800" cy="73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Feature Selection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5831875" y="2478750"/>
              <a:ext cx="2618100" cy="73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Machine Learning Models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 rot="2700000">
              <a:off x="5503633" y="1792712"/>
              <a:ext cx="1258367" cy="24267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 rot="-2700000">
              <a:off x="2303233" y="1792712"/>
              <a:ext cx="1258367" cy="24267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182700" y="2248525"/>
            <a:ext cx="8811300" cy="63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type="ctrTitle"/>
          </p:nvPr>
        </p:nvSpPr>
        <p:spPr>
          <a:xfrm>
            <a:off x="110100" y="22824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FURTHER WORK</a:t>
            </a:r>
            <a:endParaRPr b="1" sz="2400"/>
          </a:p>
        </p:txBody>
      </p:sp>
      <p:sp>
        <p:nvSpPr>
          <p:cNvPr id="182" name="Google Shape;182;p27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 REFINEMENT  </a:t>
            </a:r>
            <a:endParaRPr b="1" sz="2400"/>
          </a:p>
        </p:txBody>
      </p:sp>
      <p:sp>
        <p:nvSpPr>
          <p:cNvPr id="188" name="Google Shape;188;p28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670425" y="919725"/>
            <a:ext cx="78078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Collected data for entire 16 years - increased data to 23,000 samples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missing data NA values, performed the following two workarounds: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Replaced them with -1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Removed those rows entirely - ignored those data samples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Oversampling and Undersampling to tackle the class imbalance issue: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Generated synthetic data to equalize samples in each class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Randomly generated data points near the actual data points in the Euclidean plane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Removed samples randomly from class with excess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CLASSIFICATION SCHEMES</a:t>
            </a:r>
            <a:endParaRPr b="1" sz="2400"/>
          </a:p>
        </p:txBody>
      </p:sp>
      <p:sp>
        <p:nvSpPr>
          <p:cNvPr id="195" name="Google Shape;195;p29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38200" y="990600"/>
            <a:ext cx="740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d</a:t>
            </a:r>
            <a:r>
              <a:rPr lang="en" sz="1800">
                <a:solidFill>
                  <a:schemeClr val="dk1"/>
                </a:solidFill>
              </a:rPr>
              <a:t>eveloped two classification schemes as used in the paper:</a:t>
            </a:r>
            <a:endParaRPr/>
          </a:p>
        </p:txBody>
      </p:sp>
      <p:graphicFrame>
        <p:nvGraphicFramePr>
          <p:cNvPr id="197" name="Google Shape;197;p29"/>
          <p:cNvGraphicFramePr/>
          <p:nvPr/>
        </p:nvGraphicFramePr>
        <p:xfrm>
          <a:off x="95250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{358A5DD1-DA68-46EF-894D-CEC3D60E2ADB}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 Scheme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Classification Scheme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vs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29"/>
          <p:cNvSpPr/>
          <p:nvPr/>
        </p:nvSpPr>
        <p:spPr>
          <a:xfrm>
            <a:off x="1043700" y="2543950"/>
            <a:ext cx="1335000" cy="99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Diabetes</a:t>
            </a:r>
            <a:endParaRPr sz="1000"/>
          </a:p>
        </p:txBody>
      </p:sp>
      <p:sp>
        <p:nvSpPr>
          <p:cNvPr id="199" name="Google Shape;199;p29"/>
          <p:cNvSpPr/>
          <p:nvPr/>
        </p:nvSpPr>
        <p:spPr>
          <a:xfrm>
            <a:off x="3101100" y="2543950"/>
            <a:ext cx="1335000" cy="99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Pre-diabetes,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diabetes</a:t>
            </a:r>
            <a:endParaRPr sz="1000"/>
          </a:p>
        </p:txBody>
      </p:sp>
      <p:sp>
        <p:nvSpPr>
          <p:cNvPr id="200" name="Google Shape;200;p29"/>
          <p:cNvSpPr/>
          <p:nvPr/>
        </p:nvSpPr>
        <p:spPr>
          <a:xfrm>
            <a:off x="4701300" y="2543950"/>
            <a:ext cx="1335000" cy="99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Pre-diabetes</a:t>
            </a:r>
            <a:endParaRPr sz="1000"/>
          </a:p>
        </p:txBody>
      </p:sp>
      <p:sp>
        <p:nvSpPr>
          <p:cNvPr id="201" name="Google Shape;201;p29"/>
          <p:cNvSpPr/>
          <p:nvPr/>
        </p:nvSpPr>
        <p:spPr>
          <a:xfrm>
            <a:off x="6758700" y="2543950"/>
            <a:ext cx="1335000" cy="99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diabetes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FINAL RESULTS</a:t>
            </a:r>
            <a:endParaRPr b="1" sz="2400"/>
          </a:p>
        </p:txBody>
      </p:sp>
      <p:sp>
        <p:nvSpPr>
          <p:cNvPr id="207" name="Google Shape;207;p30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1092875" y="127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{DEDDEBB7-4762-4AD5-91DC-F89B981C6F5B}</a:tableStyleId>
              </a:tblPr>
              <a:tblGrid>
                <a:gridCol w="999200"/>
                <a:gridCol w="976325"/>
                <a:gridCol w="976325"/>
                <a:gridCol w="976325"/>
                <a:gridCol w="976325"/>
                <a:gridCol w="976325"/>
                <a:gridCol w="976325"/>
              </a:tblGrid>
              <a:tr h="80752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Classification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Scheme 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SVM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3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Precision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Recall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F1-Score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MCC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91.00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89.88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81.22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4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1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5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RF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1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99.92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99.85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B2322"/>
                          </a:solidFill>
                        </a:rPr>
                        <a:t>MLP</a:t>
                      </a:r>
                      <a:endParaRPr b="1"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1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93.00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98.00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73.00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62.89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0.35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98" y="356775"/>
            <a:ext cx="2934102" cy="2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925" y="2495550"/>
            <a:ext cx="2830815" cy="2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75" y="356781"/>
            <a:ext cx="3042150" cy="244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CONTENTS</a:t>
            </a:r>
            <a:endParaRPr b="1" sz="2400"/>
          </a:p>
        </p:txBody>
      </p:sp>
      <p:sp>
        <p:nvSpPr>
          <p:cNvPr id="63" name="Google Shape;63;p14"/>
          <p:cNvSpPr txBox="1"/>
          <p:nvPr/>
        </p:nvSpPr>
        <p:spPr>
          <a:xfrm>
            <a:off x="694550" y="526525"/>
            <a:ext cx="78078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Methodology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Results</a:t>
            </a:r>
            <a:endParaRPr sz="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Mid-review Work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Mid-review Results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Challenges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Proposed Extension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Further Work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Data Refining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Classification Schemes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Classifiers Implemented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Final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</a:t>
            </a:r>
            <a:endParaRPr sz="1600"/>
          </a:p>
        </p:txBody>
      </p:sp>
      <p:sp>
        <p:nvSpPr>
          <p:cNvPr id="64" name="Google Shape;64;p14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ctrTitle"/>
          </p:nvPr>
        </p:nvSpPr>
        <p:spPr>
          <a:xfrm>
            <a:off x="110100" y="7505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FINAL RESULTS</a:t>
            </a:r>
            <a:endParaRPr b="1" sz="2400"/>
          </a:p>
        </p:txBody>
      </p:sp>
      <p:sp>
        <p:nvSpPr>
          <p:cNvPr id="222" name="Google Shape;222;p32"/>
          <p:cNvSpPr/>
          <p:nvPr/>
        </p:nvSpPr>
        <p:spPr>
          <a:xfrm>
            <a:off x="0" y="-54950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32"/>
          <p:cNvGraphicFramePr/>
          <p:nvPr/>
        </p:nvGraphicFramePr>
        <p:xfrm>
          <a:off x="507025" y="653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{DEDDEBB7-4762-4AD5-91DC-F89B981C6F5B}</a:tableStyleId>
              </a:tblPr>
              <a:tblGrid>
                <a:gridCol w="1223450"/>
                <a:gridCol w="1147525"/>
                <a:gridCol w="1147525"/>
                <a:gridCol w="1147525"/>
                <a:gridCol w="1147525"/>
                <a:gridCol w="1147525"/>
                <a:gridCol w="1147525"/>
              </a:tblGrid>
              <a:tr h="79577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Classification Scheme 2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KNN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36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Spec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MCC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Training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67.34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48.61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60.05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62.00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16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67.46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47.73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59.78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61.00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15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42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Training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87.76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86.51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87.27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95.00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74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88.76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85.76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87.59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95.00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74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362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DT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Training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97.45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96.74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97.17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94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96.7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94.82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95.97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92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RF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Training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98.00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99.17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99.68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95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Validation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97.00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99.27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99.72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100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.00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0.</a:t>
                      </a:r>
                      <a:r>
                        <a:rPr lang="en" sz="1200">
                          <a:solidFill>
                            <a:srgbClr val="3B2322"/>
                          </a:solidFill>
                        </a:rPr>
                        <a:t>93</a:t>
                      </a:r>
                      <a:endParaRPr sz="1200">
                        <a:solidFill>
                          <a:srgbClr val="3B23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50" y="902175"/>
            <a:ext cx="3807100" cy="381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75" y="917300"/>
            <a:ext cx="3807100" cy="38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595200" y="657775"/>
            <a:ext cx="3660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4862975" y="657775"/>
            <a:ext cx="3660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0" y="-54950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48150" y="913600"/>
            <a:ext cx="7665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Various Machine Learning techniques were used for the classification of persons with common diseases such as diabetes and pre-diabetes in the population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Decision Tree proves to be very effective for such analysis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This approach should be further explored in other complex diseases using common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/>
        </p:nvSpPr>
        <p:spPr>
          <a:xfrm>
            <a:off x="182700" y="2248525"/>
            <a:ext cx="8811300" cy="63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type="ctrTitle"/>
          </p:nvPr>
        </p:nvSpPr>
        <p:spPr>
          <a:xfrm>
            <a:off x="110100" y="22824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THANK YOU</a:t>
            </a:r>
            <a:endParaRPr b="1" sz="2400"/>
          </a:p>
        </p:txBody>
      </p:sp>
      <p:sp>
        <p:nvSpPr>
          <p:cNvPr id="246" name="Google Shape;246;p35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12425" y="388800"/>
            <a:ext cx="89238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INTRODUCTION</a:t>
            </a:r>
            <a:endParaRPr b="1" sz="2400"/>
          </a:p>
        </p:txBody>
      </p:sp>
      <p:sp>
        <p:nvSpPr>
          <p:cNvPr id="70" name="Google Shape;70;p15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25" y="1419375"/>
            <a:ext cx="3355450" cy="34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18350" y="1440925"/>
            <a:ext cx="4651500" cy="3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50 million people in India suffer from type-2 diabetes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India has more people with type-2 diabetes than any other nation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India is witnessing alarming rise in the incidence of diabetes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Timely detection and proper management can significantly help all diabetes patients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Diabetes classification algorithms can aid diagnosis of the disease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70684" l="0" r="0" t="0"/>
          <a:stretch/>
        </p:blipFill>
        <p:spPr>
          <a:xfrm>
            <a:off x="752475" y="835200"/>
            <a:ext cx="7889087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2700" y="1715125"/>
            <a:ext cx="8811300" cy="63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519975" y="1749125"/>
            <a:ext cx="80526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PAPER ANALYSIS</a:t>
            </a:r>
            <a:endParaRPr b="1" sz="2400"/>
          </a:p>
        </p:txBody>
      </p:sp>
      <p:sp>
        <p:nvSpPr>
          <p:cNvPr id="80" name="Google Shape;80;p16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56150" y="2133600"/>
            <a:ext cx="86097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Application of support vector machine modeling for prediction of common diseases: the case of diabetes and pre-diabetes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06975" y="3200400"/>
            <a:ext cx="8504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uFill>
                  <a:noFill/>
                </a:uFill>
                <a:hlinkClick r:id="rId3"/>
              </a:rPr>
              <a:t>Yu W</a:t>
            </a:r>
            <a:r>
              <a:rPr baseline="30000" lang="en" sz="1100"/>
              <a:t>1</a:t>
            </a:r>
            <a:r>
              <a:rPr lang="en" sz="1100"/>
              <a:t>,</a:t>
            </a:r>
            <a:r>
              <a:rPr lang="en" sz="1100">
                <a:uFill>
                  <a:noFill/>
                </a:uFill>
                <a:hlinkClick r:id="rId4"/>
              </a:rPr>
              <a:t> Liu T</a:t>
            </a:r>
            <a:r>
              <a:rPr lang="en" sz="1100"/>
              <a:t>,</a:t>
            </a:r>
            <a:r>
              <a:rPr lang="en" sz="1100">
                <a:uFill>
                  <a:noFill/>
                </a:uFill>
                <a:hlinkClick r:id="rId5"/>
              </a:rPr>
              <a:t> Valdez R</a:t>
            </a:r>
            <a:r>
              <a:rPr lang="en" sz="1100"/>
              <a:t>,</a:t>
            </a:r>
            <a:r>
              <a:rPr lang="en" sz="1100">
                <a:uFill>
                  <a:noFill/>
                </a:uFill>
                <a:hlinkClick r:id="rId6"/>
              </a:rPr>
              <a:t> Gwinn M</a:t>
            </a:r>
            <a:r>
              <a:rPr lang="en" sz="1100"/>
              <a:t>,</a:t>
            </a:r>
            <a:r>
              <a:rPr lang="en" sz="1100">
                <a:uFill>
                  <a:noFill/>
                </a:uFill>
                <a:hlinkClick r:id="rId7"/>
              </a:rPr>
              <a:t> Khoury MJ</a:t>
            </a:r>
            <a:r>
              <a:rPr lang="en" sz="110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112425" y="388800"/>
            <a:ext cx="89238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OVERVIEW</a:t>
            </a:r>
            <a:endParaRPr b="1" sz="2400"/>
          </a:p>
        </p:txBody>
      </p:sp>
      <p:sp>
        <p:nvSpPr>
          <p:cNvPr id="88" name="Google Shape;88;p17"/>
          <p:cNvSpPr txBox="1"/>
          <p:nvPr/>
        </p:nvSpPr>
        <p:spPr>
          <a:xfrm>
            <a:off x="648000" y="834150"/>
            <a:ext cx="76152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SVM based approach to detect people with diabetes and pre-diabetes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 dataset - National Health and Nutrition Examination Survey (NHANES) </a:t>
            </a:r>
            <a:r>
              <a:rPr lang="en" sz="1800"/>
              <a:t>Questionnaire</a:t>
            </a:r>
            <a:r>
              <a:rPr lang="en" sz="1800"/>
              <a:t> data for 5 years, 1999-2004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Classification Scheme 1 - diagnosed or undiagnosed diabetes vs pre-diabetes or no diabetes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Classification Scheme 2 -  undiagnosed diabetes or pre-diabetes vs no diabetes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Obtained an AUC ROC of </a:t>
            </a:r>
            <a:r>
              <a:rPr b="1" lang="en" sz="1800"/>
              <a:t>83.5%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for Classification Scheme 1 </a:t>
            </a:r>
            <a:r>
              <a:rPr lang="en" sz="1800"/>
              <a:t>and </a:t>
            </a:r>
            <a:r>
              <a:rPr b="1" lang="en" sz="1800"/>
              <a:t>73.2%</a:t>
            </a:r>
            <a:r>
              <a:rPr lang="en" sz="1800"/>
              <a:t> for Classification Scheme 2</a:t>
            </a:r>
            <a:endParaRPr sz="1800"/>
          </a:p>
        </p:txBody>
      </p:sp>
      <p:sp>
        <p:nvSpPr>
          <p:cNvPr id="89" name="Google Shape;89;p17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45530" l="0" r="0" t="0"/>
          <a:stretch/>
        </p:blipFill>
        <p:spPr>
          <a:xfrm>
            <a:off x="1225150" y="2091075"/>
            <a:ext cx="6152825" cy="8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100" y="3414950"/>
            <a:ext cx="3147274" cy="1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METHODOLOGY</a:t>
            </a:r>
            <a:endParaRPr b="1" sz="2400"/>
          </a:p>
        </p:txBody>
      </p:sp>
      <p:sp>
        <p:nvSpPr>
          <p:cNvPr id="97" name="Google Shape;97;p18"/>
          <p:cNvSpPr txBox="1"/>
          <p:nvPr/>
        </p:nvSpPr>
        <p:spPr>
          <a:xfrm>
            <a:off x="465950" y="755125"/>
            <a:ext cx="65430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Participants - above 20, non pregnant women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Question: “Have you been told by a doctor that you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 diabetes?”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Yes - </a:t>
            </a:r>
            <a:r>
              <a:rPr b="1" lang="en" sz="1800">
                <a:solidFill>
                  <a:schemeClr val="dk1"/>
                </a:solidFill>
              </a:rPr>
              <a:t>Diagnosed diabetes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-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If glucose level &gt;= 126 - </a:t>
            </a:r>
            <a:r>
              <a:rPr b="1" lang="en" sz="1800">
                <a:solidFill>
                  <a:schemeClr val="dk1"/>
                </a:solidFill>
              </a:rPr>
              <a:t>Undiagnosed diabetes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Else If glucose level &gt; 100 - </a:t>
            </a:r>
            <a:r>
              <a:rPr b="1" lang="en" sz="1800">
                <a:solidFill>
                  <a:schemeClr val="dk1"/>
                </a:solidFill>
              </a:rPr>
              <a:t>Pre-diabetes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Else - </a:t>
            </a:r>
            <a:r>
              <a:rPr b="1" lang="en" sz="1800">
                <a:solidFill>
                  <a:schemeClr val="dk1"/>
                </a:solidFill>
              </a:rPr>
              <a:t>No diabetes</a:t>
            </a:r>
            <a:endParaRPr b="1"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Binary classification - using Machine Learning Technique, 14 features on Classification Scheme 1 and </a:t>
            </a:r>
            <a:r>
              <a:rPr lang="en" sz="1800">
                <a:solidFill>
                  <a:schemeClr val="dk1"/>
                </a:solidFill>
              </a:rPr>
              <a:t>Classification Scheme 2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8"/>
          <p:cNvSpPr/>
          <p:nvPr/>
        </p:nvSpPr>
        <p:spPr>
          <a:xfrm>
            <a:off x="125" y="763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5642" r="0" t="12018"/>
          <a:stretch/>
        </p:blipFill>
        <p:spPr>
          <a:xfrm>
            <a:off x="6948250" y="755125"/>
            <a:ext cx="1874325" cy="2366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/>
        </p:nvSpPr>
        <p:spPr>
          <a:xfrm>
            <a:off x="6847700" y="415675"/>
            <a:ext cx="1798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14 features - 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METHODOLOGY</a:t>
            </a:r>
            <a:endParaRPr b="1" sz="2400"/>
          </a:p>
        </p:txBody>
      </p:sp>
      <p:sp>
        <p:nvSpPr>
          <p:cNvPr id="106" name="Google Shape;106;p19"/>
          <p:cNvSpPr txBox="1"/>
          <p:nvPr/>
        </p:nvSpPr>
        <p:spPr>
          <a:xfrm>
            <a:off x="694550" y="907525"/>
            <a:ext cx="77796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Classification Scheme 1 -                                vs		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Classification Scheme 2 -                                vs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			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SVM Implementation - LibSVM, best kernel/gamma/C chosen, 5 fold cross validation, linear/polynomial.sigmoid/rbf kernel functions used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Multiple logistic regression modelling (MLR) performed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9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015500" y="943750"/>
            <a:ext cx="1666800" cy="9978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Diagnosed, undiagnosed diabetes</a:t>
            </a:r>
            <a:endParaRPr sz="1200"/>
          </a:p>
        </p:txBody>
      </p:sp>
      <p:sp>
        <p:nvSpPr>
          <p:cNvPr id="109" name="Google Shape;109;p19"/>
          <p:cNvSpPr/>
          <p:nvPr/>
        </p:nvSpPr>
        <p:spPr>
          <a:xfrm>
            <a:off x="6225300" y="943750"/>
            <a:ext cx="1666800" cy="9978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</a:t>
            </a:r>
            <a:r>
              <a:rPr lang="en" sz="1200"/>
              <a:t>diabetes,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 diabetes</a:t>
            </a:r>
            <a:endParaRPr sz="1200"/>
          </a:p>
        </p:txBody>
      </p:sp>
      <p:sp>
        <p:nvSpPr>
          <p:cNvPr id="110" name="Google Shape;110;p19"/>
          <p:cNvSpPr/>
          <p:nvPr/>
        </p:nvSpPr>
        <p:spPr>
          <a:xfrm>
            <a:off x="4015500" y="2086750"/>
            <a:ext cx="1666800" cy="99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r>
              <a:rPr lang="en" sz="1200"/>
              <a:t>ndiagnosed diabetes,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Pre-diabetes</a:t>
            </a:r>
            <a:endParaRPr sz="1200"/>
          </a:p>
        </p:txBody>
      </p:sp>
      <p:sp>
        <p:nvSpPr>
          <p:cNvPr id="111" name="Google Shape;111;p19"/>
          <p:cNvSpPr/>
          <p:nvPr/>
        </p:nvSpPr>
        <p:spPr>
          <a:xfrm>
            <a:off x="6225300" y="2086750"/>
            <a:ext cx="1666800" cy="99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 diabetes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112425" y="312600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</a:t>
            </a:r>
            <a:endParaRPr b="1" sz="2400"/>
          </a:p>
        </p:txBody>
      </p:sp>
      <p:sp>
        <p:nvSpPr>
          <p:cNvPr id="117" name="Google Shape;117;p20"/>
          <p:cNvSpPr txBox="1"/>
          <p:nvPr/>
        </p:nvSpPr>
        <p:spPr>
          <a:xfrm>
            <a:off x="542150" y="755125"/>
            <a:ext cx="78078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Classification Scheme 1 - RBF kernel,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AUC - SVM 83.47%, logistic regression 83.19%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Classification Scheme 2 - Linear kernel,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AUC - SVM 73.18%, logistic regression 73.35%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3024188"/>
            <a:ext cx="43338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100" y="458250"/>
            <a:ext cx="2807750" cy="210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856" y="2538500"/>
            <a:ext cx="2763994" cy="21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82700" y="2248525"/>
            <a:ext cx="8811300" cy="63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type="ctrTitle"/>
          </p:nvPr>
        </p:nvSpPr>
        <p:spPr>
          <a:xfrm>
            <a:off x="110100" y="2282525"/>
            <a:ext cx="892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OUR WORK</a:t>
            </a:r>
            <a:endParaRPr b="1" sz="2400"/>
          </a:p>
        </p:txBody>
      </p:sp>
      <p:sp>
        <p:nvSpPr>
          <p:cNvPr id="128" name="Google Shape;128;p21"/>
          <p:cNvSpPr/>
          <p:nvPr/>
        </p:nvSpPr>
        <p:spPr>
          <a:xfrm>
            <a:off x="125" y="125"/>
            <a:ext cx="9144000" cy="5143500"/>
          </a:xfrm>
          <a:prstGeom prst="frame">
            <a:avLst>
              <a:gd fmla="val 4915" name="adj1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