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ab70079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ab70079_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dab70079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dab70079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162340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162340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Retinal vein occlusions - blockage of veins that carry blood away from the retina. Therefore eye looks red.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Degenerated retina - Retina deteriorates due to cell death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dab7007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dab7007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dab7007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dab7007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1623400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1623400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162340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162340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162340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162340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FUNDUS images - FUNDUS images are photographs of the back of the eye - ie, the retina region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dab7007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dab7007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dab70079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dab70079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dab70079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dab70079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dab70079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dab70079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dab70079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dab70079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RecentIssue.jsp?punumber=6221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rc.bmj.com/content/2/1/e000005" TargetMode="External"/><Relationship Id="rId3" Type="http://schemas.openxmlformats.org/officeDocument/2006/relationships/hyperlink" Target="https://ieeexplore.ieee.org/stamp/stamp.jsp?arnumber=6680633" TargetMode="External"/><Relationship Id="rId7" Type="http://schemas.openxmlformats.org/officeDocument/2006/relationships/hyperlink" Target="https://www.google.co.in/search?q=diabetic+retinopathy+india&amp;ei=YLG3W8HCEMLe9QOT-YhI&amp;start=10&amp;sa=N&amp;biw=1517&amp;bih=73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ographyandyou.com/population/health/expansion-eye-health-services-essential-combating-diabetic-retinopathy/" TargetMode="External"/><Relationship Id="rId5" Type="http://schemas.openxmlformats.org/officeDocument/2006/relationships/hyperlink" Target="http://www.ijo.in/article.asp?issn=0301-4738;year=2016;volume=64;issue=1;spage=38;epage=44;aulast=Gadkari" TargetMode="External"/><Relationship Id="rId4" Type="http://schemas.openxmlformats.org/officeDocument/2006/relationships/hyperlink" Target="https://ieeexplore.ieee.org/document/648931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6200"/>
            <a:ext cx="8520600" cy="16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DREAM: Diabetic Retinopathy Analysis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Machine Learning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9300" y="1153900"/>
            <a:ext cx="8520600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Sohini Roychowdhury, Student Member, IEEE, Dara D. Koozekanani, Member, IEEE,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and Keshab K. Parhi, Fellow, IEEE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IEEE Journal of Biomedical and Health Informatics</a:t>
            </a:r>
            <a:endParaRPr sz="1350" u="sng">
              <a:solidFill>
                <a:srgbClr val="660099"/>
              </a:solidFill>
              <a:highlight>
                <a:srgbClr val="FFFFFF"/>
              </a:highlight>
              <a:hlinkClick r:id="rId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675" y="2183500"/>
            <a:ext cx="4060419" cy="18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00" y="4430500"/>
            <a:ext cx="9144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Surabhi S Nath 		Suril Mehta 	Vishal Raj Dutta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2016271 	            2015104 		    2015115		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5" y="4085125"/>
            <a:ext cx="914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GROUP 3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Stage 3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0" y="2007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 - Stage 3</a:t>
            </a:r>
            <a:endParaRPr b="1"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692475" y="771425"/>
            <a:ext cx="70629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Diabetic Retinopathy Severity Grading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only red lesion numbers - more severe, needs to be more accurately detected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bright lesions, false positives imply abnormalities other than Diabetic Retinopathy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Must ensure low false positives, high specificity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red lesions, false negatives will lead to false interpretation of Severity Grade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Must ensure low false negatives, high sensitivity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t="21042"/>
          <a:stretch/>
        </p:blipFill>
        <p:spPr>
          <a:xfrm>
            <a:off x="2485075" y="1210875"/>
            <a:ext cx="4636174" cy="11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Methodology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Results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0" y="2769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 OBTAINED</a:t>
            </a:r>
            <a:endParaRPr b="1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676525" y="1076275"/>
            <a:ext cx="717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Results on Internal Dataset - </a:t>
            </a:r>
            <a:r>
              <a:rPr lang="en">
                <a:solidFill>
                  <a:schemeClr val="dk1"/>
                </a:solidFill>
              </a:rPr>
              <a:t>DIARETDB1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Favourable classification of bright vs red lesions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Sensitivity = </a:t>
            </a:r>
            <a:r>
              <a:rPr lang="en" b="1">
                <a:solidFill>
                  <a:schemeClr val="dk1"/>
                </a:solidFill>
              </a:rPr>
              <a:t>95%</a:t>
            </a:r>
            <a:r>
              <a:rPr lang="en">
                <a:solidFill>
                  <a:schemeClr val="dk1"/>
                </a:solidFill>
              </a:rPr>
              <a:t>, Specificity = </a:t>
            </a:r>
            <a:r>
              <a:rPr lang="en" b="1">
                <a:solidFill>
                  <a:schemeClr val="dk1"/>
                </a:solidFill>
              </a:rPr>
              <a:t>90% </a:t>
            </a:r>
            <a:r>
              <a:rPr lang="en">
                <a:solidFill>
                  <a:schemeClr val="dk1"/>
                </a:solidFill>
              </a:rPr>
              <a:t>for Micro-aneurysms vs  Hemorrhages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Sensitivity = </a:t>
            </a:r>
            <a:r>
              <a:rPr lang="en" b="1">
                <a:solidFill>
                  <a:schemeClr val="dk1"/>
                </a:solidFill>
              </a:rPr>
              <a:t>99%</a:t>
            </a:r>
            <a:r>
              <a:rPr lang="en">
                <a:solidFill>
                  <a:schemeClr val="dk1"/>
                </a:solidFill>
              </a:rPr>
              <a:t>, Specificity = </a:t>
            </a:r>
            <a:r>
              <a:rPr lang="en" b="1">
                <a:solidFill>
                  <a:schemeClr val="dk1"/>
                </a:solidFill>
              </a:rPr>
              <a:t>97% </a:t>
            </a:r>
            <a:r>
              <a:rPr lang="en">
                <a:solidFill>
                  <a:schemeClr val="dk1"/>
                </a:solidFill>
              </a:rPr>
              <a:t>for Cotton Wool Spots vs Hard Exudates 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Higher Specificity for Bright Lesions and higher Sensitivity for Red Lesions, as was desired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on External Dataset - MESSIDOR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Sensitivity = </a:t>
            </a:r>
            <a:r>
              <a:rPr lang="en" b="1">
                <a:solidFill>
                  <a:schemeClr val="dk1"/>
                </a:solidFill>
              </a:rPr>
              <a:t>100%</a:t>
            </a:r>
            <a:r>
              <a:rPr lang="en">
                <a:solidFill>
                  <a:schemeClr val="dk1"/>
                </a:solidFill>
              </a:rPr>
              <a:t>, Specificity = </a:t>
            </a:r>
            <a:r>
              <a:rPr lang="en" b="1">
                <a:solidFill>
                  <a:schemeClr val="dk1"/>
                </a:solidFill>
              </a:rPr>
              <a:t>53.16%</a:t>
            </a:r>
            <a:r>
              <a:rPr lang="en">
                <a:solidFill>
                  <a:schemeClr val="dk1"/>
                </a:solidFill>
              </a:rPr>
              <a:t>, AUC = </a:t>
            </a:r>
            <a:r>
              <a:rPr lang="en" b="1">
                <a:solidFill>
                  <a:schemeClr val="dk1"/>
                </a:solidFill>
              </a:rPr>
              <a:t>0.904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Beat state of the art Sensitivity = </a:t>
            </a:r>
            <a:r>
              <a:rPr lang="en" b="1">
                <a:solidFill>
                  <a:schemeClr val="dk1"/>
                </a:solidFill>
              </a:rPr>
              <a:t>96%</a:t>
            </a:r>
            <a:r>
              <a:rPr lang="en">
                <a:solidFill>
                  <a:schemeClr val="dk1"/>
                </a:solidFill>
              </a:rPr>
              <a:t>, Specificity = </a:t>
            </a:r>
            <a:r>
              <a:rPr lang="en" b="1">
                <a:solidFill>
                  <a:schemeClr val="dk1"/>
                </a:solidFill>
              </a:rPr>
              <a:t>51%</a:t>
            </a:r>
            <a:r>
              <a:rPr lang="en">
                <a:solidFill>
                  <a:schemeClr val="dk1"/>
                </a:solidFill>
              </a:rPr>
              <a:t>, AUC = </a:t>
            </a:r>
            <a:r>
              <a:rPr lang="en" b="1">
                <a:solidFill>
                  <a:schemeClr val="dk1"/>
                </a:solidFill>
              </a:rPr>
              <a:t>0.875 </a:t>
            </a:r>
            <a:r>
              <a:rPr lang="en">
                <a:solidFill>
                  <a:schemeClr val="dk1"/>
                </a:solidFill>
              </a:rPr>
              <a:t>and outperformed all existing methods on MESSIDOR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CHALLENGES FACED</a:t>
            </a:r>
            <a:endParaRPr b="1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1887575" y="1000075"/>
            <a:ext cx="709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Optical disk not blocked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Additional Bright Lesions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Errenuous Image segmentation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Inaccuracies in lesion classification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False detection of Bright Lesions does not affect Severity Score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Cannot conclude accuracy on the basis of Severity Score accuracy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Retinal vein occlusions/degenerated retina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Classified as abnormal though no Diabetic Retinopathy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Unbalanced datasets in Stage 2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Biased classification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Methodology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Challenges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POSSIBLE EXTENSIONS</a:t>
            </a:r>
            <a:endParaRPr b="1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1887575" y="1076275"/>
            <a:ext cx="709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 the training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Neural Networks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on multiple datasets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Methodology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Extensions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87900" y="954169"/>
            <a:ext cx="8520600" cy="4024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ieeexplore.ieee.org/stamp/stamp.jsp?arnumber=6680633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endParaRPr lang="en-US" u="sng" dirty="0" smtClean="0">
              <a:hlinkClick r:id="rId4"/>
            </a:endParaRPr>
          </a:p>
          <a:p>
            <a:pPr marL="0" lvl="0" indent="0">
              <a:buNone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 smtClean="0">
                <a:hlinkClick r:id="rId4"/>
              </a:rPr>
              <a:t>://ieeexplore.ieee.org/document/6489310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http://www.ijo.in/article.asp?issn=0301-4738;year=2016;volume=64;issue=1;spage=38;epage=44;aulast=Gadkari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https://www.geographyandyou.com/population/health/expansion-eye-health-services-essential-combating-diabetic-retinopathy/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https://www.google.co.in/search?q=diabetic+retinopathy+india&amp;ei=YLG3W8HCEMLe9QOT-YhI&amp;start=10&amp;sa=N&amp;biw=1517&amp;bih=730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https://drc.bmj.com/content/2/1/e000005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0" y="3688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216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0" y="771475"/>
            <a:ext cx="9144000" cy="4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Topic </a:t>
            </a:r>
            <a:r>
              <a:rPr lang="en">
                <a:solidFill>
                  <a:srgbClr val="FF0000"/>
                </a:solidFill>
              </a:rPr>
              <a:t>Overview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- Diabetic Retinopathy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Paper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Abstract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 </a:t>
            </a:r>
            <a:r>
              <a:rPr lang="en">
                <a:solidFill>
                  <a:schemeClr val="dk1"/>
                </a:solidFill>
              </a:rPr>
              <a:t>Adopted</a:t>
            </a:r>
            <a:r>
              <a:rPr lang="en"/>
              <a:t> </a:t>
            </a:r>
            <a:endParaRPr>
              <a:solidFill>
                <a:srgbClr val="FF0000"/>
              </a:solidFill>
            </a:endParaRPr>
          </a:p>
          <a:p>
            <a:pPr marL="457200" lvl="0" indent="-3429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Stage 1</a:t>
            </a:r>
            <a:endParaRPr>
              <a:solidFill>
                <a:srgbClr val="0000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Stage 2</a:t>
            </a:r>
            <a:endParaRPr>
              <a:solidFill>
                <a:srgbClr val="000000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Stage 3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Results </a:t>
            </a:r>
            <a:r>
              <a:rPr lang="en">
                <a:solidFill>
                  <a:schemeClr val="dk1"/>
                </a:solidFill>
              </a:rPr>
              <a:t>Obtained</a:t>
            </a:r>
            <a:r>
              <a:rPr lang="en"/>
              <a:t> 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Challenges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Faced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Possible </a:t>
            </a:r>
            <a:r>
              <a:rPr lang="en">
                <a:solidFill>
                  <a:srgbClr val="FF0000"/>
                </a:solidFill>
              </a:rPr>
              <a:t>Extensions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153825"/>
            <a:ext cx="60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TOPIC OVERVIEW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255275" y="1017725"/>
            <a:ext cx="14799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Overview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Methodology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r="3799"/>
          <a:stretch/>
        </p:blipFill>
        <p:spPr>
          <a:xfrm>
            <a:off x="6001550" y="0"/>
            <a:ext cx="31424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509" y="2419350"/>
            <a:ext cx="355826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">
            <a:off x="1346975" y="802726"/>
            <a:ext cx="4623550" cy="2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0229" y="2038349"/>
            <a:ext cx="3923034" cy="2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0075" y="1186169"/>
            <a:ext cx="6448600" cy="37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9100" y="1659375"/>
            <a:ext cx="4048126" cy="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0" y="3531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PAPER ABSTRACT</a:t>
            </a:r>
            <a:endParaRPr b="1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692475" y="1152425"/>
            <a:ext cx="64950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Analyze FUNDUS images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datasets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DIARETDB1 - 68 Images, MESSIDOR - 1200 Images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Apply Machine Learning techniques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GMM, kNN, SVM, AdaBoost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Reduction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Two-step Hierarchical Classification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Diabetic Retinopathy Severity Score generation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Beaten the best reported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Abstract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Methodology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3609" t="3306" r="3124" b="4578"/>
          <a:stretch/>
        </p:blipFill>
        <p:spPr>
          <a:xfrm>
            <a:off x="6709825" y="66275"/>
            <a:ext cx="2428875" cy="18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2769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 ADOPTED</a:t>
            </a:r>
            <a:endParaRPr b="1"/>
          </a:p>
        </p:txBody>
      </p:sp>
      <p:grpSp>
        <p:nvGrpSpPr>
          <p:cNvPr id="90" name="Google Shape;90;p17"/>
          <p:cNvGrpSpPr/>
          <p:nvPr/>
        </p:nvGrpSpPr>
        <p:grpSpPr>
          <a:xfrm>
            <a:off x="1796975" y="913300"/>
            <a:ext cx="7404075" cy="4078875"/>
            <a:chOff x="1796975" y="913300"/>
            <a:chExt cx="7404075" cy="4078875"/>
          </a:xfrm>
        </p:grpSpPr>
        <p:sp>
          <p:nvSpPr>
            <p:cNvPr id="91" name="Google Shape;91;p17"/>
            <p:cNvSpPr/>
            <p:nvPr/>
          </p:nvSpPr>
          <p:spPr>
            <a:xfrm>
              <a:off x="1796975" y="1117425"/>
              <a:ext cx="3378000" cy="83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Stage 1: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Image Segmentation</a:t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796975" y="2565225"/>
              <a:ext cx="3378000" cy="83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Stage 2: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2-Step Hierarchical Lesion Classification</a:t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796975" y="4013025"/>
              <a:ext cx="3378000" cy="83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Stage 3: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Diabetic Retinopathy Severity Grade</a:t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5262625" y="4083775"/>
              <a:ext cx="3138600" cy="9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GRADE 0</a:t>
              </a:r>
              <a:r>
                <a:rPr lang="en" sz="1200"/>
                <a:t> - No Diabetic Retinopathy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GRADE 1</a:t>
              </a:r>
              <a:r>
                <a:rPr lang="en" sz="1200">
                  <a:solidFill>
                    <a:schemeClr val="dk1"/>
                  </a:solidFill>
                </a:rPr>
                <a:t> - Mild Diabetic Retinopathy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GRADE 2</a:t>
              </a:r>
              <a:r>
                <a:rPr lang="en" sz="1200">
                  <a:solidFill>
                    <a:schemeClr val="dk1"/>
                  </a:solidFill>
                </a:rPr>
                <a:t> - Moderate Diabetic Retinopathy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CC0000"/>
                  </a:solidFill>
                </a:rPr>
                <a:t>GRADE 3</a:t>
              </a:r>
              <a:r>
                <a:rPr lang="en" sz="1200">
                  <a:solidFill>
                    <a:schemeClr val="dk1"/>
                  </a:solidFill>
                </a:rPr>
                <a:t> - Severe Diabetic Retinopathy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5221975" y="913300"/>
              <a:ext cx="36567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AutoNum type="arabicPeriod"/>
              </a:pPr>
              <a:r>
                <a:rPr lang="en" sz="1200"/>
                <a:t>Remove Background</a:t>
              </a:r>
              <a:endParaRPr sz="1200"/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AutoNum type="alphaLcPeriod"/>
              </a:pPr>
              <a:r>
                <a:rPr lang="en" sz="1200"/>
                <a:t>Optical Disk</a:t>
              </a:r>
              <a:endParaRPr sz="1200"/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AutoNum type="alphaLcPeriod"/>
              </a:pPr>
              <a:r>
                <a:rPr lang="en" sz="1200"/>
                <a:t>Blood Vasculature</a:t>
              </a:r>
              <a:endParaRPr sz="1200"/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AutoNum type="arabicPeriod"/>
              </a:pPr>
              <a:r>
                <a:rPr lang="en" sz="1200"/>
                <a:t>Identify Candidate Bright and Red Lesions</a:t>
              </a:r>
              <a:endParaRPr sz="12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5273000" y="2158350"/>
              <a:ext cx="19287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Candidate Bright Lesions</a:t>
              </a:r>
              <a:endParaRPr sz="1200"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7254200" y="2158350"/>
              <a:ext cx="19287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Candidate Bright Lesions</a:t>
              </a:r>
              <a:endParaRPr sz="1200"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251075" y="2668625"/>
              <a:ext cx="15921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 Bright Lesions</a:t>
              </a:r>
              <a:endParaRPr sz="1200"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7765675" y="2668625"/>
              <a:ext cx="13824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 Red Lesions</a:t>
              </a:r>
              <a:endParaRPr sz="12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775075" y="2668625"/>
              <a:ext cx="1032000" cy="2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Non Lesions</a:t>
              </a:r>
              <a:endParaRPr sz="1200"/>
            </a:p>
          </p:txBody>
        </p:sp>
        <p:cxnSp>
          <p:nvCxnSpPr>
            <p:cNvPr id="101" name="Google Shape;101;p17"/>
            <p:cNvCxnSpPr>
              <a:stCxn id="96" idx="2"/>
              <a:endCxn id="98" idx="0"/>
            </p:cNvCxnSpPr>
            <p:nvPr/>
          </p:nvCxnSpPr>
          <p:spPr>
            <a:xfrm flipH="1">
              <a:off x="6047150" y="2477550"/>
              <a:ext cx="190200" cy="19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102;p17"/>
            <p:cNvCxnSpPr>
              <a:stCxn id="96" idx="2"/>
              <a:endCxn id="100" idx="0"/>
            </p:cNvCxnSpPr>
            <p:nvPr/>
          </p:nvCxnSpPr>
          <p:spPr>
            <a:xfrm>
              <a:off x="6237350" y="2477550"/>
              <a:ext cx="1053600" cy="19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103;p17"/>
            <p:cNvCxnSpPr>
              <a:stCxn id="97" idx="2"/>
              <a:endCxn id="100" idx="0"/>
            </p:cNvCxnSpPr>
            <p:nvPr/>
          </p:nvCxnSpPr>
          <p:spPr>
            <a:xfrm flipH="1">
              <a:off x="7290950" y="2477550"/>
              <a:ext cx="927600" cy="19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7"/>
            <p:cNvCxnSpPr>
              <a:stCxn id="97" idx="2"/>
              <a:endCxn id="99" idx="0"/>
            </p:cNvCxnSpPr>
            <p:nvPr/>
          </p:nvCxnSpPr>
          <p:spPr>
            <a:xfrm>
              <a:off x="8218550" y="2477550"/>
              <a:ext cx="238200" cy="19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7"/>
            <p:cNvSpPr txBox="1"/>
            <p:nvPr/>
          </p:nvSpPr>
          <p:spPr>
            <a:xfrm>
              <a:off x="5246300" y="3300925"/>
              <a:ext cx="1032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A86E8"/>
                  </a:solidFill>
                </a:rPr>
                <a:t>Cotton Wool </a:t>
              </a:r>
              <a:endParaRPr sz="1200">
                <a:solidFill>
                  <a:srgbClr val="4A86E8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A86E8"/>
                  </a:solidFill>
                </a:rPr>
                <a:t>Spots</a:t>
              </a:r>
              <a:endParaRPr sz="1200">
                <a:solidFill>
                  <a:srgbClr val="4A86E8"/>
                </a:solidFill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313100" y="3241350"/>
              <a:ext cx="8349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64D79"/>
                  </a:solidFill>
                </a:rPr>
                <a:t>Hard</a:t>
              </a:r>
              <a:endParaRPr sz="1200">
                <a:solidFill>
                  <a:srgbClr val="A64D7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64D79"/>
                  </a:solidFill>
                </a:rPr>
                <a:t>Exudates</a:t>
              </a:r>
              <a:endParaRPr sz="1200">
                <a:solidFill>
                  <a:srgbClr val="A64D79"/>
                </a:solidFill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7151300" y="3240700"/>
              <a:ext cx="9831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B45F06"/>
                  </a:solidFill>
                </a:rPr>
                <a:t>Micro-</a:t>
              </a:r>
              <a:endParaRPr sz="1200">
                <a:solidFill>
                  <a:srgbClr val="B45F06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B45F06"/>
                  </a:solidFill>
                </a:rPr>
                <a:t>aneurysms</a:t>
              </a:r>
              <a:endParaRPr sz="1200">
                <a:solidFill>
                  <a:srgbClr val="B45F06"/>
                </a:solidFill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8046650" y="3316925"/>
              <a:ext cx="11544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Hemorrhages</a:t>
              </a:r>
              <a:endParaRPr sz="1200">
                <a:solidFill>
                  <a:srgbClr val="CC0000"/>
                </a:solidFill>
              </a:endParaRPr>
            </a:p>
          </p:txBody>
        </p:sp>
        <p:cxnSp>
          <p:nvCxnSpPr>
            <p:cNvPr id="109" name="Google Shape;109;p17"/>
            <p:cNvCxnSpPr>
              <a:stCxn id="98" idx="2"/>
              <a:endCxn id="105" idx="0"/>
            </p:cNvCxnSpPr>
            <p:nvPr/>
          </p:nvCxnSpPr>
          <p:spPr>
            <a:xfrm flipH="1">
              <a:off x="5762425" y="2987825"/>
              <a:ext cx="284700" cy="313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10;p17"/>
            <p:cNvCxnSpPr>
              <a:stCxn id="98" idx="2"/>
              <a:endCxn id="106" idx="0"/>
            </p:cNvCxnSpPr>
            <p:nvPr/>
          </p:nvCxnSpPr>
          <p:spPr>
            <a:xfrm>
              <a:off x="6047125" y="2987825"/>
              <a:ext cx="683400" cy="25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11;p17"/>
            <p:cNvCxnSpPr>
              <a:stCxn id="99" idx="2"/>
              <a:endCxn id="107" idx="0"/>
            </p:cNvCxnSpPr>
            <p:nvPr/>
          </p:nvCxnSpPr>
          <p:spPr>
            <a:xfrm flipH="1">
              <a:off x="7642975" y="2987825"/>
              <a:ext cx="813900" cy="25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112;p17"/>
            <p:cNvCxnSpPr>
              <a:stCxn id="99" idx="2"/>
              <a:endCxn id="108" idx="0"/>
            </p:cNvCxnSpPr>
            <p:nvPr/>
          </p:nvCxnSpPr>
          <p:spPr>
            <a:xfrm>
              <a:off x="8456875" y="2987825"/>
              <a:ext cx="167100" cy="329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3" name="Google Shape;113;p17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66688"/>
            <a:ext cx="56197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0" y="2769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 - Preprocessing</a:t>
            </a:r>
            <a:endParaRPr b="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1692475" y="1076225"/>
            <a:ext cx="6495000" cy="25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Green plan I</a:t>
            </a:r>
            <a:r>
              <a:rPr lang="en" baseline="-25000">
                <a:solidFill>
                  <a:schemeClr val="dk1"/>
                </a:solidFill>
              </a:rPr>
              <a:t>green</a:t>
            </a:r>
            <a:r>
              <a:rPr lang="en">
                <a:solidFill>
                  <a:schemeClr val="dk1"/>
                </a:solidFill>
              </a:rPr>
              <a:t> chosen since maximum contrast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Histogram equalization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Contrast enhancement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Pixel scaling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Sharpness, Illumination enhancement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Laplacian, Gaussian filter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Median filtering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Stage 1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2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2007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 - Stage 1</a:t>
            </a:r>
            <a:endParaRPr b="1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692475" y="771425"/>
            <a:ext cx="56913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Minimum Intensity, Maximum Solidity Algorithm to detect Optical Disk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Intersection of red and bright regions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Optical Disk has low intensity due to thick blood vessels and high solidity or compactness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Blood Vasculature detected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Gradient smoothening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Shade correction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Extract largest red region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Detect candidate bright and red lesions as foreground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Mathematically: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6004500" y="2716450"/>
            <a:ext cx="3061325" cy="2350850"/>
            <a:chOff x="5166300" y="2792650"/>
            <a:chExt cx="3061325" cy="2350850"/>
          </a:xfrm>
        </p:grpSpPr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6775" y="2792650"/>
              <a:ext cx="2350850" cy="2350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135;p20"/>
            <p:cNvCxnSpPr/>
            <p:nvPr/>
          </p:nvCxnSpPr>
          <p:spPr>
            <a:xfrm flipH="1">
              <a:off x="5589300" y="3983325"/>
              <a:ext cx="1720200" cy="297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6" name="Google Shape;136;p20"/>
            <p:cNvSpPr txBox="1"/>
            <p:nvPr/>
          </p:nvSpPr>
          <p:spPr>
            <a:xfrm>
              <a:off x="5166300" y="3981375"/>
              <a:ext cx="7104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Optical </a:t>
              </a: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Disk</a:t>
              </a:r>
              <a:endParaRPr sz="1000"/>
            </a:p>
          </p:txBody>
        </p:sp>
        <p:cxnSp>
          <p:nvCxnSpPr>
            <p:cNvPr id="137" name="Google Shape;137;p20"/>
            <p:cNvCxnSpPr/>
            <p:nvPr/>
          </p:nvCxnSpPr>
          <p:spPr>
            <a:xfrm rot="10800000">
              <a:off x="5658000" y="3217400"/>
              <a:ext cx="1836000" cy="230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" name="Google Shape;138;p20"/>
            <p:cNvSpPr txBox="1"/>
            <p:nvPr/>
          </p:nvSpPr>
          <p:spPr>
            <a:xfrm>
              <a:off x="5166300" y="2998400"/>
              <a:ext cx="853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Blood </a:t>
              </a: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Vasculature</a:t>
              </a:r>
              <a:endParaRPr sz="1000"/>
            </a:p>
          </p:txBody>
        </p:sp>
      </p:grp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4281488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55275" y="1017725"/>
            <a:ext cx="1479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Abstract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1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Stage 2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Stage 3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Challenges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Extensions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0" y="200775"/>
            <a:ext cx="504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 - Stage 2</a:t>
            </a:r>
            <a:endParaRPr b="1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616275" y="923825"/>
            <a:ext cx="33492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30 features were selected from 78 features using Adaboost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included 14 structural features and 16 statistical features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GMM, kNN, SVM and their combination were used for hierarchical classification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Trained on DIARETDB1 with 21 images, 68 for internal testing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t="1660" b="2332"/>
          <a:stretch/>
        </p:blipFill>
        <p:spPr>
          <a:xfrm>
            <a:off x="5041750" y="102875"/>
            <a:ext cx="4102250" cy="49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PresentationFormat>On-screen Show (16:9)</PresentationFormat>
  <Paragraphs>270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DREAM: Diabetic Retinopathy Analysis  Using Machine Learning </vt:lpstr>
      <vt:lpstr>CONTENTS</vt:lpstr>
      <vt:lpstr>TOPIC OVERVIEW</vt:lpstr>
      <vt:lpstr>PAPER ABSTRACT</vt:lpstr>
      <vt:lpstr>METHODOLOGY ADOPTED</vt:lpstr>
      <vt:lpstr>Slide 6</vt:lpstr>
      <vt:lpstr>METHODOLOGY - Preprocessing</vt:lpstr>
      <vt:lpstr>METHODOLOGY - Stage 1</vt:lpstr>
      <vt:lpstr>METHODOLOGY - Stage 2</vt:lpstr>
      <vt:lpstr>METHODOLOGY - Stage 3</vt:lpstr>
      <vt:lpstr>RESULTS OBTAINED</vt:lpstr>
      <vt:lpstr>CHALLENGES FACED</vt:lpstr>
      <vt:lpstr>POSSIBLE EXTENSIONS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DREAM: Diabetic Retinopathy Analysis  Using Machine Learning </dc:title>
  <cp:lastModifiedBy>Windows User</cp:lastModifiedBy>
  <cp:revision>1</cp:revision>
  <dcterms:modified xsi:type="dcterms:W3CDTF">2018-10-05T22:13:39Z</dcterms:modified>
</cp:coreProperties>
</file>