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A1ED-CEE8-40F4-B6A7-BB90EB066A64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2BB3-8FEF-4C54-93FF-F36F5ED17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A1ED-CEE8-40F4-B6A7-BB90EB066A64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2BB3-8FEF-4C54-93FF-F36F5ED17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A1ED-CEE8-40F4-B6A7-BB90EB066A64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2BB3-8FEF-4C54-93FF-F36F5ED17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A1ED-CEE8-40F4-B6A7-BB90EB066A64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2BB3-8FEF-4C54-93FF-F36F5ED17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A1ED-CEE8-40F4-B6A7-BB90EB066A64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2BB3-8FEF-4C54-93FF-F36F5ED17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A1ED-CEE8-40F4-B6A7-BB90EB066A64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2BB3-8FEF-4C54-93FF-F36F5ED17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A1ED-CEE8-40F4-B6A7-BB90EB066A64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2BB3-8FEF-4C54-93FF-F36F5ED17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A1ED-CEE8-40F4-B6A7-BB90EB066A64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2BB3-8FEF-4C54-93FF-F36F5ED17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A1ED-CEE8-40F4-B6A7-BB90EB066A64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2BB3-8FEF-4C54-93FF-F36F5ED17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A1ED-CEE8-40F4-B6A7-BB90EB066A64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2BB3-8FEF-4C54-93FF-F36F5ED17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A1ED-CEE8-40F4-B6A7-BB90EB066A64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2BB3-8FEF-4C54-93FF-F36F5ED17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EA1ED-CEE8-40F4-B6A7-BB90EB066A64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E2BB3-8FEF-4C54-93FF-F36F5ED17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39975"/>
            <a:ext cx="7772400" cy="1470025"/>
          </a:xfrm>
        </p:spPr>
        <p:txBody>
          <a:bodyPr/>
          <a:lstStyle/>
          <a:p>
            <a:r>
              <a:rPr lang="en-US" dirty="0" smtClean="0"/>
              <a:t>THE KNAPSACK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Surabhi</a:t>
            </a:r>
            <a:r>
              <a:rPr lang="en-US" dirty="0" smtClean="0"/>
              <a:t> S </a:t>
            </a:r>
            <a:r>
              <a:rPr lang="en-US" dirty="0" err="1" smtClean="0"/>
              <a:t>Nath</a:t>
            </a:r>
            <a:endParaRPr lang="en-US" dirty="0" smtClean="0"/>
          </a:p>
          <a:p>
            <a:r>
              <a:rPr lang="en-US" dirty="0" smtClean="0"/>
              <a:t>IIIT Delhi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0398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SUMMER PROJECT</a:t>
            </a:r>
          </a:p>
          <a:p>
            <a:pPr algn="ctr"/>
            <a:r>
              <a:rPr lang="en-US" sz="3200" dirty="0" smtClean="0"/>
              <a:t>ISI DELHI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1612642"/>
            <a:ext cx="4876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SEQUENCE:</a:t>
            </a:r>
          </a:p>
          <a:p>
            <a:r>
              <a:rPr lang="en-US" sz="2000" dirty="0" smtClean="0"/>
              <a:t>11, 7, 7, 6.5, 6.5, 4.33, 4.33, 4.33, 3, 3, 3, 3, 3, 3, 3, 3, 3, 2.4, 2.4, 2.4, 2.4, 2.4</a:t>
            </a:r>
          </a:p>
          <a:p>
            <a:endParaRPr lang="en-US" sz="2000" dirty="0" smtClean="0"/>
          </a:p>
          <a:p>
            <a:r>
              <a:rPr lang="en-US" sz="2000" dirty="0" smtClean="0"/>
              <a:t>Since capacity of bag is 11, pick first 11 values</a:t>
            </a:r>
          </a:p>
          <a:p>
            <a:r>
              <a:rPr lang="en-US" sz="2000" b="1" dirty="0" smtClean="0"/>
              <a:t>11, 7, 7, 6.5, 6.5, 4.33, 4.33, 4.33, 3, 3, 3</a:t>
            </a:r>
            <a:r>
              <a:rPr lang="en-US" sz="2000" dirty="0" smtClean="0"/>
              <a:t>, 3, 3, 3, 3, 3, 3, 2.4, 2.4, 2.4, 2.4, 2.4</a:t>
            </a:r>
          </a:p>
          <a:p>
            <a:endParaRPr lang="en-US" sz="2000" dirty="0" smtClean="0"/>
          </a:p>
          <a:p>
            <a:r>
              <a:rPr lang="en-US" sz="2000" dirty="0" smtClean="0"/>
              <a:t>Total profit = Sum of the 11 = 11+7+7+6.5+6.5+4.33+4.33+4.33+3+3+3= </a:t>
            </a:r>
            <a:r>
              <a:rPr lang="en-US" sz="2000" b="1" dirty="0" smtClean="0">
                <a:solidFill>
                  <a:srgbClr val="FF0000"/>
                </a:solidFill>
              </a:rPr>
              <a:t>60</a:t>
            </a:r>
          </a:p>
          <a:p>
            <a:endParaRPr lang="en-US" sz="2000" b="1" dirty="0" smtClean="0"/>
          </a:p>
          <a:p>
            <a:r>
              <a:rPr lang="en-US" sz="2000" dirty="0" smtClean="0"/>
              <a:t>Items: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Item1, Item6, Item4, Item5, ¾ units of Item3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1524000"/>
          <a:ext cx="10668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</a:tblGrid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71600" y="1524000"/>
          <a:ext cx="17526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PROFIT/WEIGHT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6.5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4.33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2.4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00400" y="1524000"/>
          <a:ext cx="9906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1752600"/>
          <a:ext cx="4953000" cy="4610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/>
                <a:gridCol w="1651000"/>
                <a:gridCol w="1651000"/>
              </a:tblGrid>
              <a:tr h="567267">
                <a:tc>
                  <a:txBody>
                    <a:bodyPr/>
                    <a:lstStyle/>
                    <a:p>
                      <a:r>
                        <a:rPr lang="en-US" dirty="0" smtClean="0"/>
                        <a:t>ITEM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WEIGHT</a:t>
                      </a:r>
                    </a:p>
                    <a:p>
                      <a:r>
                        <a:rPr lang="en-US" dirty="0" smtClean="0"/>
                        <a:t>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PROFIT</a:t>
                      </a:r>
                    </a:p>
                    <a:p>
                      <a:r>
                        <a:rPr lang="en-US" dirty="0" smtClean="0"/>
                        <a:t>Rs</a:t>
                      </a:r>
                      <a:endParaRPr lang="en-US" dirty="0"/>
                    </a:p>
                  </a:txBody>
                  <a:tcPr/>
                </a:tc>
              </a:tr>
              <a:tr h="56726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56726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56726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56726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56726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56726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56726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1219200" y="2362200"/>
            <a:ext cx="533400" cy="304800"/>
            <a:chOff x="1828800" y="2362200"/>
            <a:chExt cx="533400" cy="304800"/>
          </a:xfrm>
        </p:grpSpPr>
        <p:cxnSp>
          <p:nvCxnSpPr>
            <p:cNvPr id="7" name="Straight Connector 6"/>
            <p:cNvCxnSpPr/>
            <p:nvPr/>
          </p:nvCxnSpPr>
          <p:spPr>
            <a:xfrm rot="16200000" flipH="1">
              <a:off x="1837267" y="2556933"/>
              <a:ext cx="101600" cy="11853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947333" y="2362200"/>
              <a:ext cx="414867" cy="304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219200" y="5181600"/>
            <a:ext cx="533400" cy="304800"/>
            <a:chOff x="1828800" y="5181600"/>
            <a:chExt cx="533400" cy="304800"/>
          </a:xfrm>
        </p:grpSpPr>
        <p:cxnSp>
          <p:nvCxnSpPr>
            <p:cNvPr id="10" name="Straight Connector 9"/>
            <p:cNvCxnSpPr/>
            <p:nvPr/>
          </p:nvCxnSpPr>
          <p:spPr>
            <a:xfrm rot="16200000" flipH="1">
              <a:off x="1837267" y="5376333"/>
              <a:ext cx="101600" cy="11853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947333" y="5181600"/>
              <a:ext cx="414867" cy="304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219200" y="4038600"/>
            <a:ext cx="533400" cy="304800"/>
            <a:chOff x="1828800" y="4038600"/>
            <a:chExt cx="533400" cy="304800"/>
          </a:xfrm>
        </p:grpSpPr>
        <p:cxnSp>
          <p:nvCxnSpPr>
            <p:cNvPr id="13" name="Straight Connector 12"/>
            <p:cNvCxnSpPr/>
            <p:nvPr/>
          </p:nvCxnSpPr>
          <p:spPr>
            <a:xfrm rot="16200000" flipH="1">
              <a:off x="1837267" y="4233333"/>
              <a:ext cx="101600" cy="11853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947333" y="4038600"/>
              <a:ext cx="414867" cy="304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219200" y="4648200"/>
            <a:ext cx="533400" cy="304800"/>
            <a:chOff x="1828800" y="4648200"/>
            <a:chExt cx="533400" cy="304800"/>
          </a:xfrm>
        </p:grpSpPr>
        <p:cxnSp>
          <p:nvCxnSpPr>
            <p:cNvPr id="16" name="Straight Connector 15"/>
            <p:cNvCxnSpPr/>
            <p:nvPr/>
          </p:nvCxnSpPr>
          <p:spPr>
            <a:xfrm rot="16200000" flipH="1">
              <a:off x="1837267" y="4842933"/>
              <a:ext cx="101600" cy="11853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947333" y="4648200"/>
              <a:ext cx="414867" cy="304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219200" y="3505200"/>
            <a:ext cx="533400" cy="304800"/>
            <a:chOff x="1828800" y="3505200"/>
            <a:chExt cx="533400" cy="304800"/>
          </a:xfrm>
        </p:grpSpPr>
        <p:cxnSp>
          <p:nvCxnSpPr>
            <p:cNvPr id="19" name="Straight Connector 18"/>
            <p:cNvCxnSpPr/>
            <p:nvPr/>
          </p:nvCxnSpPr>
          <p:spPr>
            <a:xfrm rot="16200000" flipH="1">
              <a:off x="1837267" y="3699933"/>
              <a:ext cx="101600" cy="11853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947333" y="3505200"/>
              <a:ext cx="414867" cy="304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28600" y="3581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Partially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00800" y="2743200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Verify the profit:</a:t>
            </a:r>
          </a:p>
          <a:p>
            <a:r>
              <a:rPr lang="en-US" sz="2000" dirty="0" smtClean="0"/>
              <a:t>11+14+13+13+9 = </a:t>
            </a:r>
            <a:r>
              <a:rPr lang="en-US" sz="2000" b="1" dirty="0" smtClean="0"/>
              <a:t>60</a:t>
            </a:r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76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 smtClean="0"/>
              <a:t>Reader.</a:t>
            </a:r>
            <a:r>
              <a:rPr lang="en-US" sz="1200" i="1" dirty="0" err="1" smtClean="0"/>
              <a:t>init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System.</a:t>
            </a:r>
            <a:r>
              <a:rPr lang="en-US" sz="1200" b="1" i="1" dirty="0" err="1" smtClean="0"/>
              <a:t>in</a:t>
            </a:r>
            <a:r>
              <a:rPr lang="en-US" sz="1200" b="1" i="1" dirty="0" smtClean="0"/>
              <a:t>);</a:t>
            </a:r>
            <a:endParaRPr lang="en-US" sz="1200" dirty="0" smtClean="0"/>
          </a:p>
          <a:p>
            <a:r>
              <a:rPr lang="en-US" sz="1200" b="1" dirty="0" smtClean="0"/>
              <a:t>int N;//Number of items</a:t>
            </a:r>
          </a:p>
          <a:p>
            <a:r>
              <a:rPr lang="en-US" sz="1200" b="1" dirty="0" smtClean="0"/>
              <a:t>int C;//Capacity of knapsack</a:t>
            </a:r>
            <a:endParaRPr lang="en-US" sz="1200" dirty="0" smtClean="0"/>
          </a:p>
          <a:p>
            <a:r>
              <a:rPr lang="en-US" sz="1200" dirty="0" smtClean="0"/>
              <a:t>N=</a:t>
            </a:r>
            <a:r>
              <a:rPr lang="en-US" sz="1200" dirty="0" err="1" smtClean="0"/>
              <a:t>Reader.</a:t>
            </a:r>
            <a:r>
              <a:rPr lang="en-US" sz="1200" i="1" dirty="0" err="1" smtClean="0"/>
              <a:t>nextInt</a:t>
            </a:r>
            <a:r>
              <a:rPr lang="en-US" sz="1200" i="1" dirty="0" smtClean="0"/>
              <a:t>();</a:t>
            </a:r>
          </a:p>
          <a:p>
            <a:r>
              <a:rPr lang="en-US" sz="1200" dirty="0" smtClean="0"/>
              <a:t>C=</a:t>
            </a:r>
            <a:r>
              <a:rPr lang="en-US" sz="1200" dirty="0" err="1" smtClean="0"/>
              <a:t>Reader.</a:t>
            </a:r>
            <a:r>
              <a:rPr lang="en-US" sz="1200" i="1" dirty="0" err="1" smtClean="0"/>
              <a:t>nextInt</a:t>
            </a:r>
            <a:r>
              <a:rPr lang="en-US" sz="1200" i="1" dirty="0" smtClean="0"/>
              <a:t>();</a:t>
            </a:r>
            <a:endParaRPr lang="en-US" sz="1200" dirty="0" smtClean="0"/>
          </a:p>
          <a:p>
            <a:r>
              <a:rPr lang="en-US" sz="1200" b="1" dirty="0" smtClean="0"/>
              <a:t>int W[]=new int[N];//arrays storing weights and profit values for each item</a:t>
            </a:r>
          </a:p>
          <a:p>
            <a:r>
              <a:rPr lang="en-US" sz="1200" b="1" dirty="0" smtClean="0"/>
              <a:t>int P[]=new int[N];</a:t>
            </a:r>
            <a:endParaRPr lang="en-US" sz="1200" dirty="0" smtClean="0"/>
          </a:p>
          <a:p>
            <a:r>
              <a:rPr lang="en-US" sz="1200" dirty="0" smtClean="0"/>
              <a:t>info </a:t>
            </a:r>
            <a:r>
              <a:rPr lang="en-US" sz="1200" dirty="0" err="1" smtClean="0"/>
              <a:t>PbyW</a:t>
            </a:r>
            <a:r>
              <a:rPr lang="en-US" sz="1200" dirty="0" smtClean="0"/>
              <a:t>[]= </a:t>
            </a:r>
            <a:r>
              <a:rPr lang="en-US" sz="1200" b="1" dirty="0" smtClean="0"/>
              <a:t>new info[N];//array for storing profit/weight value for each item</a:t>
            </a:r>
            <a:endParaRPr lang="en-US" sz="1200" dirty="0" smtClean="0"/>
          </a:p>
          <a:p>
            <a:r>
              <a:rPr lang="en-US" sz="1200" dirty="0" err="1" smtClean="0"/>
              <a:t>fracks</a:t>
            </a:r>
            <a:r>
              <a:rPr lang="en-US" sz="1200" dirty="0" smtClean="0"/>
              <a:t> object=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fracks</a:t>
            </a:r>
            <a:r>
              <a:rPr lang="en-US" sz="1200" b="1" dirty="0" smtClean="0"/>
              <a:t>();</a:t>
            </a:r>
            <a:endParaRPr lang="en-US" sz="1200" dirty="0" smtClean="0"/>
          </a:p>
          <a:p>
            <a:r>
              <a:rPr lang="en-US" sz="1200" b="1" dirty="0" smtClean="0"/>
              <a:t>float </a:t>
            </a:r>
            <a:r>
              <a:rPr lang="en-US" sz="1200" b="1" dirty="0" err="1" smtClean="0"/>
              <a:t>tot_profit</a:t>
            </a:r>
            <a:r>
              <a:rPr lang="en-US" sz="1200" b="1" dirty="0" smtClean="0"/>
              <a:t>=0;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301419"/>
            <a:ext cx="457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for(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i=0; i&lt;N; i++)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W[</a:t>
            </a:r>
            <a:r>
              <a:rPr lang="en-US" sz="1200" dirty="0" err="1" smtClean="0"/>
              <a:t>i</a:t>
            </a:r>
            <a:r>
              <a:rPr lang="en-US" sz="1200" dirty="0" smtClean="0"/>
              <a:t>]=</a:t>
            </a:r>
            <a:r>
              <a:rPr lang="en-US" sz="1200" dirty="0" err="1" smtClean="0"/>
              <a:t>Reader.</a:t>
            </a:r>
            <a:r>
              <a:rPr lang="en-US" sz="1200" i="1" dirty="0" err="1" smtClean="0"/>
              <a:t>nextInt</a:t>
            </a:r>
            <a:r>
              <a:rPr lang="en-US" sz="1200" i="1" dirty="0" smtClean="0"/>
              <a:t>();</a:t>
            </a:r>
          </a:p>
          <a:p>
            <a:endParaRPr lang="en-US" sz="1200" dirty="0" smtClean="0"/>
          </a:p>
          <a:p>
            <a:r>
              <a:rPr lang="en-US" sz="1200" dirty="0" smtClean="0"/>
              <a:t>P[</a:t>
            </a:r>
            <a:r>
              <a:rPr lang="en-US" sz="1200" dirty="0" err="1" smtClean="0"/>
              <a:t>i</a:t>
            </a:r>
            <a:r>
              <a:rPr lang="en-US" sz="1200" dirty="0" smtClean="0"/>
              <a:t>]=</a:t>
            </a:r>
            <a:r>
              <a:rPr lang="en-US" sz="1200" dirty="0" err="1" smtClean="0"/>
              <a:t>Reader.</a:t>
            </a:r>
            <a:r>
              <a:rPr lang="en-US" sz="1200" i="1" dirty="0" err="1" smtClean="0"/>
              <a:t>nextInt</a:t>
            </a:r>
            <a:r>
              <a:rPr lang="en-US" sz="1200" i="1" dirty="0" smtClean="0"/>
              <a:t>();</a:t>
            </a:r>
          </a:p>
          <a:p>
            <a:endParaRPr lang="en-US" sz="1200" dirty="0" smtClean="0"/>
          </a:p>
          <a:p>
            <a:r>
              <a:rPr lang="pl-PL" sz="1200" dirty="0" smtClean="0"/>
              <a:t>info obj= </a:t>
            </a:r>
            <a:r>
              <a:rPr lang="pl-PL" sz="1200" b="1" dirty="0" smtClean="0"/>
              <a:t>new info((float)P[i]/W[i], W[i], P[i], i+1);</a:t>
            </a:r>
          </a:p>
          <a:p>
            <a:r>
              <a:rPr lang="en-US" sz="1200" dirty="0" err="1" smtClean="0"/>
              <a:t>PbyW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]=</a:t>
            </a:r>
            <a:r>
              <a:rPr lang="en-US" sz="1200" dirty="0" err="1" smtClean="0"/>
              <a:t>obj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}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object.mergesort</a:t>
            </a:r>
            <a:r>
              <a:rPr lang="en-US" sz="1200" dirty="0" smtClean="0"/>
              <a:t>(</a:t>
            </a:r>
            <a:r>
              <a:rPr lang="en-US" sz="1200" dirty="0" err="1" smtClean="0"/>
              <a:t>PbyW</a:t>
            </a:r>
            <a:r>
              <a:rPr lang="en-US" sz="1200" dirty="0" smtClean="0"/>
              <a:t>, 0, N-1);//sorts items in </a:t>
            </a:r>
            <a:r>
              <a:rPr lang="en-US" sz="1200" dirty="0" err="1" smtClean="0"/>
              <a:t>PbyW</a:t>
            </a:r>
            <a:r>
              <a:rPr lang="en-US" sz="1200" dirty="0" smtClean="0"/>
              <a:t> on the basis profit/weight ratio in descending order</a:t>
            </a:r>
          </a:p>
          <a:p>
            <a:r>
              <a:rPr lang="en-US" sz="1200" b="1" dirty="0" smtClean="0"/>
              <a:t>int item[]= new int[N];</a:t>
            </a:r>
          </a:p>
          <a:p>
            <a:r>
              <a:rPr lang="en-US" sz="1200" b="1" dirty="0" smtClean="0"/>
              <a:t>int count=0;</a:t>
            </a:r>
          </a:p>
          <a:p>
            <a:r>
              <a:rPr lang="en-US" sz="1200" b="1" dirty="0" smtClean="0"/>
              <a:t>int flag=-1;</a:t>
            </a:r>
          </a:p>
          <a:p>
            <a:r>
              <a:rPr lang="en-US" sz="1200" b="1" dirty="0" smtClean="0"/>
              <a:t>float </a:t>
            </a:r>
            <a:r>
              <a:rPr lang="en-US" sz="1200" b="1" dirty="0" err="1" smtClean="0"/>
              <a:t>frac</a:t>
            </a:r>
            <a:r>
              <a:rPr lang="en-US" sz="1200" b="1" dirty="0" smtClean="0"/>
              <a:t>=1;</a:t>
            </a:r>
          </a:p>
          <a:p>
            <a:r>
              <a:rPr lang="en-US" sz="1200" b="1" dirty="0" smtClean="0"/>
              <a:t>int j;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for(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i=0; i&lt;N; i++)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b="1" dirty="0" smtClean="0"/>
              <a:t>for(j=0; j&lt;</a:t>
            </a:r>
            <a:r>
              <a:rPr lang="en-US" sz="1200" b="1" dirty="0" err="1" smtClean="0"/>
              <a:t>PbyW</a:t>
            </a:r>
            <a:r>
              <a:rPr lang="en-US" sz="1200" b="1" dirty="0" smtClean="0"/>
              <a:t>[</a:t>
            </a:r>
            <a:r>
              <a:rPr lang="en-US" sz="1200" b="1" dirty="0" err="1" smtClean="0"/>
              <a:t>i</a:t>
            </a:r>
            <a:r>
              <a:rPr lang="en-US" sz="1200" b="1" dirty="0" smtClean="0"/>
              <a:t>].wt; j++)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err="1" smtClean="0"/>
              <a:t>tot_profit</a:t>
            </a:r>
            <a:r>
              <a:rPr lang="en-US" sz="1200" dirty="0" smtClean="0"/>
              <a:t>+=</a:t>
            </a:r>
            <a:r>
              <a:rPr lang="en-US" sz="1200" dirty="0" err="1" smtClean="0"/>
              <a:t>PbyW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].data;</a:t>
            </a:r>
          </a:p>
          <a:p>
            <a:r>
              <a:rPr lang="en-US" sz="1200" dirty="0" smtClean="0"/>
              <a:t>count++;</a:t>
            </a:r>
          </a:p>
          <a:p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724400" y="121146"/>
            <a:ext cx="64008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if(count==C)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b="1" dirty="0" smtClean="0"/>
              <a:t>if(j!=</a:t>
            </a:r>
            <a:r>
              <a:rPr lang="en-US" sz="1200" b="1" dirty="0" err="1" smtClean="0"/>
              <a:t>PbyW</a:t>
            </a:r>
            <a:r>
              <a:rPr lang="en-US" sz="1200" b="1" dirty="0" smtClean="0"/>
              <a:t>[</a:t>
            </a:r>
            <a:r>
              <a:rPr lang="en-US" sz="1200" b="1" dirty="0" err="1" smtClean="0"/>
              <a:t>i</a:t>
            </a:r>
            <a:r>
              <a:rPr lang="en-US" sz="1200" b="1" dirty="0" smtClean="0"/>
              <a:t>].wt-1)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flag=j;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b="1" dirty="0" smtClean="0"/>
              <a:t>break;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b="1" dirty="0" smtClean="0"/>
              <a:t>if(flag!=-1)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err="1" smtClean="0"/>
              <a:t>frac</a:t>
            </a:r>
            <a:r>
              <a:rPr lang="en-US" sz="1200" dirty="0" smtClean="0"/>
              <a:t>=((</a:t>
            </a:r>
            <a:r>
              <a:rPr lang="en-US" sz="1200" b="1" dirty="0" smtClean="0"/>
              <a:t>float)(j+1)/</a:t>
            </a:r>
            <a:r>
              <a:rPr lang="en-US" sz="1200" b="1" dirty="0" err="1" smtClean="0"/>
              <a:t>PbyW</a:t>
            </a:r>
            <a:r>
              <a:rPr lang="en-US" sz="1200" b="1" dirty="0" smtClean="0"/>
              <a:t>[</a:t>
            </a:r>
            <a:r>
              <a:rPr lang="en-US" sz="1200" b="1" dirty="0" err="1" smtClean="0"/>
              <a:t>i</a:t>
            </a:r>
            <a:r>
              <a:rPr lang="en-US" sz="1200" b="1" dirty="0" smtClean="0"/>
              <a:t>].wt);</a:t>
            </a:r>
          </a:p>
          <a:p>
            <a:r>
              <a:rPr lang="en-US" sz="1200" dirty="0" smtClean="0"/>
              <a:t>item[</a:t>
            </a:r>
            <a:r>
              <a:rPr lang="en-US" sz="1200" dirty="0" err="1" smtClean="0"/>
              <a:t>i</a:t>
            </a:r>
            <a:r>
              <a:rPr lang="en-US" sz="1200" dirty="0" smtClean="0"/>
              <a:t>]=</a:t>
            </a:r>
            <a:r>
              <a:rPr lang="en-US" sz="1200" dirty="0" err="1" smtClean="0"/>
              <a:t>PbyW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].no;</a:t>
            </a:r>
          </a:p>
          <a:p>
            <a:r>
              <a:rPr lang="en-US" sz="1200" b="1" dirty="0" smtClean="0"/>
              <a:t>break;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item[</a:t>
            </a:r>
            <a:r>
              <a:rPr lang="en-US" sz="1200" dirty="0" err="1" smtClean="0"/>
              <a:t>i</a:t>
            </a:r>
            <a:r>
              <a:rPr lang="en-US" sz="1200" dirty="0" smtClean="0"/>
              <a:t>]=</a:t>
            </a:r>
            <a:r>
              <a:rPr lang="en-US" sz="1200" dirty="0" err="1" smtClean="0"/>
              <a:t>PbyW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].no;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5400" y="0"/>
            <a:ext cx="4648200" cy="114300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4400" y="3276600"/>
            <a:ext cx="47244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int size=0;</a:t>
            </a:r>
          </a:p>
          <a:p>
            <a:r>
              <a:rPr lang="en-US" sz="1200" dirty="0" err="1" smtClean="0"/>
              <a:t>System.</a:t>
            </a:r>
            <a:r>
              <a:rPr lang="en-US" sz="1200" b="1" i="1" dirty="0" err="1" smtClean="0"/>
              <a:t>out.println</a:t>
            </a:r>
            <a:r>
              <a:rPr lang="en-US" sz="1200" b="1" i="1" dirty="0" smtClean="0"/>
              <a:t>("total profit is: "+</a:t>
            </a:r>
            <a:r>
              <a:rPr lang="en-US" sz="1200" b="1" i="1" dirty="0" err="1" smtClean="0"/>
              <a:t>Math.round</a:t>
            </a:r>
            <a:r>
              <a:rPr lang="en-US" sz="1200" b="1" i="1" dirty="0" smtClean="0"/>
              <a:t>(</a:t>
            </a:r>
            <a:r>
              <a:rPr lang="en-US" sz="1200" b="1" i="1" dirty="0" err="1" smtClean="0"/>
              <a:t>tot_profit</a:t>
            </a:r>
            <a:r>
              <a:rPr lang="en-US" sz="1200" b="1" i="1" dirty="0" smtClean="0"/>
              <a:t>));</a:t>
            </a:r>
          </a:p>
          <a:p>
            <a:r>
              <a:rPr lang="en-US" sz="1200" dirty="0" err="1" smtClean="0"/>
              <a:t>System.</a:t>
            </a:r>
            <a:r>
              <a:rPr lang="en-US" sz="1200" b="1" i="1" dirty="0" err="1" smtClean="0"/>
              <a:t>out.print</a:t>
            </a:r>
            <a:r>
              <a:rPr lang="en-US" sz="1200" b="1" i="1" dirty="0" smtClean="0"/>
              <a:t>("Items are: ");</a:t>
            </a:r>
          </a:p>
          <a:p>
            <a:r>
              <a:rPr lang="en-US" sz="1200" b="1" dirty="0" smtClean="0"/>
              <a:t>for(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k=0; k&lt;N; k++)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b="1" dirty="0" smtClean="0"/>
              <a:t>if(item[k]==0)</a:t>
            </a:r>
          </a:p>
          <a:p>
            <a:r>
              <a:rPr lang="en-US" sz="1200" b="1" dirty="0" smtClean="0"/>
              <a:t>break;</a:t>
            </a:r>
          </a:p>
          <a:p>
            <a:r>
              <a:rPr lang="en-US" sz="1200" dirty="0" smtClean="0"/>
              <a:t>size++;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b="1" dirty="0" smtClean="0"/>
              <a:t>for(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u=0; u&lt;size; u++)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b="1" dirty="0" smtClean="0"/>
              <a:t>if(u==size-1)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err="1" smtClean="0"/>
              <a:t>System.</a:t>
            </a:r>
            <a:r>
              <a:rPr lang="en-US" sz="1200" b="1" i="1" dirty="0" err="1" smtClean="0"/>
              <a:t>out.println</a:t>
            </a:r>
            <a:r>
              <a:rPr lang="en-US" sz="1200" b="1" i="1" dirty="0" smtClean="0"/>
              <a:t>((int)(</a:t>
            </a:r>
            <a:r>
              <a:rPr lang="en-US" sz="1200" b="1" i="1" dirty="0" err="1" smtClean="0"/>
              <a:t>frac</a:t>
            </a:r>
            <a:r>
              <a:rPr lang="en-US" sz="1200" b="1" i="1" dirty="0" smtClean="0"/>
              <a:t>*100)+"% of "+"Item"+item[u]);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b="1" dirty="0" smtClean="0"/>
              <a:t>else</a:t>
            </a:r>
          </a:p>
          <a:p>
            <a:r>
              <a:rPr lang="en-US" sz="1200" dirty="0" err="1" smtClean="0"/>
              <a:t>System.</a:t>
            </a:r>
            <a:r>
              <a:rPr lang="en-US" sz="1200" b="1" i="1" dirty="0" err="1" smtClean="0"/>
              <a:t>out.print</a:t>
            </a:r>
            <a:r>
              <a:rPr lang="en-US" sz="1200" b="1" i="1" dirty="0" smtClean="0"/>
              <a:t>("Item"+item[u]+", ");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0-1 Knapsack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Here partial weights of items are not allowed.</a:t>
            </a:r>
          </a:p>
          <a:p>
            <a:pPr>
              <a:buNone/>
            </a:pPr>
            <a:r>
              <a:rPr lang="en-US" dirty="0" smtClean="0"/>
              <a:t>So each item is either </a:t>
            </a:r>
            <a:r>
              <a:rPr lang="en-US" b="1" dirty="0" smtClean="0"/>
              <a:t>not</a:t>
            </a:r>
            <a:r>
              <a:rPr lang="en-US" dirty="0" smtClean="0"/>
              <a:t> </a:t>
            </a:r>
            <a:r>
              <a:rPr lang="en-US" b="1" dirty="0" smtClean="0"/>
              <a:t>taken</a:t>
            </a:r>
            <a:r>
              <a:rPr lang="en-US" dirty="0" smtClean="0"/>
              <a:t> or</a:t>
            </a:r>
            <a:r>
              <a:rPr lang="en-US" b="1" dirty="0" smtClean="0"/>
              <a:t> taken, </a:t>
            </a:r>
            <a:r>
              <a:rPr lang="en-US" dirty="0" smtClean="0"/>
              <a:t>hence </a:t>
            </a:r>
          </a:p>
          <a:p>
            <a:pPr>
              <a:buNone/>
            </a:pPr>
            <a:r>
              <a:rPr lang="en-US" dirty="0" smtClean="0"/>
              <a:t>the name 0-1.</a:t>
            </a:r>
          </a:p>
          <a:p>
            <a:pPr>
              <a:buNone/>
            </a:pPr>
            <a:r>
              <a:rPr lang="en-US" dirty="0" smtClean="0"/>
              <a:t>Here a greedy solution will not work.</a:t>
            </a:r>
          </a:p>
          <a:p>
            <a:pPr>
              <a:buNone/>
            </a:pPr>
            <a:r>
              <a:rPr lang="en-US" dirty="0" smtClean="0"/>
              <a:t>We need to use dynamic programming</a:t>
            </a:r>
          </a:p>
          <a:p>
            <a:pPr>
              <a:buNone/>
            </a:pPr>
            <a:r>
              <a:rPr lang="en-US" dirty="0" smtClean="0"/>
              <a:t>Methods to solve this problem.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 to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22437"/>
            <a:ext cx="8763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Given n items, and each item has a</a:t>
            </a:r>
          </a:p>
          <a:p>
            <a:pPr>
              <a:buNone/>
            </a:pPr>
            <a:r>
              <a:rPr lang="en-US" dirty="0" smtClean="0"/>
              <a:t>weight </a:t>
            </a:r>
            <a:r>
              <a:rPr lang="en-US" dirty="0" err="1" smtClean="0"/>
              <a:t>w</a:t>
            </a:r>
            <a:r>
              <a:rPr lang="en-US" sz="1800" dirty="0" err="1" smtClean="0"/>
              <a:t>i</a:t>
            </a:r>
            <a:r>
              <a:rPr lang="en-US" sz="1800" dirty="0" smtClean="0"/>
              <a:t>  </a:t>
            </a:r>
            <a:r>
              <a:rPr lang="en-US" dirty="0" smtClean="0"/>
              <a:t>and profit p</a:t>
            </a:r>
            <a:r>
              <a:rPr lang="en-US" sz="1800" dirty="0" smtClean="0"/>
              <a:t>i  </a:t>
            </a:r>
            <a:r>
              <a:rPr lang="en-US" dirty="0" smtClean="0"/>
              <a:t>where i ranges from 1 to</a:t>
            </a:r>
          </a:p>
          <a:p>
            <a:pPr>
              <a:buNone/>
            </a:pPr>
            <a:r>
              <a:rPr lang="en-US" dirty="0" smtClean="0"/>
              <a:t>n, we </a:t>
            </a:r>
            <a:r>
              <a:rPr lang="en-US" b="1" dirty="0" smtClean="0"/>
              <a:t>generate all possible subsets</a:t>
            </a:r>
            <a:r>
              <a:rPr lang="en-US" dirty="0" smtClean="0"/>
              <a:t> of the items</a:t>
            </a:r>
          </a:p>
          <a:p>
            <a:pPr>
              <a:buNone/>
            </a:pPr>
            <a:r>
              <a:rPr lang="en-US" dirty="0" smtClean="0"/>
              <a:t>and check where all the sum of weights is less</a:t>
            </a:r>
          </a:p>
          <a:p>
            <a:pPr>
              <a:buNone/>
            </a:pPr>
            <a:r>
              <a:rPr lang="en-US" dirty="0" smtClean="0"/>
              <a:t>than the capacity of knapsack, among all such</a:t>
            </a:r>
          </a:p>
          <a:p>
            <a:pPr>
              <a:buNone/>
            </a:pPr>
            <a:r>
              <a:rPr lang="en-US" dirty="0" smtClean="0"/>
              <a:t>subsets we pick the option having maximum profit.</a:t>
            </a:r>
            <a:endParaRPr lang="en-US" sz="1800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990600"/>
          <a:ext cx="4572000" cy="206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556591">
                <a:tc>
                  <a:txBody>
                    <a:bodyPr/>
                    <a:lstStyle/>
                    <a:p>
                      <a:r>
                        <a:rPr lang="en-US" dirty="0" smtClean="0"/>
                        <a:t>ITEM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 </a:t>
                      </a:r>
                    </a:p>
                    <a:p>
                      <a:r>
                        <a:rPr lang="en-US" dirty="0" smtClean="0"/>
                        <a:t>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PROFIT</a:t>
                      </a:r>
                    </a:p>
                    <a:p>
                      <a:r>
                        <a:rPr lang="en-US" dirty="0" smtClean="0"/>
                        <a:t>Rs</a:t>
                      </a:r>
                      <a:endParaRPr lang="en-US" dirty="0"/>
                    </a:p>
                  </a:txBody>
                  <a:tcPr/>
                </a:tc>
              </a:tr>
              <a:tr h="47487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47487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7487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0" y="17526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Capacity of knapsack = 10kg</a:t>
            </a: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5800" y="32766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9304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PROFIT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Empty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 &lt;=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 &lt;=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 &lt;=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 &lt;=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Item1, Item2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 &lt;=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Item1, Item3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&gt;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Item2, Item3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 &lt;=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Item1, Item2, Item3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</a:t>
                      </a:r>
                      <a:r>
                        <a:rPr lang="en-US" baseline="0" dirty="0" smtClean="0"/>
                        <a:t> &gt;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733800" y="3657600"/>
            <a:ext cx="381000" cy="228600"/>
            <a:chOff x="1828800" y="2362200"/>
            <a:chExt cx="533400" cy="304800"/>
          </a:xfrm>
        </p:grpSpPr>
        <p:cxnSp>
          <p:nvCxnSpPr>
            <p:cNvPr id="12" name="Straight Connector 11"/>
            <p:cNvCxnSpPr/>
            <p:nvPr/>
          </p:nvCxnSpPr>
          <p:spPr>
            <a:xfrm rot="16200000" flipH="1">
              <a:off x="1837267" y="2556933"/>
              <a:ext cx="101600" cy="11853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947333" y="2362200"/>
              <a:ext cx="414867" cy="304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733800" y="3962400"/>
            <a:ext cx="381000" cy="228600"/>
            <a:chOff x="1828800" y="2362200"/>
            <a:chExt cx="533400" cy="304800"/>
          </a:xfrm>
        </p:grpSpPr>
        <p:cxnSp>
          <p:nvCxnSpPr>
            <p:cNvPr id="15" name="Straight Connector 14"/>
            <p:cNvCxnSpPr/>
            <p:nvPr/>
          </p:nvCxnSpPr>
          <p:spPr>
            <a:xfrm rot="16200000" flipH="1">
              <a:off x="1837267" y="2556933"/>
              <a:ext cx="101600" cy="11853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947333" y="2362200"/>
              <a:ext cx="414867" cy="304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733800" y="4724400"/>
            <a:ext cx="381000" cy="228600"/>
            <a:chOff x="1828800" y="2362200"/>
            <a:chExt cx="533400" cy="304800"/>
          </a:xfrm>
        </p:grpSpPr>
        <p:cxnSp>
          <p:nvCxnSpPr>
            <p:cNvPr id="18" name="Straight Connector 17"/>
            <p:cNvCxnSpPr/>
            <p:nvPr/>
          </p:nvCxnSpPr>
          <p:spPr>
            <a:xfrm rot="16200000" flipH="1">
              <a:off x="1837267" y="2556933"/>
              <a:ext cx="101600" cy="11853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947333" y="2362200"/>
              <a:ext cx="414867" cy="304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733800" y="4419600"/>
            <a:ext cx="381000" cy="228600"/>
            <a:chOff x="1828800" y="2362200"/>
            <a:chExt cx="533400" cy="3048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1837267" y="2556933"/>
              <a:ext cx="101600" cy="11853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947333" y="2362200"/>
              <a:ext cx="414867" cy="304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733800" y="5105400"/>
            <a:ext cx="381000" cy="228600"/>
            <a:chOff x="1828800" y="2362200"/>
            <a:chExt cx="533400" cy="304800"/>
          </a:xfrm>
        </p:grpSpPr>
        <p:cxnSp>
          <p:nvCxnSpPr>
            <p:cNvPr id="27" name="Straight Connector 26"/>
            <p:cNvCxnSpPr/>
            <p:nvPr/>
          </p:nvCxnSpPr>
          <p:spPr>
            <a:xfrm rot="16200000" flipH="1">
              <a:off x="1837267" y="2556933"/>
              <a:ext cx="101600" cy="11853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947333" y="2362200"/>
              <a:ext cx="414867" cy="304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733800" y="5867400"/>
            <a:ext cx="381000" cy="228600"/>
            <a:chOff x="1828800" y="2362200"/>
            <a:chExt cx="533400" cy="304800"/>
          </a:xfrm>
        </p:grpSpPr>
        <p:cxnSp>
          <p:nvCxnSpPr>
            <p:cNvPr id="30" name="Straight Connector 29"/>
            <p:cNvCxnSpPr/>
            <p:nvPr/>
          </p:nvCxnSpPr>
          <p:spPr>
            <a:xfrm rot="16200000" flipH="1">
              <a:off x="1837267" y="2556933"/>
              <a:ext cx="101600" cy="11853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947333" y="2362200"/>
              <a:ext cx="414867" cy="304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905003"/>
          <a:ext cx="5257800" cy="4267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3019"/>
                <a:gridCol w="2564781"/>
              </a:tblGrid>
              <a:tr h="474133">
                <a:tc>
                  <a:txBody>
                    <a:bodyPr/>
                    <a:lstStyle/>
                    <a:p>
                      <a:r>
                        <a:rPr lang="en-US" dirty="0" smtClean="0"/>
                        <a:t>SUBSET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PROFIT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r>
                        <a:rPr lang="en-US" dirty="0" smtClean="0"/>
                        <a:t>Empty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r>
                        <a:rPr lang="en-US" dirty="0" smtClean="0"/>
                        <a:t>Item1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r>
                        <a:rPr lang="en-US" dirty="0" smtClean="0"/>
                        <a:t>Item2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r>
                        <a:rPr lang="en-US" dirty="0" smtClean="0"/>
                        <a:t>Item3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r>
                        <a:rPr lang="en-US" dirty="0" smtClean="0"/>
                        <a:t>Item1, Item2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r>
                        <a:rPr lang="en-US" dirty="0" smtClean="0"/>
                        <a:t>Item1, Item3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r>
                        <a:rPr lang="en-US" dirty="0" smtClean="0"/>
                        <a:t>Item2, Item3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r>
                        <a:rPr lang="en-US" dirty="0" smtClean="0"/>
                        <a:t>Item1, Item2, Item3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810000" y="5257800"/>
            <a:ext cx="381000" cy="228600"/>
            <a:chOff x="1828800" y="2362200"/>
            <a:chExt cx="533400" cy="304800"/>
          </a:xfrm>
        </p:grpSpPr>
        <p:cxnSp>
          <p:nvCxnSpPr>
            <p:cNvPr id="7" name="Straight Connector 6"/>
            <p:cNvCxnSpPr/>
            <p:nvPr/>
          </p:nvCxnSpPr>
          <p:spPr>
            <a:xfrm rot="16200000" flipH="1">
              <a:off x="1837267" y="2556933"/>
              <a:ext cx="101600" cy="11853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947333" y="2362200"/>
              <a:ext cx="414867" cy="304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/>
          <p:nvPr/>
        </p:nvCxnSpPr>
        <p:spPr>
          <a:xfrm>
            <a:off x="5181600" y="54102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2200" y="52578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Maximum Profit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48400" y="1828800"/>
            <a:ext cx="228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Pick the subset that gives maximum profit.</a:t>
            </a:r>
          </a:p>
          <a:p>
            <a:endParaRPr lang="en-US" sz="2400" dirty="0" smtClean="0"/>
          </a:p>
          <a:p>
            <a:r>
              <a:rPr lang="en-US" sz="2400" dirty="0" smtClean="0"/>
              <a:t>Here, picking </a:t>
            </a:r>
            <a:r>
              <a:rPr lang="en-US" sz="2400" dirty="0" smtClean="0">
                <a:solidFill>
                  <a:srgbClr val="FF0000"/>
                </a:solidFill>
              </a:rPr>
              <a:t>Item2 and Item3 </a:t>
            </a:r>
            <a:r>
              <a:rPr lang="en-US" sz="2400" dirty="0" smtClean="0"/>
              <a:t>yields maximum profit  = </a:t>
            </a:r>
            <a:r>
              <a:rPr lang="en-US" sz="2400" dirty="0" smtClean="0">
                <a:solidFill>
                  <a:srgbClr val="FF0000"/>
                </a:solidFill>
              </a:rPr>
              <a:t>110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Approach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04414"/>
            <a:ext cx="7772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Since generating all possible subsets of a set has a time complexity of 2^n, for an n of 50, computation time would be around 4 months. Hence this algorithm is not efficient and we need to look for an alternative approach to solve the 0-1 knapsack problem.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 for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thief starts by picking the item having </a:t>
            </a:r>
          </a:p>
          <a:p>
            <a:pPr>
              <a:buNone/>
            </a:pPr>
            <a:r>
              <a:rPr lang="en-US" dirty="0" smtClean="0"/>
              <a:t>maximum profit/weight ratio as the first item in </a:t>
            </a:r>
          </a:p>
          <a:p>
            <a:pPr>
              <a:buNone/>
            </a:pPr>
            <a:r>
              <a:rPr lang="en-US" dirty="0" smtClean="0"/>
              <a:t>the sack and optimizes that option and stores </a:t>
            </a:r>
          </a:p>
          <a:p>
            <a:pPr>
              <a:buNone/>
            </a:pPr>
            <a:r>
              <a:rPr lang="en-US" dirty="0" smtClean="0"/>
              <a:t>the result. Then he moves onto doing so for all </a:t>
            </a:r>
          </a:p>
          <a:p>
            <a:pPr>
              <a:buNone/>
            </a:pPr>
            <a:r>
              <a:rPr lang="en-US" dirty="0" smtClean="0"/>
              <a:t>items and finally compares the stored results to </a:t>
            </a:r>
          </a:p>
          <a:p>
            <a:pPr>
              <a:buNone/>
            </a:pPr>
            <a:r>
              <a:rPr lang="en-US" dirty="0" smtClean="0"/>
              <a:t>find the maximum profit.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371600"/>
          <a:ext cx="4572000" cy="348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556591">
                <a:tc>
                  <a:txBody>
                    <a:bodyPr/>
                    <a:lstStyle/>
                    <a:p>
                      <a:r>
                        <a:rPr lang="en-US" dirty="0" smtClean="0"/>
                        <a:t>ITEM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 </a:t>
                      </a:r>
                    </a:p>
                    <a:p>
                      <a:r>
                        <a:rPr lang="en-US" dirty="0" smtClean="0"/>
                        <a:t>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PROFIT</a:t>
                      </a:r>
                    </a:p>
                    <a:p>
                      <a:r>
                        <a:rPr lang="en-US" dirty="0" smtClean="0"/>
                        <a:t>Rs</a:t>
                      </a:r>
                      <a:endParaRPr lang="en-US" dirty="0"/>
                    </a:p>
                  </a:txBody>
                  <a:tcPr/>
                </a:tc>
              </a:tr>
              <a:tr h="47487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47487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7487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47487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47487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7487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7800" y="17526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Capacity of knapsack = 10kg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029200"/>
            <a:ext cx="8382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Step 2</a:t>
            </a:r>
            <a:r>
              <a:rPr lang="en-US" sz="2400" dirty="0" smtClean="0"/>
              <a:t> - We make list 1 of items in decreasing order of its Profit/Weight ratio (along with corresponding item ID).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Step 3</a:t>
            </a:r>
            <a:r>
              <a:rPr lang="en-US" sz="2400" dirty="0" smtClean="0"/>
              <a:t> - Make list 2 of items in decreasing order of its weight (along with corresponding item ID)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24384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Step1</a:t>
            </a:r>
            <a:r>
              <a:rPr lang="en-US" sz="2400" dirty="0" smtClean="0"/>
              <a:t> - Discard the items having weight &gt; capacity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 the shoes of a thief</a:t>
            </a:r>
          </a:p>
          <a:p>
            <a:pPr>
              <a:buNone/>
            </a:pPr>
            <a:r>
              <a:rPr lang="en-US" dirty="0" smtClean="0"/>
              <a:t>A thief needs to decide what all items to steal.</a:t>
            </a:r>
          </a:p>
          <a:p>
            <a:pPr>
              <a:buNone/>
            </a:pPr>
            <a:r>
              <a:rPr lang="en-US" dirty="0" smtClean="0"/>
              <a:t>This it clearly not an easy task since the thief has</a:t>
            </a:r>
          </a:p>
          <a:p>
            <a:pPr>
              <a:buNone/>
            </a:pPr>
            <a:r>
              <a:rPr lang="en-US" dirty="0" smtClean="0"/>
              <a:t>a </a:t>
            </a:r>
            <a:r>
              <a:rPr lang="en-US" b="1" dirty="0" smtClean="0"/>
              <a:t>space limitation</a:t>
            </a:r>
            <a:r>
              <a:rPr lang="en-US" dirty="0" smtClean="0"/>
              <a:t>, yet he wants to </a:t>
            </a:r>
            <a:r>
              <a:rPr lang="en-US" b="1" dirty="0" smtClean="0"/>
              <a:t>maximize his</a:t>
            </a:r>
          </a:p>
          <a:p>
            <a:pPr>
              <a:buNone/>
            </a:pPr>
            <a:r>
              <a:rPr lang="en-US" b="1" dirty="0" smtClean="0"/>
              <a:t>profits</a:t>
            </a:r>
            <a:r>
              <a:rPr lang="en-US" dirty="0" smtClean="0"/>
              <a:t>. There are 2 categories to the problem:</a:t>
            </a:r>
          </a:p>
          <a:p>
            <a:pPr marL="514350" indent="-514350">
              <a:buAutoNum type="arabicParenR"/>
            </a:pPr>
            <a:r>
              <a:rPr lang="en-US" dirty="0" smtClean="0"/>
              <a:t>Fractional weights allowed in knapsack</a:t>
            </a:r>
          </a:p>
          <a:p>
            <a:pPr marL="514350" indent="-514350">
              <a:buAutoNum type="arabicParenR"/>
            </a:pPr>
            <a:r>
              <a:rPr lang="en-US" dirty="0" smtClean="0"/>
              <a:t>Only whole item (0-1 knapsack)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705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752600"/>
          <a:ext cx="3657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447302">
                <a:tc>
                  <a:txBody>
                    <a:bodyPr/>
                    <a:lstStyle/>
                    <a:p>
                      <a:r>
                        <a:rPr lang="en-US" dirty="0" smtClean="0"/>
                        <a:t>ITEM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 </a:t>
                      </a:r>
                    </a:p>
                    <a:p>
                      <a:r>
                        <a:rPr lang="en-US" dirty="0" smtClean="0"/>
                        <a:t>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PROFIT</a:t>
                      </a:r>
                    </a:p>
                    <a:p>
                      <a:r>
                        <a:rPr lang="en-US" dirty="0" smtClean="0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PROFIT/WEIGHT</a:t>
                      </a:r>
                      <a:endParaRPr lang="en-US" dirty="0"/>
                    </a:p>
                  </a:txBody>
                  <a:tcPr/>
                </a:tc>
              </a:tr>
              <a:tr h="33185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3185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3185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3185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3185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3185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81600" y="1061720"/>
          <a:ext cx="289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PROFIT/WT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81600" y="3886200"/>
          <a:ext cx="289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24400" y="3048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Profit/Weight and Weights in  Decreasing Order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Step 4</a:t>
            </a:r>
            <a:r>
              <a:rPr lang="en-US" sz="2400" dirty="0" smtClean="0"/>
              <a:t> - Choose the item with max </a:t>
            </a:r>
          </a:p>
          <a:p>
            <a:pPr>
              <a:buNone/>
            </a:pPr>
            <a:r>
              <a:rPr lang="en-US" sz="2400" dirty="0" smtClean="0"/>
              <a:t>profit/weight. Subtract its weight from the </a:t>
            </a:r>
          </a:p>
          <a:p>
            <a:pPr>
              <a:buNone/>
            </a:pPr>
            <a:r>
              <a:rPr lang="en-US" sz="2400" dirty="0" smtClean="0"/>
              <a:t>capacity of sack. Let the difference be </a:t>
            </a:r>
            <a:r>
              <a:rPr lang="en-US" sz="2400" b="1" dirty="0" smtClean="0"/>
              <a:t>x. </a:t>
            </a:r>
            <a:r>
              <a:rPr lang="en-US" sz="2400" dirty="0" smtClean="0"/>
              <a:t>Also </a:t>
            </a:r>
          </a:p>
          <a:p>
            <a:pPr>
              <a:buNone/>
            </a:pPr>
            <a:r>
              <a:rPr lang="en-US" sz="2400" dirty="0" smtClean="0"/>
              <a:t>remove this item from List1 and List2.</a:t>
            </a:r>
            <a:endParaRPr lang="en-US" sz="2400" b="1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Step 5</a:t>
            </a:r>
            <a:r>
              <a:rPr lang="en-US" sz="2400" dirty="0" smtClean="0"/>
              <a:t> -  Choose the item having maximum </a:t>
            </a:r>
          </a:p>
          <a:p>
            <a:pPr>
              <a:buNone/>
            </a:pPr>
            <a:r>
              <a:rPr lang="en-US" sz="2400" dirty="0" smtClean="0"/>
              <a:t>profit/weight ratio among all items having</a:t>
            </a:r>
          </a:p>
          <a:p>
            <a:pPr>
              <a:buNone/>
            </a:pPr>
            <a:r>
              <a:rPr lang="en-US" sz="2400" dirty="0" smtClean="0"/>
              <a:t>weight less than or equal to x.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Step 6</a:t>
            </a:r>
            <a:r>
              <a:rPr lang="en-US" sz="2400" dirty="0" smtClean="0"/>
              <a:t> - Repeat Step 4 and 5 till sack cannot</a:t>
            </a:r>
          </a:p>
          <a:p>
            <a:pPr>
              <a:buNone/>
            </a:pPr>
            <a:r>
              <a:rPr lang="en-US" sz="2400" dirty="0" smtClean="0"/>
              <a:t>accommodate any other full item. Store the sum of </a:t>
            </a:r>
          </a:p>
          <a:p>
            <a:pPr>
              <a:buNone/>
            </a:pPr>
            <a:r>
              <a:rPr lang="en-US" sz="2400" dirty="0" smtClean="0"/>
              <a:t>profits and corresponding item IDs. Restore List1 and List2.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Step 7</a:t>
            </a:r>
            <a:r>
              <a:rPr lang="en-US" sz="2400" dirty="0" smtClean="0"/>
              <a:t> - Repeat whole procedure by starting with all items in </a:t>
            </a:r>
          </a:p>
          <a:p>
            <a:pPr>
              <a:buNone/>
            </a:pPr>
            <a:r>
              <a:rPr lang="en-US" sz="2400" dirty="0" smtClean="0"/>
              <a:t>the order as in List1.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Step 8</a:t>
            </a:r>
            <a:r>
              <a:rPr lang="en-US" sz="2400" dirty="0" smtClean="0"/>
              <a:t> - Find the maximum of all stored sums. That is the</a:t>
            </a:r>
          </a:p>
          <a:p>
            <a:pPr>
              <a:buNone/>
            </a:pPr>
            <a:r>
              <a:rPr lang="en-US" sz="2400" dirty="0" smtClean="0"/>
              <a:t>maximum profit  possible. Also find the item IDs for the </a:t>
            </a:r>
          </a:p>
          <a:p>
            <a:pPr>
              <a:buNone/>
            </a:pPr>
            <a:r>
              <a:rPr lang="en-US" sz="2400" dirty="0" smtClean="0"/>
              <a:t>maximum sum obtained.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685800"/>
          <a:ext cx="289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PROFIT/WT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3581400"/>
          <a:ext cx="289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381000" y="1066800"/>
            <a:ext cx="2209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1752601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SACK:</a:t>
            </a:r>
          </a:p>
          <a:p>
            <a:r>
              <a:rPr lang="en-US" dirty="0" smtClean="0"/>
              <a:t>Item A</a:t>
            </a:r>
          </a:p>
        </p:txBody>
      </p:sp>
      <p:sp>
        <p:nvSpPr>
          <p:cNvPr id="8" name="Oval 7"/>
          <p:cNvSpPr/>
          <p:nvPr/>
        </p:nvSpPr>
        <p:spPr>
          <a:xfrm>
            <a:off x="381000" y="4343400"/>
            <a:ext cx="2209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19600" y="3962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 = 5 – 3 = 2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1219200"/>
            <a:ext cx="2438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8600" y="4494212"/>
            <a:ext cx="2438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1981200" y="5410200"/>
            <a:ext cx="1066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81000" y="1447800"/>
            <a:ext cx="2209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28600" y="1598612"/>
            <a:ext cx="2438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4800" y="5105400"/>
            <a:ext cx="2209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28600" y="5256212"/>
            <a:ext cx="24384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057400" y="5791200"/>
            <a:ext cx="457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04800" y="1828800"/>
            <a:ext cx="2209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8600" y="1979612"/>
            <a:ext cx="2438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04800" y="5867400"/>
            <a:ext cx="2209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04800" y="6018212"/>
            <a:ext cx="2438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57600" y="52578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cannot fit any other full item in the sack.</a:t>
            </a:r>
          </a:p>
          <a:p>
            <a:r>
              <a:rPr lang="en-US" dirty="0" smtClean="0"/>
              <a:t>Total profit = Profit </a:t>
            </a:r>
            <a:r>
              <a:rPr lang="en-US" dirty="0" err="1" smtClean="0"/>
              <a:t>ItemA</a:t>
            </a:r>
            <a:r>
              <a:rPr lang="en-US" dirty="0" smtClean="0"/>
              <a:t> + Profit </a:t>
            </a:r>
            <a:r>
              <a:rPr lang="en-US" dirty="0" err="1" smtClean="0"/>
              <a:t>ItemD</a:t>
            </a:r>
            <a:r>
              <a:rPr lang="en-US" dirty="0" smtClean="0"/>
              <a:t> + Profit </a:t>
            </a:r>
            <a:r>
              <a:rPr lang="en-US" dirty="0" err="1" smtClean="0"/>
              <a:t>ItemE</a:t>
            </a:r>
            <a:endParaRPr lang="en-US" dirty="0" smtClean="0"/>
          </a:p>
          <a:p>
            <a:r>
              <a:rPr lang="en-US" dirty="0" smtClean="0"/>
              <a:t>= 200 +  60 + 20 = </a:t>
            </a:r>
            <a:r>
              <a:rPr lang="en-US" b="1" dirty="0" smtClean="0"/>
              <a:t>280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0" y="2286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 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0" y="2526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 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19600" y="3669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 = 10 – 5 = 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19600" y="4278868"/>
            <a:ext cx="2170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Difference = 2 – 1 =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uiExpand="1" build="p"/>
      <p:bldP spid="8" grpId="0" animBg="1"/>
      <p:bldP spid="9" grpId="0" build="p"/>
      <p:bldP spid="15" grpId="0" animBg="1"/>
      <p:bldP spid="17" grpId="0" animBg="1"/>
      <p:bldP spid="21" grpId="0" animBg="1"/>
      <p:bldP spid="23" grpId="0" animBg="1"/>
      <p:bldP spid="25" grpId="0"/>
      <p:bldP spid="26" grpId="0" build="p"/>
      <p:bldP spid="27" grpId="0" build="p"/>
      <p:bldP spid="28" grpId="0" build="p"/>
      <p:bldP spid="2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685800"/>
          <a:ext cx="289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PROFIT/WT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3581400"/>
          <a:ext cx="289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381000" y="1447800"/>
            <a:ext cx="2209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1752601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SACK:</a:t>
            </a:r>
          </a:p>
          <a:p>
            <a:r>
              <a:rPr lang="en-US" dirty="0" smtClean="0"/>
              <a:t>Item D</a:t>
            </a:r>
          </a:p>
        </p:txBody>
      </p:sp>
      <p:sp>
        <p:nvSpPr>
          <p:cNvPr id="8" name="Oval 7"/>
          <p:cNvSpPr/>
          <p:nvPr/>
        </p:nvSpPr>
        <p:spPr>
          <a:xfrm>
            <a:off x="304800" y="5105400"/>
            <a:ext cx="2209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19600" y="3669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 = 10 – 3 = 7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1598612"/>
            <a:ext cx="2438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8600" y="5256212"/>
            <a:ext cx="2438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1599406" y="5029200"/>
            <a:ext cx="1829594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81000" y="1066800"/>
            <a:ext cx="2209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0" y="2286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 A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04800" y="4343400"/>
            <a:ext cx="2209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19600" y="3962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 = 7 – 5 = 2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04800" y="1219200"/>
            <a:ext cx="2438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8600" y="4495800"/>
            <a:ext cx="24384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2057400" y="5791200"/>
            <a:ext cx="457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4800" y="1828800"/>
            <a:ext cx="2209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72000" y="2526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 E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04800" y="5867400"/>
            <a:ext cx="2209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19600" y="4278868"/>
            <a:ext cx="2170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Difference = 2 – 1 = 1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28600" y="1979612"/>
            <a:ext cx="2438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04800" y="6018212"/>
            <a:ext cx="2438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57600" y="52578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cannot fit any other full item in the sack. We get the same combination of items as in the previous case.</a:t>
            </a:r>
          </a:p>
          <a:p>
            <a:r>
              <a:rPr lang="en-US" dirty="0" smtClean="0"/>
              <a:t>Total profit = Profit </a:t>
            </a:r>
            <a:r>
              <a:rPr lang="en-US" dirty="0" err="1" smtClean="0"/>
              <a:t>ItemA</a:t>
            </a:r>
            <a:r>
              <a:rPr lang="en-US" dirty="0" smtClean="0"/>
              <a:t> + Profit </a:t>
            </a:r>
            <a:r>
              <a:rPr lang="en-US" dirty="0" err="1" smtClean="0"/>
              <a:t>ItemD</a:t>
            </a:r>
            <a:r>
              <a:rPr lang="en-US" dirty="0" smtClean="0"/>
              <a:t> + Profit </a:t>
            </a:r>
            <a:r>
              <a:rPr lang="en-US" dirty="0" err="1" smtClean="0"/>
              <a:t>ItemE</a:t>
            </a:r>
            <a:endParaRPr lang="en-US" dirty="0" smtClean="0"/>
          </a:p>
          <a:p>
            <a:r>
              <a:rPr lang="en-US" dirty="0" smtClean="0"/>
              <a:t>= 200 +  60 + 20 = </a:t>
            </a:r>
            <a:r>
              <a:rPr lang="en-US" b="1" dirty="0" smtClean="0"/>
              <a:t>280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/>
      <p:bldP spid="8" grpId="0" animBg="1"/>
      <p:bldP spid="9" grpId="0" build="p"/>
      <p:bldP spid="15" grpId="0" animBg="1"/>
      <p:bldP spid="16" grpId="0" build="p"/>
      <p:bldP spid="17" grpId="0" animBg="1"/>
      <p:bldP spid="18" grpId="0" build="p"/>
      <p:bldP spid="22" grpId="0" animBg="1"/>
      <p:bldP spid="23" grpId="0" build="p"/>
      <p:bldP spid="24" grpId="0" animBg="1"/>
      <p:bldP spid="25" grpId="0" build="p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685800"/>
          <a:ext cx="289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PROFIT/WT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3581400"/>
          <a:ext cx="289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381000" y="2590800"/>
            <a:ext cx="2209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1752601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SACK:</a:t>
            </a:r>
          </a:p>
          <a:p>
            <a:r>
              <a:rPr lang="en-US" dirty="0" smtClean="0"/>
              <a:t>Item F</a:t>
            </a:r>
          </a:p>
        </p:txBody>
      </p:sp>
      <p:sp>
        <p:nvSpPr>
          <p:cNvPr id="8" name="Oval 7"/>
          <p:cNvSpPr/>
          <p:nvPr/>
        </p:nvSpPr>
        <p:spPr>
          <a:xfrm>
            <a:off x="381000" y="5486400"/>
            <a:ext cx="2209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19600" y="3669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 = 10 – 2 = 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2741612"/>
            <a:ext cx="2438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8600" y="5637212"/>
            <a:ext cx="2438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1637506" y="5067300"/>
            <a:ext cx="1753394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81000" y="1066800"/>
            <a:ext cx="2209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0" y="2286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 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04800" y="4343400"/>
            <a:ext cx="2209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419600" y="3962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 = 8 – 5 = 3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28600" y="1219200"/>
            <a:ext cx="2438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8600" y="4495800"/>
            <a:ext cx="24384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904206" y="5638800"/>
            <a:ext cx="762794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4800" y="1447800"/>
            <a:ext cx="2209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72000" y="2526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 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04800" y="5105400"/>
            <a:ext cx="2209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19600" y="4278868"/>
            <a:ext cx="2170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Difference = 3 – 3 = 0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28600" y="1600200"/>
            <a:ext cx="2438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8600" y="5256212"/>
            <a:ext cx="2438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57600" y="52578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the capacity of the sack is fully utilized.</a:t>
            </a:r>
          </a:p>
          <a:p>
            <a:r>
              <a:rPr lang="en-US" dirty="0" smtClean="0"/>
              <a:t>Total profit = Profit </a:t>
            </a:r>
            <a:r>
              <a:rPr lang="en-US" dirty="0" err="1" smtClean="0"/>
              <a:t>ItemF</a:t>
            </a:r>
            <a:r>
              <a:rPr lang="en-US" dirty="0" smtClean="0"/>
              <a:t> + Profit </a:t>
            </a:r>
            <a:r>
              <a:rPr lang="en-US" dirty="0" err="1" smtClean="0"/>
              <a:t>ItemA</a:t>
            </a:r>
            <a:r>
              <a:rPr lang="en-US" dirty="0" smtClean="0"/>
              <a:t> + Profit </a:t>
            </a:r>
            <a:r>
              <a:rPr lang="en-US" dirty="0" err="1" smtClean="0"/>
              <a:t>ItemD</a:t>
            </a:r>
            <a:endParaRPr lang="en-US" dirty="0" smtClean="0"/>
          </a:p>
          <a:p>
            <a:r>
              <a:rPr lang="en-US" dirty="0" smtClean="0"/>
              <a:t>= 25+  200 + 60 = </a:t>
            </a:r>
            <a:r>
              <a:rPr lang="en-US" b="1" dirty="0" smtClean="0"/>
              <a:t>285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/>
      <p:bldP spid="8" grpId="0" animBg="1"/>
      <p:bldP spid="9" grpId="0" build="p"/>
      <p:bldP spid="14" grpId="0" animBg="1"/>
      <p:bldP spid="15" grpId="0" build="p"/>
      <p:bldP spid="16" grpId="0" animBg="1"/>
      <p:bldP spid="17" grpId="0" build="p"/>
      <p:bldP spid="22" grpId="0" animBg="1"/>
      <p:bldP spid="23" grpId="0" build="p"/>
      <p:bldP spid="24" grpId="0" animBg="1"/>
      <p:bldP spid="25" grpId="0" build="p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After having done this procedure on all items, </a:t>
            </a:r>
          </a:p>
          <a:p>
            <a:pPr>
              <a:buNone/>
            </a:pPr>
            <a:r>
              <a:rPr lang="en-US" dirty="0" smtClean="0"/>
              <a:t>we find global max of the total profits.</a:t>
            </a:r>
          </a:p>
          <a:p>
            <a:pPr>
              <a:buNone/>
            </a:pPr>
            <a:r>
              <a:rPr lang="en-US" dirty="0" smtClean="0"/>
              <a:t>Here it comes out to be </a:t>
            </a:r>
            <a:r>
              <a:rPr lang="en-US" dirty="0" smtClean="0">
                <a:solidFill>
                  <a:srgbClr val="FF0000"/>
                </a:solidFill>
              </a:rPr>
              <a:t>285</a:t>
            </a:r>
            <a:r>
              <a:rPr lang="en-US" dirty="0" smtClean="0"/>
              <a:t> where items </a:t>
            </a:r>
            <a:r>
              <a:rPr lang="en-US" dirty="0" smtClean="0">
                <a:solidFill>
                  <a:srgbClr val="FF0000"/>
                </a:solidFill>
              </a:rPr>
              <a:t>F, A, 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are picked.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Here, clearly we are neglecting the cases where </a:t>
            </a:r>
          </a:p>
          <a:p>
            <a:pPr>
              <a:buNone/>
            </a:pPr>
            <a:r>
              <a:rPr lang="en-US" dirty="0" smtClean="0"/>
              <a:t>the item weights sum up to greater than the </a:t>
            </a:r>
          </a:p>
          <a:p>
            <a:pPr>
              <a:buNone/>
            </a:pPr>
            <a:r>
              <a:rPr lang="en-US" dirty="0" smtClean="0"/>
              <a:t>capacity of the sack and are choosing items in </a:t>
            </a:r>
          </a:p>
          <a:p>
            <a:pPr>
              <a:buNone/>
            </a:pPr>
            <a:r>
              <a:rPr lang="en-US" dirty="0" smtClean="0"/>
              <a:t>order to maximize profits, hence this is an </a:t>
            </a:r>
          </a:p>
          <a:p>
            <a:pPr>
              <a:buNone/>
            </a:pPr>
            <a:r>
              <a:rPr lang="en-US" dirty="0" smtClean="0"/>
              <a:t>improved approach as compared to 1. However, </a:t>
            </a:r>
          </a:p>
          <a:p>
            <a:pPr>
              <a:buNone/>
            </a:pPr>
            <a:r>
              <a:rPr lang="en-US" dirty="0" smtClean="0"/>
              <a:t>there could be scope for further optimizations.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Approach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83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Since each item is either picked or not picked, for each item, a choice needs to be made:</a:t>
            </a:r>
          </a:p>
          <a:p>
            <a:r>
              <a:rPr lang="en-US" sz="2400" dirty="0" smtClean="0"/>
              <a:t>We consider two cases here, 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When item is not chosen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When item is chosen</a:t>
            </a:r>
          </a:p>
          <a:p>
            <a:pPr marL="342900" indent="-342900"/>
            <a:r>
              <a:rPr lang="en-US" sz="2400" dirty="0" smtClean="0"/>
              <a:t>We find maximum weight in both cases and whichever is higher, </a:t>
            </a:r>
          </a:p>
          <a:p>
            <a:pPr marL="342900" indent="-342900"/>
            <a:r>
              <a:rPr lang="en-US" sz="2400" dirty="0" smtClean="0"/>
              <a:t>accordingly pick or discard the item.</a:t>
            </a:r>
          </a:p>
          <a:p>
            <a:pPr marL="342900" indent="-342900"/>
            <a:endParaRPr lang="en-US" sz="2400" dirty="0" smtClean="0"/>
          </a:p>
          <a:p>
            <a:pPr marL="342900" indent="-342900">
              <a:buAutoNum type="arabicParenR"/>
            </a:pPr>
            <a:r>
              <a:rPr lang="en-US" sz="2400" dirty="0" smtClean="0"/>
              <a:t>When item is not chosen – Max profit = Maximum profit obtained by n-1 items and C weight (excluding nth item).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 When item is chosen – Max profit = Profit of nth item plus maximum profit obtained by n-1 items and C minus weight of the nth item (including nth item).</a:t>
            </a:r>
          </a:p>
          <a:p>
            <a:pPr marL="342900" indent="-342900">
              <a:buAutoNum type="arabicParenR"/>
            </a:pPr>
            <a:endParaRPr lang="en-US" sz="2400" dirty="0" smtClean="0"/>
          </a:p>
          <a:p>
            <a:pPr marL="342900" indent="-342900"/>
            <a:r>
              <a:rPr lang="en-US" sz="2400" dirty="0" smtClean="0"/>
              <a:t>C here denotes the capacity of knapsack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Solution to Approach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77724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Base case:</a:t>
            </a:r>
          </a:p>
          <a:p>
            <a:r>
              <a:rPr lang="en-US" sz="2600" dirty="0" smtClean="0"/>
              <a:t>If either capacity (C) is 0 or number of item is 0, return 0</a:t>
            </a:r>
          </a:p>
          <a:p>
            <a:endParaRPr lang="en-US" sz="2600" dirty="0" smtClean="0"/>
          </a:p>
          <a:p>
            <a:r>
              <a:rPr lang="en-US" sz="2600" dirty="0" smtClean="0"/>
              <a:t>If the weight of any item is greater than the capacity (C), cannot pick that item hence return the Maximum profit obtained by n-1 items and C weight (excluding nth item).</a:t>
            </a:r>
          </a:p>
          <a:p>
            <a:endParaRPr lang="en-US" sz="2600" dirty="0" smtClean="0"/>
          </a:p>
          <a:p>
            <a:r>
              <a:rPr lang="en-US" sz="2600" dirty="0" smtClean="0"/>
              <a:t>Else we return the max of </a:t>
            </a:r>
          </a:p>
          <a:p>
            <a:r>
              <a:rPr lang="en-US" sz="2600" dirty="0" smtClean="0"/>
              <a:t>Maximum profit obtained by n-1 items and C weight (excluding nth item) and </a:t>
            </a:r>
          </a:p>
          <a:p>
            <a:r>
              <a:rPr lang="en-US" sz="2600" dirty="0" smtClean="0"/>
              <a:t>Profit of nth item plus maximum value obtained by n-1 items and C minus weight of the nth item (including nth item).</a:t>
            </a:r>
            <a:endParaRPr lang="en-US" sz="2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Recursive Solution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09600" y="1587817"/>
            <a:ext cx="77724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knapSack(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C,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wt[],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pr[],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N)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{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  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j-lt"/>
                <a:cs typeface="Arial" pitchFamily="34" charset="0"/>
              </a:rPr>
              <a:t>if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(N == 0 || C == 0)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      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j-lt"/>
                <a:cs typeface="Arial" pitchFamily="34" charset="0"/>
              </a:rPr>
              <a:t>return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0;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 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  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j-lt"/>
                <a:cs typeface="Arial" pitchFamily="34" charset="0"/>
              </a:rPr>
              <a:t>if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(wt[n-1] &gt; C)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      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j-lt"/>
                <a:cs typeface="Arial" pitchFamily="34" charset="0"/>
              </a:rPr>
              <a:t>return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knapSack(W, wt, pr, n-1);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 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  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j-lt"/>
                <a:cs typeface="Arial" pitchFamily="34" charset="0"/>
              </a:rPr>
              <a:t>else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j-lt"/>
                <a:cs typeface="Arial" pitchFamily="34" charset="0"/>
              </a:rPr>
              <a:t>return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max( pr[n-1] + knapSack(C-wt[n-1], wt, pr, n-1),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			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napSack(C, wt, pr n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1));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Fractional Knapsack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Fractional knapsack can be understood and</a:t>
            </a:r>
          </a:p>
          <a:p>
            <a:pPr>
              <a:buNone/>
            </a:pPr>
            <a:r>
              <a:rPr lang="en-US" dirty="0"/>
              <a:t>i</a:t>
            </a:r>
            <a:r>
              <a:rPr lang="en-US" dirty="0" smtClean="0"/>
              <a:t>mplemented very easily.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Solution:</a:t>
            </a:r>
          </a:p>
          <a:p>
            <a:pPr>
              <a:buNone/>
            </a:pPr>
            <a:r>
              <a:rPr lang="en-US" b="1" dirty="0" smtClean="0"/>
              <a:t>GREEDY APPROACH</a:t>
            </a:r>
            <a:r>
              <a:rPr lang="en-US" dirty="0" smtClean="0"/>
              <a:t> – Pick the choice that looks</a:t>
            </a:r>
          </a:p>
          <a:p>
            <a:pPr>
              <a:buNone/>
            </a:pPr>
            <a:r>
              <a:rPr lang="en-US" dirty="0" smtClean="0"/>
              <a:t>best at the moment.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Recursive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Overlapping Sub-problems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We are doing repeated calculations of same </a:t>
            </a:r>
          </a:p>
          <a:p>
            <a:pPr>
              <a:buNone/>
            </a:pPr>
            <a:r>
              <a:rPr lang="en-US" dirty="0" smtClean="0"/>
              <a:t>values hence the time complexity is O(2^n).</a:t>
            </a:r>
          </a:p>
          <a:p>
            <a:pPr>
              <a:buNone/>
            </a:pPr>
            <a:r>
              <a:rPr lang="en-US" dirty="0" smtClean="0"/>
              <a:t>Thus we opt the dynamic programming </a:t>
            </a:r>
          </a:p>
          <a:p>
            <a:pPr>
              <a:buNone/>
            </a:pPr>
            <a:r>
              <a:rPr lang="en-US" dirty="0" smtClean="0"/>
              <a:t>methodology.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Solution to Approach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Construct a 2D array that will store the values </a:t>
            </a:r>
          </a:p>
          <a:p>
            <a:pPr>
              <a:buNone/>
            </a:pPr>
            <a:r>
              <a:rPr lang="en-US" dirty="0" smtClean="0"/>
              <a:t>returned at each step. The table will have N+1</a:t>
            </a:r>
          </a:p>
          <a:p>
            <a:pPr>
              <a:buNone/>
            </a:pPr>
            <a:r>
              <a:rPr lang="en-US" dirty="0" smtClean="0"/>
              <a:t>rows and C+1 columns.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838200" y="86916"/>
            <a:ext cx="6477000" cy="677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knapSack(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C,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wt[],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pr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[],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N)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i, w;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K[N+1][C+1];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j-lt"/>
                <a:cs typeface="Arial" pitchFamily="34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(i = 0; i &lt;= N; i++)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   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   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j-lt"/>
                <a:cs typeface="Arial" pitchFamily="34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(w = 0; w &lt;= C; w++)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       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       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j-lt"/>
                <a:cs typeface="Arial" pitchFamily="34" charset="0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(i==0 || w==0)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               K[i][w]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       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j-lt"/>
                <a:cs typeface="Arial" pitchFamily="34" charset="0"/>
              </a:rPr>
              <a:t>else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j-lt"/>
                <a:cs typeface="Arial" pitchFamily="34" charset="0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(wt[i-1] &lt;= 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                 K[i][w] = max(pr[i-1] + K[i-1][w-wt[i-1]], </a:t>
            </a:r>
            <a:r>
              <a:rPr lang="en-US" sz="2000" dirty="0" smtClean="0">
                <a:solidFill>
                  <a:srgbClr val="000000"/>
                </a:solidFill>
                <a:cs typeface="Arial" pitchFamily="34" charset="0"/>
              </a:rPr>
              <a:t> K[i-1][w]);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				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       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j-lt"/>
                <a:cs typeface="Arial" pitchFamily="34" charset="0"/>
              </a:rPr>
              <a:t>else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                 K[i][w] = K[i-1][w];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       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   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j-lt"/>
                <a:cs typeface="Arial" pitchFamily="34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K[n][W];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DP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Here, since we are generating a 2D matrix </a:t>
            </a:r>
          </a:p>
          <a:p>
            <a:pPr>
              <a:buNone/>
            </a:pPr>
            <a:r>
              <a:rPr lang="en-US" dirty="0" smtClean="0"/>
              <a:t>having N+1 number of rows and C+1 number of </a:t>
            </a:r>
          </a:p>
          <a:p>
            <a:pPr>
              <a:buNone/>
            </a:pPr>
            <a:r>
              <a:rPr lang="en-US" dirty="0" smtClean="0"/>
              <a:t>columns and filling values into the table one by </a:t>
            </a:r>
          </a:p>
          <a:p>
            <a:pPr>
              <a:buNone/>
            </a:pPr>
            <a:r>
              <a:rPr lang="en-US" dirty="0" smtClean="0"/>
              <a:t>one, the time complexity of this algorithm is </a:t>
            </a:r>
          </a:p>
          <a:p>
            <a:pPr>
              <a:buNone/>
            </a:pPr>
            <a:r>
              <a:rPr lang="en-US" dirty="0" smtClean="0"/>
              <a:t>O(NC), which is much lesser as compared to the </a:t>
            </a:r>
          </a:p>
          <a:p>
            <a:pPr>
              <a:buNone/>
            </a:pPr>
            <a:r>
              <a:rPr lang="en-US" dirty="0" smtClean="0"/>
              <a:t>recursive O(2^N) algorithm.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Fractional Knapsack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Say you have n items, and each item has a</a:t>
            </a:r>
          </a:p>
          <a:p>
            <a:pPr>
              <a:buNone/>
            </a:pPr>
            <a:r>
              <a:rPr lang="en-US" dirty="0" smtClean="0"/>
              <a:t>weight </a:t>
            </a:r>
            <a:r>
              <a:rPr lang="en-US" dirty="0" err="1" smtClean="0"/>
              <a:t>w</a:t>
            </a:r>
            <a:r>
              <a:rPr lang="en-US" sz="1800" dirty="0" err="1" smtClean="0"/>
              <a:t>i</a:t>
            </a:r>
            <a:r>
              <a:rPr lang="en-US" sz="1800" dirty="0" smtClean="0"/>
              <a:t>  </a:t>
            </a:r>
            <a:r>
              <a:rPr lang="en-US" dirty="0" smtClean="0"/>
              <a:t>and profit p</a:t>
            </a:r>
            <a:r>
              <a:rPr lang="en-US" sz="1800" dirty="0" smtClean="0"/>
              <a:t>i  </a:t>
            </a:r>
            <a:r>
              <a:rPr lang="en-US" dirty="0" smtClean="0"/>
              <a:t>where i ranges from 1 to</a:t>
            </a:r>
          </a:p>
          <a:p>
            <a:pPr>
              <a:buNone/>
            </a:pPr>
            <a:r>
              <a:rPr lang="en-US" dirty="0" smtClean="0"/>
              <a:t>n.</a:t>
            </a:r>
            <a:endParaRPr lang="en-US" sz="1800" dirty="0"/>
          </a:p>
          <a:p>
            <a:pPr>
              <a:buNone/>
            </a:pPr>
            <a:r>
              <a:rPr lang="en-US" dirty="0" smtClean="0"/>
              <a:t>We arrange the items in </a:t>
            </a:r>
            <a:r>
              <a:rPr lang="en-US" b="1" dirty="0" smtClean="0"/>
              <a:t>decreasing order</a:t>
            </a:r>
          </a:p>
          <a:p>
            <a:pPr>
              <a:buNone/>
            </a:pPr>
            <a:r>
              <a:rPr lang="en-US" b="1" dirty="0"/>
              <a:t>o</a:t>
            </a:r>
            <a:r>
              <a:rPr lang="en-US" b="1" dirty="0" smtClean="0"/>
              <a:t>f profit/unit of weight ratio and pick items till</a:t>
            </a:r>
          </a:p>
          <a:p>
            <a:pPr>
              <a:buNone/>
            </a:pPr>
            <a:r>
              <a:rPr lang="en-US" b="1" dirty="0" smtClean="0"/>
              <a:t>our sack is full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8600" y="1676400"/>
            <a:ext cx="8610600" cy="2286000"/>
            <a:chOff x="228600" y="1676400"/>
            <a:chExt cx="8610600" cy="2286000"/>
          </a:xfrm>
        </p:grpSpPr>
        <p:grpSp>
          <p:nvGrpSpPr>
            <p:cNvPr id="33" name="Group 32"/>
            <p:cNvGrpSpPr/>
            <p:nvPr/>
          </p:nvGrpSpPr>
          <p:grpSpPr>
            <a:xfrm>
              <a:off x="228600" y="1676400"/>
              <a:ext cx="8610600" cy="1828800"/>
              <a:chOff x="228600" y="1676400"/>
              <a:chExt cx="8610600" cy="1828800"/>
            </a:xfrm>
            <a:solidFill>
              <a:schemeClr val="bg1">
                <a:lumMod val="85000"/>
              </a:schemeClr>
            </a:solidFill>
          </p:grpSpPr>
          <p:sp>
            <p:nvSpPr>
              <p:cNvPr id="15" name="Rounded Rectangle 14"/>
              <p:cNvSpPr/>
              <p:nvPr/>
            </p:nvSpPr>
            <p:spPr>
              <a:xfrm>
                <a:off x="228600" y="1828800"/>
                <a:ext cx="1371600" cy="16002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ITEM 1</a:t>
                </a:r>
              </a:p>
              <a:p>
                <a:pPr algn="ctr"/>
                <a:r>
                  <a:rPr lang="en-US" dirty="0" smtClean="0"/>
                  <a:t>P1</a:t>
                </a:r>
              </a:p>
              <a:p>
                <a:pPr algn="ctr"/>
                <a:r>
                  <a:rPr lang="en-US" dirty="0" smtClean="0"/>
                  <a:t>W1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828800" y="1752600"/>
                <a:ext cx="1524000" cy="1752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ITEM 2</a:t>
                </a:r>
              </a:p>
              <a:p>
                <a:pPr algn="ctr"/>
                <a:r>
                  <a:rPr lang="en-US" dirty="0" smtClean="0"/>
                  <a:t>P2</a:t>
                </a:r>
              </a:p>
              <a:p>
                <a:pPr algn="ctr"/>
                <a:r>
                  <a:rPr lang="en-US" dirty="0" smtClean="0"/>
                  <a:t>W2</a:t>
                </a:r>
                <a:endParaRPr lang="en-US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5410200" y="2741612"/>
                <a:ext cx="1981200" cy="1588"/>
              </a:xfrm>
              <a:prstGeom prst="line">
                <a:avLst/>
              </a:prstGeom>
              <a:grpFill/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Diamond 21"/>
              <p:cNvSpPr/>
              <p:nvPr/>
            </p:nvSpPr>
            <p:spPr>
              <a:xfrm>
                <a:off x="3505200" y="1676400"/>
                <a:ext cx="1752600" cy="1828800"/>
              </a:xfrm>
              <a:prstGeom prst="diamon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ITEM 3</a:t>
                </a:r>
              </a:p>
              <a:p>
                <a:pPr algn="ctr"/>
                <a:r>
                  <a:rPr lang="en-US" dirty="0" smtClean="0"/>
                  <a:t>P3</a:t>
                </a:r>
              </a:p>
              <a:p>
                <a:pPr algn="ctr"/>
                <a:r>
                  <a:rPr lang="en-US" dirty="0" smtClean="0"/>
                  <a:t>W3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543800" y="1828800"/>
                <a:ext cx="1295400" cy="1676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ITEM n</a:t>
                </a:r>
              </a:p>
              <a:p>
                <a:pPr algn="ctr"/>
                <a:r>
                  <a:rPr lang="en-US" dirty="0" err="1" smtClean="0"/>
                  <a:t>Pn</a:t>
                </a:r>
                <a:endParaRPr lang="en-US" dirty="0" smtClean="0"/>
              </a:p>
              <a:p>
                <a:pPr algn="ctr"/>
                <a:r>
                  <a:rPr lang="en-US" dirty="0" err="1" smtClean="0"/>
                  <a:t>Wn</a:t>
                </a:r>
                <a:endParaRPr lang="en-US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33400" y="359306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P1/W1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09800" y="359306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P2/W2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62400" y="35814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P3/W3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772400" y="35814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Pn</a:t>
              </a:r>
              <a:r>
                <a:rPr lang="en-US" dirty="0" smtClean="0"/>
                <a:t>/</a:t>
              </a:r>
              <a:r>
                <a:rPr lang="en-US" dirty="0" err="1" smtClean="0"/>
                <a:t>Wn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04800" y="4267200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Now arrange in descending order</a:t>
            </a:r>
          </a:p>
          <a:p>
            <a:r>
              <a:rPr lang="en-US" sz="3200" dirty="0" smtClean="0"/>
              <a:t>Assume for simplicity, P1/W1 &gt; P2/W2 &gt; P3/W3 &gt; ……. &gt; </a:t>
            </a:r>
            <a:r>
              <a:rPr lang="en-US" sz="3200" dirty="0" err="1" smtClean="0"/>
              <a:t>Pn</a:t>
            </a:r>
            <a:r>
              <a:rPr lang="en-US" sz="3200" dirty="0" smtClean="0"/>
              <a:t>/</a:t>
            </a:r>
            <a:r>
              <a:rPr lang="en-US" sz="3200" dirty="0" err="1" smtClean="0"/>
              <a:t>Wn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4038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So we place P1/W1 W1 times, P2/W2 W2 times,</a:t>
            </a:r>
          </a:p>
          <a:p>
            <a:pPr>
              <a:buNone/>
            </a:pPr>
            <a:r>
              <a:rPr lang="en-US" dirty="0" smtClean="0"/>
              <a:t>P3/W3 W3 times….. </a:t>
            </a:r>
            <a:r>
              <a:rPr lang="en-US" dirty="0" err="1" smtClean="0"/>
              <a:t>Pn</a:t>
            </a:r>
            <a:r>
              <a:rPr lang="en-US" dirty="0" smtClean="0"/>
              <a:t>/</a:t>
            </a:r>
            <a:r>
              <a:rPr lang="en-US" dirty="0" err="1" smtClean="0"/>
              <a:t>Wn</a:t>
            </a:r>
            <a:r>
              <a:rPr lang="en-US" dirty="0" smtClean="0"/>
              <a:t> </a:t>
            </a:r>
            <a:r>
              <a:rPr lang="en-US" dirty="0" err="1" smtClean="0"/>
              <a:t>Wn</a:t>
            </a:r>
            <a:r>
              <a:rPr lang="en-US" dirty="0" smtClean="0"/>
              <a:t> times: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P1/W1, P1/W1, P1/W1,…. (W1 times), P2/W2, </a:t>
            </a:r>
          </a:p>
          <a:p>
            <a:pPr>
              <a:buNone/>
            </a:pPr>
            <a:r>
              <a:rPr lang="en-US" dirty="0" smtClean="0"/>
              <a:t>P2/W2, P2/W2…… (W2</a:t>
            </a:r>
          </a:p>
          <a:p>
            <a:pPr>
              <a:buNone/>
            </a:pPr>
            <a:r>
              <a:rPr lang="en-US" dirty="0" smtClean="0"/>
              <a:t>times), P3/W3, P3/W3, P3/W3,….. (W3 </a:t>
            </a:r>
          </a:p>
          <a:p>
            <a:pPr>
              <a:buNone/>
            </a:pPr>
            <a:r>
              <a:rPr lang="en-US" dirty="0" smtClean="0"/>
              <a:t>times),………….. </a:t>
            </a:r>
            <a:r>
              <a:rPr lang="en-US" dirty="0" err="1" smtClean="0"/>
              <a:t>Pn</a:t>
            </a:r>
            <a:r>
              <a:rPr lang="en-US" dirty="0" smtClean="0"/>
              <a:t>/</a:t>
            </a:r>
            <a:r>
              <a:rPr lang="en-US" dirty="0" err="1" smtClean="0"/>
              <a:t>Wn</a:t>
            </a:r>
            <a:r>
              <a:rPr lang="en-US" dirty="0" smtClean="0"/>
              <a:t>, </a:t>
            </a:r>
            <a:r>
              <a:rPr lang="en-US" dirty="0" err="1" smtClean="0"/>
              <a:t>Pn</a:t>
            </a:r>
            <a:r>
              <a:rPr lang="en-US" dirty="0" smtClean="0"/>
              <a:t>/</a:t>
            </a:r>
            <a:r>
              <a:rPr lang="en-US" dirty="0" err="1" smtClean="0"/>
              <a:t>Wn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err="1" smtClean="0"/>
              <a:t>Pn</a:t>
            </a:r>
            <a:r>
              <a:rPr lang="en-US" dirty="0" smtClean="0"/>
              <a:t>/</a:t>
            </a:r>
            <a:r>
              <a:rPr lang="en-US" dirty="0" err="1" smtClean="0"/>
              <a:t>Wn</a:t>
            </a:r>
            <a:r>
              <a:rPr lang="en-US" dirty="0" smtClean="0"/>
              <a:t>,…… (</a:t>
            </a:r>
            <a:r>
              <a:rPr lang="en-US" dirty="0" err="1" smtClean="0"/>
              <a:t>Wn</a:t>
            </a:r>
            <a:r>
              <a:rPr lang="en-US" dirty="0" smtClean="0"/>
              <a:t> times)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Also arrange items in decreasing order of the ratio.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5410200"/>
            <a:ext cx="8610600" cy="1295400"/>
            <a:chOff x="228600" y="1676400"/>
            <a:chExt cx="8610600" cy="1828800"/>
          </a:xfrm>
        </p:grpSpPr>
        <p:sp>
          <p:nvSpPr>
            <p:cNvPr id="5" name="Rounded Rectangle 4"/>
            <p:cNvSpPr/>
            <p:nvPr/>
          </p:nvSpPr>
          <p:spPr>
            <a:xfrm>
              <a:off x="228600" y="1828800"/>
              <a:ext cx="1371600" cy="16002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ITEM 1</a:t>
              </a:r>
            </a:p>
            <a:p>
              <a:pPr algn="ctr"/>
              <a:r>
                <a:rPr lang="en-US" dirty="0" smtClean="0"/>
                <a:t>P1</a:t>
              </a:r>
            </a:p>
            <a:p>
              <a:pPr algn="ctr"/>
              <a:r>
                <a:rPr lang="en-US" dirty="0" smtClean="0"/>
                <a:t>W1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828800" y="1752600"/>
              <a:ext cx="1524000" cy="1752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ITEM 2</a:t>
              </a:r>
            </a:p>
            <a:p>
              <a:pPr algn="ctr"/>
              <a:r>
                <a:rPr lang="en-US" dirty="0" smtClean="0"/>
                <a:t>P2</a:t>
              </a:r>
            </a:p>
            <a:p>
              <a:pPr algn="ctr"/>
              <a:r>
                <a:rPr lang="en-US" dirty="0" smtClean="0"/>
                <a:t>W2</a:t>
              </a:r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410200" y="2741612"/>
              <a:ext cx="1981200" cy="1588"/>
            </a:xfrm>
            <a:prstGeom prst="line">
              <a:avLst/>
            </a:prstGeom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Diamond 7"/>
            <p:cNvSpPr/>
            <p:nvPr/>
          </p:nvSpPr>
          <p:spPr>
            <a:xfrm>
              <a:off x="3505200" y="1676400"/>
              <a:ext cx="1752600" cy="18288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ITEM 3</a:t>
              </a:r>
            </a:p>
            <a:p>
              <a:pPr algn="ctr"/>
              <a:r>
                <a:rPr lang="en-US" dirty="0" smtClean="0"/>
                <a:t>P3</a:t>
              </a:r>
            </a:p>
            <a:p>
              <a:pPr algn="ctr"/>
              <a:r>
                <a:rPr lang="en-US" dirty="0" smtClean="0"/>
                <a:t>W3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43800" y="1828800"/>
              <a:ext cx="1295400" cy="167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ITEM n</a:t>
              </a:r>
            </a:p>
            <a:p>
              <a:pPr algn="ctr"/>
              <a:r>
                <a:rPr lang="en-US" dirty="0" err="1" smtClean="0"/>
                <a:t>Pn</a:t>
              </a:r>
              <a:endParaRPr lang="en-US" dirty="0" smtClean="0"/>
            </a:p>
            <a:p>
              <a:pPr algn="ctr"/>
              <a:r>
                <a:rPr lang="en-US" dirty="0" err="1" smtClean="0"/>
                <a:t>Wn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Now assume the capacity of the knapsack is c</a:t>
            </a:r>
          </a:p>
          <a:p>
            <a:pPr>
              <a:buNone/>
            </a:pPr>
            <a:r>
              <a:rPr lang="en-US" sz="2800" dirty="0"/>
              <a:t>u</a:t>
            </a:r>
            <a:r>
              <a:rPr lang="en-US" sz="2800" dirty="0" smtClean="0"/>
              <a:t>nits.</a:t>
            </a:r>
          </a:p>
          <a:p>
            <a:pPr>
              <a:buNone/>
            </a:pPr>
            <a:r>
              <a:rPr lang="en-US" sz="2800" dirty="0" smtClean="0"/>
              <a:t>P1/W1, P1/W1, P1/W1,…. (W1 times), </a:t>
            </a:r>
          </a:p>
          <a:p>
            <a:pPr>
              <a:buNone/>
            </a:pPr>
            <a:r>
              <a:rPr lang="en-US" sz="2800" dirty="0" smtClean="0"/>
              <a:t>P2/W2, P2/W2, P2/W2…… (W2 times), </a:t>
            </a:r>
          </a:p>
          <a:p>
            <a:pPr>
              <a:buNone/>
            </a:pPr>
            <a:r>
              <a:rPr lang="en-US" sz="2800" dirty="0" smtClean="0"/>
              <a:t>P3/W3, P3/W3, P3/W3,….. (W3 times),………….. </a:t>
            </a:r>
          </a:p>
          <a:p>
            <a:pPr>
              <a:buNone/>
            </a:pPr>
            <a:r>
              <a:rPr lang="en-US" sz="2800" dirty="0" err="1" smtClean="0"/>
              <a:t>Pn</a:t>
            </a:r>
            <a:r>
              <a:rPr lang="en-US" sz="2800" dirty="0" smtClean="0"/>
              <a:t>/</a:t>
            </a:r>
            <a:r>
              <a:rPr lang="en-US" sz="2800" dirty="0" err="1" smtClean="0"/>
              <a:t>Wn</a:t>
            </a:r>
            <a:r>
              <a:rPr lang="en-US" sz="2800" dirty="0" smtClean="0"/>
              <a:t>, </a:t>
            </a:r>
            <a:r>
              <a:rPr lang="en-US" sz="2800" dirty="0" err="1" smtClean="0"/>
              <a:t>Pn</a:t>
            </a:r>
            <a:r>
              <a:rPr lang="en-US" sz="2800" dirty="0" smtClean="0"/>
              <a:t>/</a:t>
            </a:r>
            <a:r>
              <a:rPr lang="en-US" sz="2800" dirty="0" err="1" smtClean="0"/>
              <a:t>Wn</a:t>
            </a:r>
            <a:r>
              <a:rPr lang="en-US" sz="2800" dirty="0" smtClean="0"/>
              <a:t>, </a:t>
            </a:r>
            <a:r>
              <a:rPr lang="en-US" sz="2800" dirty="0" err="1" smtClean="0"/>
              <a:t>Pn</a:t>
            </a:r>
            <a:r>
              <a:rPr lang="en-US" sz="2800" dirty="0" smtClean="0"/>
              <a:t>/</a:t>
            </a:r>
            <a:r>
              <a:rPr lang="en-US" sz="2800" dirty="0" err="1" smtClean="0"/>
              <a:t>Wn</a:t>
            </a:r>
            <a:r>
              <a:rPr lang="en-US" sz="2800" dirty="0" smtClean="0"/>
              <a:t>,…… (</a:t>
            </a:r>
            <a:r>
              <a:rPr lang="en-US" sz="2800" dirty="0" err="1" smtClean="0"/>
              <a:t>Wn</a:t>
            </a:r>
            <a:r>
              <a:rPr lang="en-US" sz="2800" dirty="0" smtClean="0"/>
              <a:t> times)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 smtClean="0"/>
              <a:t>Run through the above sequence and add the </a:t>
            </a:r>
          </a:p>
          <a:p>
            <a:pPr>
              <a:buNone/>
            </a:pPr>
            <a:r>
              <a:rPr lang="en-US" sz="2800" dirty="0" smtClean="0"/>
              <a:t>first c profits/unit weight to find total profit and </a:t>
            </a:r>
          </a:p>
          <a:p>
            <a:pPr>
              <a:buNone/>
            </a:pPr>
            <a:r>
              <a:rPr lang="en-US" sz="2800" dirty="0" smtClean="0"/>
              <a:t>add items to your knapsack till it is full.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258633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3009901" y="-114300"/>
            <a:ext cx="228600" cy="563880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Lets take a sample data and work on it:</a:t>
            </a:r>
          </a:p>
          <a:p>
            <a:pPr>
              <a:buNone/>
            </a:pPr>
            <a:r>
              <a:rPr lang="en-US" sz="2800" dirty="0" smtClean="0"/>
              <a:t>Capacity of knapsack – 11 kg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981200"/>
          <a:ext cx="4953000" cy="4610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/>
                <a:gridCol w="1651000"/>
                <a:gridCol w="1651000"/>
              </a:tblGrid>
              <a:tr h="567267">
                <a:tc>
                  <a:txBody>
                    <a:bodyPr/>
                    <a:lstStyle/>
                    <a:p>
                      <a:r>
                        <a:rPr lang="en-US" dirty="0" smtClean="0"/>
                        <a:t>ITEM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WEIGHT</a:t>
                      </a:r>
                    </a:p>
                    <a:p>
                      <a:r>
                        <a:rPr lang="en-US" dirty="0" smtClean="0"/>
                        <a:t>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PROFIT</a:t>
                      </a:r>
                    </a:p>
                    <a:p>
                      <a:r>
                        <a:rPr lang="en-US" dirty="0" smtClean="0"/>
                        <a:t>Rs</a:t>
                      </a:r>
                      <a:endParaRPr lang="en-US" dirty="0"/>
                    </a:p>
                  </a:txBody>
                  <a:tcPr/>
                </a:tc>
              </a:tr>
              <a:tr h="56726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56726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56726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56726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56726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56726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56726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562600" y="6172200"/>
            <a:ext cx="1447800" cy="369332"/>
            <a:chOff x="5562600" y="6172200"/>
            <a:chExt cx="1447800" cy="36933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5562600" y="63246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248400" y="61722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Worst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62600" y="2667000"/>
            <a:ext cx="1524000" cy="369332"/>
            <a:chOff x="5562600" y="5574268"/>
            <a:chExt cx="1524000" cy="3693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5562600" y="57150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248400" y="557426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Best</a:t>
              </a:r>
              <a:endParaRPr lang="en-US" dirty="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086600" y="1981200"/>
          <a:ext cx="1752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571500">
                <a:tc>
                  <a:txBody>
                    <a:bodyPr/>
                    <a:lstStyle/>
                    <a:p>
                      <a:r>
                        <a:rPr lang="en-US" dirty="0" smtClean="0"/>
                        <a:t>PROFIT/WEIGHT</a:t>
                      </a:r>
                      <a:endParaRPr 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 smtClean="0"/>
                        <a:t>6.5</a:t>
                      </a:r>
                      <a:endParaRPr 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 smtClean="0"/>
                        <a:t>4.33</a:t>
                      </a:r>
                      <a:endParaRPr 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 smtClean="0"/>
                        <a:t>2.4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1752600"/>
          <a:ext cx="10668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</a:tblGrid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1752600"/>
          <a:ext cx="17526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PROFIT/WEIGHT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6.5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4.33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2.4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191000" y="37338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48400" y="1752600"/>
          <a:ext cx="17526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PROFIT/WEIGHT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6.5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4.33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2.4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077200" y="1752600"/>
          <a:ext cx="9906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6200" y="1752600"/>
          <a:ext cx="10668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</a:tblGrid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105400" y="1752600"/>
          <a:ext cx="10668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</a:tblGrid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86400" y="1295400"/>
            <a:ext cx="358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Profit/Weight in Decreasing Order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2319</Words>
  <Application>Microsoft Office PowerPoint</Application>
  <PresentationFormat>On-screen Show (4:3)</PresentationFormat>
  <Paragraphs>701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THE KNAPSACK PROBLEM</vt:lpstr>
      <vt:lpstr>The Problem</vt:lpstr>
      <vt:lpstr>The Fractional Knapsack</vt:lpstr>
      <vt:lpstr>Solution to Fractional Knapsack</vt:lpstr>
      <vt:lpstr>Illustration</vt:lpstr>
      <vt:lpstr>Illustration</vt:lpstr>
      <vt:lpstr>Illustration</vt:lpstr>
      <vt:lpstr>Example</vt:lpstr>
      <vt:lpstr>Example</vt:lpstr>
      <vt:lpstr>Example</vt:lpstr>
      <vt:lpstr>Example</vt:lpstr>
      <vt:lpstr>CODE</vt:lpstr>
      <vt:lpstr>0-1 Knapsack</vt:lpstr>
      <vt:lpstr>Approach 1 to Solution</vt:lpstr>
      <vt:lpstr>Example</vt:lpstr>
      <vt:lpstr>Example</vt:lpstr>
      <vt:lpstr>Analysis of Approach 1</vt:lpstr>
      <vt:lpstr>Approach 2 for Solution</vt:lpstr>
      <vt:lpstr>Example</vt:lpstr>
      <vt:lpstr>Example</vt:lpstr>
      <vt:lpstr>Slide 21</vt:lpstr>
      <vt:lpstr>Example</vt:lpstr>
      <vt:lpstr>Example</vt:lpstr>
      <vt:lpstr>Example</vt:lpstr>
      <vt:lpstr>Example</vt:lpstr>
      <vt:lpstr>Analysis for Approach 2</vt:lpstr>
      <vt:lpstr>Approach 3</vt:lpstr>
      <vt:lpstr>Recursive Solution to Approach 3</vt:lpstr>
      <vt:lpstr>Code for Recursive Solution</vt:lpstr>
      <vt:lpstr>Analysis of Recursive Solution</vt:lpstr>
      <vt:lpstr>DP Solution to Approach 3</vt:lpstr>
      <vt:lpstr>Slide 32</vt:lpstr>
      <vt:lpstr>Analysis of DP Approach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KNAPSACK PROBLEM</dc:title>
  <dc:creator>Windows User</dc:creator>
  <cp:lastModifiedBy>Windows User</cp:lastModifiedBy>
  <cp:revision>163</cp:revision>
  <dcterms:created xsi:type="dcterms:W3CDTF">2017-05-09T18:26:04Z</dcterms:created>
  <dcterms:modified xsi:type="dcterms:W3CDTF">2017-06-25T17:47:57Z</dcterms:modified>
</cp:coreProperties>
</file>