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71" r:id="rId6"/>
    <p:sldId id="267" r:id="rId7"/>
    <p:sldId id="262" r:id="rId8"/>
    <p:sldId id="268" r:id="rId9"/>
    <p:sldId id="269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0" autoAdjust="0"/>
    <p:restoredTop sz="94660"/>
  </p:normalViewPr>
  <p:slideViewPr>
    <p:cSldViewPr snapToGrid="0">
      <p:cViewPr>
        <p:scale>
          <a:sx n="70" d="100"/>
          <a:sy n="70" d="100"/>
        </p:scale>
        <p:origin x="-714" y="-1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288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EB9CDF7-4CE9-46F1-9C5B-3A3BEDFBEBEC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B3ECE16-BC5E-4FB2-A124-FA9978A6BE2E}">
      <dgm:prSet phldrT="[Text]"/>
      <dgm:spPr/>
      <dgm:t>
        <a:bodyPr/>
        <a:lstStyle/>
        <a:p>
          <a:r>
            <a:rPr lang="en-US" dirty="0" smtClean="0"/>
            <a:t>Study historical data + cleaning/formatting</a:t>
          </a:r>
          <a:endParaRPr lang="en-US" dirty="0"/>
        </a:p>
      </dgm:t>
    </dgm:pt>
    <dgm:pt modelId="{B24CD393-47CD-43DF-B85D-5A1FEF92350F}" type="parTrans" cxnId="{BD05DA23-366B-4EDA-B316-1050537474F5}">
      <dgm:prSet/>
      <dgm:spPr/>
      <dgm:t>
        <a:bodyPr/>
        <a:lstStyle/>
        <a:p>
          <a:endParaRPr lang="en-US"/>
        </a:p>
      </dgm:t>
    </dgm:pt>
    <dgm:pt modelId="{4849D31A-F9F2-4708-A5D3-5B2CA712171C}" type="sibTrans" cxnId="{BD05DA23-366B-4EDA-B316-1050537474F5}">
      <dgm:prSet/>
      <dgm:spPr/>
      <dgm:t>
        <a:bodyPr/>
        <a:lstStyle/>
        <a:p>
          <a:endParaRPr lang="en-US"/>
        </a:p>
      </dgm:t>
    </dgm:pt>
    <dgm:pt modelId="{FA6EE9F6-C11A-4C63-A950-6578EC8DB2D5}">
      <dgm:prSet phldrT="[Text]" custT="1"/>
      <dgm:spPr/>
      <dgm:t>
        <a:bodyPr/>
        <a:lstStyle/>
        <a:p>
          <a:r>
            <a:rPr lang="en-IN" sz="1400" b="0" i="0" dirty="0" smtClean="0"/>
            <a:t>Study the historical data provided and perform necessary data cleaning or formatting, </a:t>
          </a:r>
          <a:r>
            <a:rPr lang="en-IN" sz="1400" b="0" i="0" dirty="0" err="1" smtClean="0"/>
            <a:t>eg</a:t>
          </a:r>
          <a:r>
            <a:rPr lang="en-IN" sz="1400" b="0" i="0" dirty="0" smtClean="0"/>
            <a:t>: formatting of date columns</a:t>
          </a:r>
          <a:endParaRPr lang="en-US" sz="1400" b="0" dirty="0"/>
        </a:p>
      </dgm:t>
    </dgm:pt>
    <dgm:pt modelId="{59D220AE-0AC0-4B55-8A20-B06E545333FD}" type="parTrans" cxnId="{1B14B304-B0EA-4A28-BABE-A49C8891AE29}">
      <dgm:prSet/>
      <dgm:spPr/>
      <dgm:t>
        <a:bodyPr/>
        <a:lstStyle/>
        <a:p>
          <a:endParaRPr lang="en-US"/>
        </a:p>
      </dgm:t>
    </dgm:pt>
    <dgm:pt modelId="{A83EDD14-966C-4C14-A107-66C03FDB5534}" type="sibTrans" cxnId="{1B14B304-B0EA-4A28-BABE-A49C8891AE29}">
      <dgm:prSet/>
      <dgm:spPr/>
      <dgm:t>
        <a:bodyPr/>
        <a:lstStyle/>
        <a:p>
          <a:endParaRPr lang="en-US"/>
        </a:p>
      </dgm:t>
    </dgm:pt>
    <dgm:pt modelId="{423FFD3A-355E-4675-B446-4235B3C73C65}">
      <dgm:prSet phldrT="[Text]"/>
      <dgm:spPr/>
      <dgm:t>
        <a:bodyPr/>
        <a:lstStyle/>
        <a:p>
          <a:r>
            <a:rPr lang="en-US" b="0" i="0" dirty="0" smtClean="0"/>
            <a:t>Visualization to find Demand supply gap peaks</a:t>
          </a:r>
          <a:endParaRPr lang="en-US" dirty="0"/>
        </a:p>
      </dgm:t>
    </dgm:pt>
    <dgm:pt modelId="{DAA3B026-DC24-4CD9-9E61-A5AAAFA8F225}" type="parTrans" cxnId="{86507A72-32E6-46C8-80C1-45E2133AF65E}">
      <dgm:prSet/>
      <dgm:spPr/>
      <dgm:t>
        <a:bodyPr/>
        <a:lstStyle/>
        <a:p>
          <a:endParaRPr lang="en-US"/>
        </a:p>
      </dgm:t>
    </dgm:pt>
    <dgm:pt modelId="{2612C4B6-1F78-4D96-92C3-8B29B06CA9C5}" type="sibTrans" cxnId="{86507A72-32E6-46C8-80C1-45E2133AF65E}">
      <dgm:prSet/>
      <dgm:spPr/>
      <dgm:t>
        <a:bodyPr/>
        <a:lstStyle/>
        <a:p>
          <a:endParaRPr lang="en-US"/>
        </a:p>
      </dgm:t>
    </dgm:pt>
    <dgm:pt modelId="{1D7870C0-12C4-46F5-9F11-FE1053C5AA15}">
      <dgm:prSet phldrT="[Text]" custT="1"/>
      <dgm:spPr/>
      <dgm:t>
        <a:bodyPr/>
        <a:lstStyle/>
        <a:p>
          <a:r>
            <a:rPr lang="en-US" sz="1400" dirty="0" smtClean="0"/>
            <a:t>Represent the data in proper forms of graphs so as to have a better understanding of hourly demand – supply gap of cabs at both city and airport</a:t>
          </a:r>
          <a:endParaRPr lang="en-US" sz="1400" dirty="0"/>
        </a:p>
      </dgm:t>
    </dgm:pt>
    <dgm:pt modelId="{B5875F2C-DB4F-4B88-87C0-FF06BA261DA6}" type="parTrans" cxnId="{A725A01B-DD83-42CB-A4E6-E54090DFB90E}">
      <dgm:prSet/>
      <dgm:spPr/>
      <dgm:t>
        <a:bodyPr/>
        <a:lstStyle/>
        <a:p>
          <a:endParaRPr lang="en-US"/>
        </a:p>
      </dgm:t>
    </dgm:pt>
    <dgm:pt modelId="{1682CA0B-A50D-4E17-99EF-1E4B9D3B0D16}" type="sibTrans" cxnId="{A725A01B-DD83-42CB-A4E6-E54090DFB90E}">
      <dgm:prSet/>
      <dgm:spPr/>
      <dgm:t>
        <a:bodyPr/>
        <a:lstStyle/>
        <a:p>
          <a:endParaRPr lang="en-US"/>
        </a:p>
      </dgm:t>
    </dgm:pt>
    <dgm:pt modelId="{900816B0-DA52-4132-8379-0FC530682B52}">
      <dgm:prSet phldrT="[Text]"/>
      <dgm:spPr/>
      <dgm:t>
        <a:bodyPr/>
        <a:lstStyle/>
        <a:p>
          <a:r>
            <a:rPr lang="en-US" dirty="0" smtClean="0"/>
            <a:t>Possible steps</a:t>
          </a:r>
          <a:endParaRPr lang="en-US" dirty="0"/>
        </a:p>
      </dgm:t>
    </dgm:pt>
    <dgm:pt modelId="{1A2CFEAB-DFA9-462C-8AAE-A5009705D6A3}" type="parTrans" cxnId="{257E33FE-AFB9-4835-BA54-44A35C234777}">
      <dgm:prSet/>
      <dgm:spPr/>
      <dgm:t>
        <a:bodyPr/>
        <a:lstStyle/>
        <a:p>
          <a:endParaRPr lang="en-US"/>
        </a:p>
      </dgm:t>
    </dgm:pt>
    <dgm:pt modelId="{59987FC0-460C-4C52-9A76-985582354A01}" type="sibTrans" cxnId="{257E33FE-AFB9-4835-BA54-44A35C234777}">
      <dgm:prSet/>
      <dgm:spPr/>
      <dgm:t>
        <a:bodyPr/>
        <a:lstStyle/>
        <a:p>
          <a:endParaRPr lang="en-US"/>
        </a:p>
      </dgm:t>
    </dgm:pt>
    <dgm:pt modelId="{E5ADD0C5-4B94-4510-B1EA-D42D9689F845}">
      <dgm:prSet phldrT="[Text]"/>
      <dgm:spPr/>
      <dgm:t>
        <a:bodyPr/>
        <a:lstStyle/>
        <a:p>
          <a:r>
            <a:rPr lang="en-US" dirty="0" smtClean="0"/>
            <a:t>Suggest possible and affordable business solutions to reduce the above observed demand supply gap</a:t>
          </a:r>
          <a:endParaRPr lang="en-US" dirty="0"/>
        </a:p>
      </dgm:t>
    </dgm:pt>
    <dgm:pt modelId="{2CE429D9-6EB8-4BB9-A7E2-1DA1CF29530F}" type="parTrans" cxnId="{DE648EFF-18E4-4A40-A6A3-78AA5E863BA7}">
      <dgm:prSet/>
      <dgm:spPr/>
      <dgm:t>
        <a:bodyPr/>
        <a:lstStyle/>
        <a:p>
          <a:endParaRPr lang="en-US"/>
        </a:p>
      </dgm:t>
    </dgm:pt>
    <dgm:pt modelId="{CC5317D4-6F11-4A27-B8AD-0097D4481BB7}" type="sibTrans" cxnId="{DE648EFF-18E4-4A40-A6A3-78AA5E863BA7}">
      <dgm:prSet/>
      <dgm:spPr/>
      <dgm:t>
        <a:bodyPr/>
        <a:lstStyle/>
        <a:p>
          <a:endParaRPr lang="en-US"/>
        </a:p>
      </dgm:t>
    </dgm:pt>
    <dgm:pt modelId="{CA0B04CD-B586-465C-9970-9BB67B781CFC}" type="pres">
      <dgm:prSet presAssocID="{9EB9CDF7-4CE9-46F1-9C5B-3A3BEDFBEBEC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545375E6-84E1-4AD1-8F04-2602A3356D24}" type="pres">
      <dgm:prSet presAssocID="{FB3ECE16-BC5E-4FB2-A124-FA9978A6BE2E}" presName="composite" presStyleCnt="0"/>
      <dgm:spPr/>
    </dgm:pt>
    <dgm:pt modelId="{AEFA1AE9-41D1-4B54-B82F-6954D0ED7DA2}" type="pres">
      <dgm:prSet presAssocID="{FB3ECE16-BC5E-4FB2-A124-FA9978A6BE2E}" presName="bentUpArrow1" presStyleLbl="alignImgPlace1" presStyleIdx="0" presStyleCnt="2"/>
      <dgm:spPr/>
    </dgm:pt>
    <dgm:pt modelId="{52B89B7A-9CD4-4C2D-8590-E65619123918}" type="pres">
      <dgm:prSet presAssocID="{FB3ECE16-BC5E-4FB2-A124-FA9978A6BE2E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F567D6-2B53-40E1-AFCB-C55F4D516C2D}" type="pres">
      <dgm:prSet presAssocID="{FB3ECE16-BC5E-4FB2-A124-FA9978A6BE2E}" presName="ChildText" presStyleLbl="revTx" presStyleIdx="0" presStyleCnt="3" custScaleX="306758" custLinFactX="26583" custLinFactNeighborX="100000" custLinFactNeighborY="-271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4B086C-5684-423F-9A3C-A4C61E2A60A3}" type="pres">
      <dgm:prSet presAssocID="{4849D31A-F9F2-4708-A5D3-5B2CA712171C}" presName="sibTrans" presStyleCnt="0"/>
      <dgm:spPr/>
    </dgm:pt>
    <dgm:pt modelId="{6807E9DA-9EDA-4752-84A3-C4F4803A3ACD}" type="pres">
      <dgm:prSet presAssocID="{423FFD3A-355E-4675-B446-4235B3C73C65}" presName="composite" presStyleCnt="0"/>
      <dgm:spPr/>
    </dgm:pt>
    <dgm:pt modelId="{AA52E7B8-95D0-47D9-9CB9-96AB0FCC8EC4}" type="pres">
      <dgm:prSet presAssocID="{423FFD3A-355E-4675-B446-4235B3C73C65}" presName="bentUpArrow1" presStyleLbl="alignImgPlace1" presStyleIdx="1" presStyleCnt="2"/>
      <dgm:spPr/>
    </dgm:pt>
    <dgm:pt modelId="{50BDE215-E10C-4C86-B9C5-596B054C65CB}" type="pres">
      <dgm:prSet presAssocID="{423FFD3A-355E-4675-B446-4235B3C73C65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B12659A-5024-41C8-B906-8B42C70E20C6}" type="pres">
      <dgm:prSet presAssocID="{423FFD3A-355E-4675-B446-4235B3C73C65}" presName="ChildText" presStyleLbl="revTx" presStyleIdx="1" presStyleCnt="3" custScaleX="357061" custLinFactX="46204" custLinFactNeighborX="100000" custLinFactNeighborY="-266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AFC4D3-039A-4FAD-9E7B-56F9776F5AE6}" type="pres">
      <dgm:prSet presAssocID="{2612C4B6-1F78-4D96-92C3-8B29B06CA9C5}" presName="sibTrans" presStyleCnt="0"/>
      <dgm:spPr/>
    </dgm:pt>
    <dgm:pt modelId="{4A139113-704F-44B5-B60B-1DFA1B254C24}" type="pres">
      <dgm:prSet presAssocID="{900816B0-DA52-4132-8379-0FC530682B52}" presName="composite" presStyleCnt="0"/>
      <dgm:spPr/>
    </dgm:pt>
    <dgm:pt modelId="{101E556E-4B24-4D4C-8F88-622E69FA32FB}" type="pres">
      <dgm:prSet presAssocID="{900816B0-DA52-4132-8379-0FC530682B52}" presName="ParentText" presStyleLbl="node1" presStyleIdx="2" presStyleCnt="3" custLinFactNeighborX="3017" custLinFactNeighborY="403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2C5664-0959-4941-9422-4604F1041317}" type="pres">
      <dgm:prSet presAssocID="{900816B0-DA52-4132-8379-0FC530682B52}" presName="FinalChildText" presStyleLbl="revTx" presStyleIdx="2" presStyleCnt="3" custScaleX="271624" custLinFactNeighborX="93323" custLinFactNeighborY="-133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F0E6ABA-7659-4702-8C0E-E975D7141E35}" type="presOf" srcId="{E5ADD0C5-4B94-4510-B1EA-D42D9689F845}" destId="{962C5664-0959-4941-9422-4604F1041317}" srcOrd="0" destOrd="0" presId="urn:microsoft.com/office/officeart/2005/8/layout/StepDownProcess"/>
    <dgm:cxn modelId="{881EE690-010C-425A-BB83-E806D32BFE90}" type="presOf" srcId="{FB3ECE16-BC5E-4FB2-A124-FA9978A6BE2E}" destId="{52B89B7A-9CD4-4C2D-8590-E65619123918}" srcOrd="0" destOrd="0" presId="urn:microsoft.com/office/officeart/2005/8/layout/StepDownProcess"/>
    <dgm:cxn modelId="{42A12BEB-0725-430C-A375-2F20ACA09C13}" type="presOf" srcId="{1D7870C0-12C4-46F5-9F11-FE1053C5AA15}" destId="{EB12659A-5024-41C8-B906-8B42C70E20C6}" srcOrd="0" destOrd="0" presId="urn:microsoft.com/office/officeart/2005/8/layout/StepDownProcess"/>
    <dgm:cxn modelId="{6AA50DDD-F671-4F78-AD9F-E1B7A3975A6E}" type="presOf" srcId="{423FFD3A-355E-4675-B446-4235B3C73C65}" destId="{50BDE215-E10C-4C86-B9C5-596B054C65CB}" srcOrd="0" destOrd="0" presId="urn:microsoft.com/office/officeart/2005/8/layout/StepDownProcess"/>
    <dgm:cxn modelId="{DE648EFF-18E4-4A40-A6A3-78AA5E863BA7}" srcId="{900816B0-DA52-4132-8379-0FC530682B52}" destId="{E5ADD0C5-4B94-4510-B1EA-D42D9689F845}" srcOrd="0" destOrd="0" parTransId="{2CE429D9-6EB8-4BB9-A7E2-1DA1CF29530F}" sibTransId="{CC5317D4-6F11-4A27-B8AD-0097D4481BB7}"/>
    <dgm:cxn modelId="{257E33FE-AFB9-4835-BA54-44A35C234777}" srcId="{9EB9CDF7-4CE9-46F1-9C5B-3A3BEDFBEBEC}" destId="{900816B0-DA52-4132-8379-0FC530682B52}" srcOrd="2" destOrd="0" parTransId="{1A2CFEAB-DFA9-462C-8AAE-A5009705D6A3}" sibTransId="{59987FC0-460C-4C52-9A76-985582354A01}"/>
    <dgm:cxn modelId="{BC935398-F476-456D-93CD-6FB3A02E430E}" type="presOf" srcId="{9EB9CDF7-4CE9-46F1-9C5B-3A3BEDFBEBEC}" destId="{CA0B04CD-B586-465C-9970-9BB67B781CFC}" srcOrd="0" destOrd="0" presId="urn:microsoft.com/office/officeart/2005/8/layout/StepDownProcess"/>
    <dgm:cxn modelId="{86507A72-32E6-46C8-80C1-45E2133AF65E}" srcId="{9EB9CDF7-4CE9-46F1-9C5B-3A3BEDFBEBEC}" destId="{423FFD3A-355E-4675-B446-4235B3C73C65}" srcOrd="1" destOrd="0" parTransId="{DAA3B026-DC24-4CD9-9E61-A5AAAFA8F225}" sibTransId="{2612C4B6-1F78-4D96-92C3-8B29B06CA9C5}"/>
    <dgm:cxn modelId="{A725A01B-DD83-42CB-A4E6-E54090DFB90E}" srcId="{423FFD3A-355E-4675-B446-4235B3C73C65}" destId="{1D7870C0-12C4-46F5-9F11-FE1053C5AA15}" srcOrd="0" destOrd="0" parTransId="{B5875F2C-DB4F-4B88-87C0-FF06BA261DA6}" sibTransId="{1682CA0B-A50D-4E17-99EF-1E4B9D3B0D16}"/>
    <dgm:cxn modelId="{1B14B304-B0EA-4A28-BABE-A49C8891AE29}" srcId="{FB3ECE16-BC5E-4FB2-A124-FA9978A6BE2E}" destId="{FA6EE9F6-C11A-4C63-A950-6578EC8DB2D5}" srcOrd="0" destOrd="0" parTransId="{59D220AE-0AC0-4B55-8A20-B06E545333FD}" sibTransId="{A83EDD14-966C-4C14-A107-66C03FDB5534}"/>
    <dgm:cxn modelId="{8BE58490-AE9C-42F3-8C3A-F5B3B5D4CCA2}" type="presOf" srcId="{900816B0-DA52-4132-8379-0FC530682B52}" destId="{101E556E-4B24-4D4C-8F88-622E69FA32FB}" srcOrd="0" destOrd="0" presId="urn:microsoft.com/office/officeart/2005/8/layout/StepDownProcess"/>
    <dgm:cxn modelId="{ECB70E8A-DC20-40A6-8564-0E3910344531}" type="presOf" srcId="{FA6EE9F6-C11A-4C63-A950-6578EC8DB2D5}" destId="{27F567D6-2B53-40E1-AFCB-C55F4D516C2D}" srcOrd="0" destOrd="0" presId="urn:microsoft.com/office/officeart/2005/8/layout/StepDownProcess"/>
    <dgm:cxn modelId="{BD05DA23-366B-4EDA-B316-1050537474F5}" srcId="{9EB9CDF7-4CE9-46F1-9C5B-3A3BEDFBEBEC}" destId="{FB3ECE16-BC5E-4FB2-A124-FA9978A6BE2E}" srcOrd="0" destOrd="0" parTransId="{B24CD393-47CD-43DF-B85D-5A1FEF92350F}" sibTransId="{4849D31A-F9F2-4708-A5D3-5B2CA712171C}"/>
    <dgm:cxn modelId="{7DE64FF9-B8C7-40F7-9A4A-6FD07E5CF5B7}" type="presParOf" srcId="{CA0B04CD-B586-465C-9970-9BB67B781CFC}" destId="{545375E6-84E1-4AD1-8F04-2602A3356D24}" srcOrd="0" destOrd="0" presId="urn:microsoft.com/office/officeart/2005/8/layout/StepDownProcess"/>
    <dgm:cxn modelId="{4DD2438D-79FB-4828-AB4D-CF9C1A381DAB}" type="presParOf" srcId="{545375E6-84E1-4AD1-8F04-2602A3356D24}" destId="{AEFA1AE9-41D1-4B54-B82F-6954D0ED7DA2}" srcOrd="0" destOrd="0" presId="urn:microsoft.com/office/officeart/2005/8/layout/StepDownProcess"/>
    <dgm:cxn modelId="{5FB6D1B2-2C03-4706-AFA8-9F977CF3E7EF}" type="presParOf" srcId="{545375E6-84E1-4AD1-8F04-2602A3356D24}" destId="{52B89B7A-9CD4-4C2D-8590-E65619123918}" srcOrd="1" destOrd="0" presId="urn:microsoft.com/office/officeart/2005/8/layout/StepDownProcess"/>
    <dgm:cxn modelId="{CBFF1CF8-E96C-486B-957E-FA04ADD45CB2}" type="presParOf" srcId="{545375E6-84E1-4AD1-8F04-2602A3356D24}" destId="{27F567D6-2B53-40E1-AFCB-C55F4D516C2D}" srcOrd="2" destOrd="0" presId="urn:microsoft.com/office/officeart/2005/8/layout/StepDownProcess"/>
    <dgm:cxn modelId="{609CA86C-2FD9-4452-87CF-FADFA8396AE8}" type="presParOf" srcId="{CA0B04CD-B586-465C-9970-9BB67B781CFC}" destId="{CD4B086C-5684-423F-9A3C-A4C61E2A60A3}" srcOrd="1" destOrd="0" presId="urn:microsoft.com/office/officeart/2005/8/layout/StepDownProcess"/>
    <dgm:cxn modelId="{9000E29D-A015-431A-ABEC-80174B0FEB81}" type="presParOf" srcId="{CA0B04CD-B586-465C-9970-9BB67B781CFC}" destId="{6807E9DA-9EDA-4752-84A3-C4F4803A3ACD}" srcOrd="2" destOrd="0" presId="urn:microsoft.com/office/officeart/2005/8/layout/StepDownProcess"/>
    <dgm:cxn modelId="{89EDD4CF-B95D-45E0-B5F8-C0E5755A628E}" type="presParOf" srcId="{6807E9DA-9EDA-4752-84A3-C4F4803A3ACD}" destId="{AA52E7B8-95D0-47D9-9CB9-96AB0FCC8EC4}" srcOrd="0" destOrd="0" presId="urn:microsoft.com/office/officeart/2005/8/layout/StepDownProcess"/>
    <dgm:cxn modelId="{0CD23AF8-ACF2-4FA2-8822-765AAD8AFF1A}" type="presParOf" srcId="{6807E9DA-9EDA-4752-84A3-C4F4803A3ACD}" destId="{50BDE215-E10C-4C86-B9C5-596B054C65CB}" srcOrd="1" destOrd="0" presId="urn:microsoft.com/office/officeart/2005/8/layout/StepDownProcess"/>
    <dgm:cxn modelId="{9C539EAD-1509-4F62-AE41-926D34868E55}" type="presParOf" srcId="{6807E9DA-9EDA-4752-84A3-C4F4803A3ACD}" destId="{EB12659A-5024-41C8-B906-8B42C70E20C6}" srcOrd="2" destOrd="0" presId="urn:microsoft.com/office/officeart/2005/8/layout/StepDownProcess"/>
    <dgm:cxn modelId="{444E59FC-74FE-4EFB-A0C2-44CAE55DC82C}" type="presParOf" srcId="{CA0B04CD-B586-465C-9970-9BB67B781CFC}" destId="{2BAFC4D3-039A-4FAD-9E7B-56F9776F5AE6}" srcOrd="3" destOrd="0" presId="urn:microsoft.com/office/officeart/2005/8/layout/StepDownProcess"/>
    <dgm:cxn modelId="{8D1A4D5E-6853-4C41-9C3D-C048D40B13F8}" type="presParOf" srcId="{CA0B04CD-B586-465C-9970-9BB67B781CFC}" destId="{4A139113-704F-44B5-B60B-1DFA1B254C24}" srcOrd="4" destOrd="0" presId="urn:microsoft.com/office/officeart/2005/8/layout/StepDownProcess"/>
    <dgm:cxn modelId="{5FB31B17-808F-403C-B9F3-25505112B3DC}" type="presParOf" srcId="{4A139113-704F-44B5-B60B-1DFA1B254C24}" destId="{101E556E-4B24-4D4C-8F88-622E69FA32FB}" srcOrd="0" destOrd="0" presId="urn:microsoft.com/office/officeart/2005/8/layout/StepDownProcess"/>
    <dgm:cxn modelId="{9C381C09-D4F4-4EA7-A607-920D7506FA9F}" type="presParOf" srcId="{4A139113-704F-44B5-B60B-1DFA1B254C24}" destId="{962C5664-0959-4941-9422-4604F1041317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FA1AE9-41D1-4B54-B82F-6954D0ED7DA2}">
      <dsp:nvSpPr>
        <dsp:cNvPr id="0" name=""/>
        <dsp:cNvSpPr/>
      </dsp:nvSpPr>
      <dsp:spPr>
        <a:xfrm rot="5400000">
          <a:off x="2152017" y="1044091"/>
          <a:ext cx="923408" cy="1051268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B89B7A-9CD4-4C2D-8590-E65619123918}">
      <dsp:nvSpPr>
        <dsp:cNvPr id="0" name=""/>
        <dsp:cNvSpPr/>
      </dsp:nvSpPr>
      <dsp:spPr>
        <a:xfrm>
          <a:off x="1907370" y="20474"/>
          <a:ext cx="1554476" cy="1088083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Study historical data + cleaning/formatting</a:t>
          </a:r>
          <a:endParaRPr lang="en-US" sz="1300" kern="1200" dirty="0"/>
        </a:p>
      </dsp:txBody>
      <dsp:txXfrm>
        <a:off x="1960495" y="73599"/>
        <a:ext cx="1448226" cy="981833"/>
      </dsp:txXfrm>
    </dsp:sp>
    <dsp:sp modelId="{27F567D6-2B53-40E1-AFCB-C55F4D516C2D}">
      <dsp:nvSpPr>
        <dsp:cNvPr id="0" name=""/>
        <dsp:cNvSpPr/>
      </dsp:nvSpPr>
      <dsp:spPr>
        <a:xfrm>
          <a:off x="3724186" y="100353"/>
          <a:ext cx="3468139" cy="8794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400" b="0" i="0" kern="1200" dirty="0" smtClean="0"/>
            <a:t>Study the historical data provided and perform necessary data cleaning or formatting, </a:t>
          </a:r>
          <a:r>
            <a:rPr lang="en-IN" sz="1400" b="0" i="0" kern="1200" dirty="0" err="1" smtClean="0"/>
            <a:t>eg</a:t>
          </a:r>
          <a:r>
            <a:rPr lang="en-IN" sz="1400" b="0" i="0" kern="1200" dirty="0" smtClean="0"/>
            <a:t>: formatting of date columns</a:t>
          </a:r>
          <a:endParaRPr lang="en-US" sz="1400" b="0" kern="1200" dirty="0"/>
        </a:p>
      </dsp:txBody>
      <dsp:txXfrm>
        <a:off x="3724186" y="100353"/>
        <a:ext cx="3468139" cy="879436"/>
      </dsp:txXfrm>
    </dsp:sp>
    <dsp:sp modelId="{AA52E7B8-95D0-47D9-9CB9-96AB0FCC8EC4}">
      <dsp:nvSpPr>
        <dsp:cNvPr id="0" name=""/>
        <dsp:cNvSpPr/>
      </dsp:nvSpPr>
      <dsp:spPr>
        <a:xfrm rot="5400000">
          <a:off x="4001858" y="2266367"/>
          <a:ext cx="923408" cy="1051268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BDE215-E10C-4C86-B9C5-596B054C65CB}">
      <dsp:nvSpPr>
        <dsp:cNvPr id="0" name=""/>
        <dsp:cNvSpPr/>
      </dsp:nvSpPr>
      <dsp:spPr>
        <a:xfrm>
          <a:off x="3757211" y="1242750"/>
          <a:ext cx="1554476" cy="1088083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0" i="0" kern="1200" dirty="0" smtClean="0"/>
            <a:t>Visualization to find Demand supply gap peaks</a:t>
          </a:r>
          <a:endParaRPr lang="en-US" sz="1300" kern="1200" dirty="0"/>
        </a:p>
      </dsp:txBody>
      <dsp:txXfrm>
        <a:off x="3810336" y="1295875"/>
        <a:ext cx="1448226" cy="981833"/>
      </dsp:txXfrm>
    </dsp:sp>
    <dsp:sp modelId="{EB12659A-5024-41C8-B906-8B42C70E20C6}">
      <dsp:nvSpPr>
        <dsp:cNvPr id="0" name=""/>
        <dsp:cNvSpPr/>
      </dsp:nvSpPr>
      <dsp:spPr>
        <a:xfrm>
          <a:off x="5511501" y="1323078"/>
          <a:ext cx="4036854" cy="8794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Represent the data in proper forms of graphs so as to have a better understanding of hourly demand – supply gap of cabs at both city and airport</a:t>
          </a:r>
          <a:endParaRPr lang="en-US" sz="1400" kern="1200" dirty="0"/>
        </a:p>
      </dsp:txBody>
      <dsp:txXfrm>
        <a:off x="5511501" y="1323078"/>
        <a:ext cx="4036854" cy="879436"/>
      </dsp:txXfrm>
    </dsp:sp>
    <dsp:sp modelId="{101E556E-4B24-4D4C-8F88-622E69FA32FB}">
      <dsp:nvSpPr>
        <dsp:cNvPr id="0" name=""/>
        <dsp:cNvSpPr/>
      </dsp:nvSpPr>
      <dsp:spPr>
        <a:xfrm>
          <a:off x="5653951" y="2485501"/>
          <a:ext cx="1554476" cy="1088083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Possible steps</a:t>
          </a:r>
          <a:endParaRPr lang="en-US" sz="1300" kern="1200" dirty="0"/>
        </a:p>
      </dsp:txBody>
      <dsp:txXfrm>
        <a:off x="5707076" y="2538626"/>
        <a:ext cx="1448226" cy="981833"/>
      </dsp:txXfrm>
    </dsp:sp>
    <dsp:sp modelId="{962C5664-0959-4941-9422-4604F1041317}">
      <dsp:nvSpPr>
        <dsp:cNvPr id="0" name=""/>
        <dsp:cNvSpPr/>
      </dsp:nvSpPr>
      <dsp:spPr>
        <a:xfrm>
          <a:off x="7246447" y="2557078"/>
          <a:ext cx="3070922" cy="8794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Suggest possible and affordable business solutions to reduce the above observed demand supply gap</a:t>
          </a:r>
          <a:endParaRPr lang="en-US" sz="1500" kern="1200" dirty="0"/>
        </a:p>
      </dsp:txBody>
      <dsp:txXfrm>
        <a:off x="7246447" y="2557078"/>
        <a:ext cx="3070922" cy="8794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309023-AF2B-4043-B228-F191CADC9BB1}" type="datetimeFigureOut">
              <a:rPr lang="en-IN" smtClean="0"/>
              <a:t>08-10-2017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54517F-9C19-4E9A-AB98-AA89BD9F1D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7562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08-10-2017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6675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08-10-2017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5356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08-10-2017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7597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36469" y="640080"/>
            <a:ext cx="9313817" cy="856138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9" y="1854926"/>
            <a:ext cx="11168742" cy="4344261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09-06-2016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Investment Case Study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/>
              <a:t>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5848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08-10-2017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0441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08-10-2017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6578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08-10-2017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5587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08-10-2017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3476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08-10-2017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9458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7424"/>
            <a:ext cx="3933825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2891" y="987425"/>
            <a:ext cx="6182497" cy="487362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08-10-2017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4558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7424"/>
            <a:ext cx="3933825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08-10-2017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6360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8278" y="705802"/>
            <a:ext cx="9181075" cy="9848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018FE-C8D6-4A9C-A702-41F1E0C1C452}" type="datetimeFigureOut">
              <a:rPr lang="en-IN" smtClean="0"/>
              <a:t>08-10-2017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Investment Case Study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1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9353" y="325938"/>
            <a:ext cx="1446786" cy="3798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535" b="100000" l="0" r="100000">
                        <a14:foregroundMark x1="19244" y1="37433" x2="19244" y2="37433"/>
                        <a14:foregroundMark x1="31959" y1="47059" x2="31959" y2="47059"/>
                        <a14:foregroundMark x1="19931" y1="64171" x2="19931" y2="64171"/>
                        <a14:foregroundMark x1="28179" y1="70053" x2="28179" y2="70053"/>
                        <a14:foregroundMark x1="42612" y1="71123" x2="42612" y2="71123"/>
                        <a14:foregroundMark x1="55326" y1="65775" x2="55326" y2="65775"/>
                        <a14:foregroundMark x1="61856" y1="66845" x2="61856" y2="66845"/>
                        <a14:foregroundMark x1="37113" y1="24599" x2="37113" y2="24599"/>
                        <a14:foregroundMark x1="34708" y1="11765" x2="34708" y2="11765"/>
                        <a14:foregroundMark x1="23711" y1="11765" x2="23711" y2="11765"/>
                        <a14:foregroundMark x1="23711" y1="22995" x2="23711" y2="22995"/>
                        <a14:foregroundMark x1="39863" y1="40107" x2="39863" y2="40107"/>
                        <a14:foregroundMark x1="26460" y1="47059" x2="26460" y2="470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766"/>
            <a:ext cx="1268279" cy="815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534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91478" y="344557"/>
            <a:ext cx="9144000" cy="3193774"/>
          </a:xfrm>
        </p:spPr>
        <p:txBody>
          <a:bodyPr>
            <a:normAutofit/>
          </a:bodyPr>
          <a:lstStyle/>
          <a:p>
            <a:r>
              <a:rPr lang="en-IN" sz="2800" dirty="0" smtClean="0"/>
              <a:t>Uber Demand Supply Gap Assignment</a:t>
            </a:r>
            <a:r>
              <a:rPr lang="en-IN" sz="2800" dirty="0"/>
              <a:t/>
            </a:r>
            <a:br>
              <a:rPr lang="en-IN" sz="2800" dirty="0"/>
            </a:br>
            <a:r>
              <a:rPr lang="en-IN" sz="2800" dirty="0"/>
              <a:t/>
            </a:r>
            <a:br>
              <a:rPr lang="en-IN" sz="2800" dirty="0"/>
            </a:br>
            <a:r>
              <a:rPr lang="en-IN" sz="2800" dirty="0"/>
              <a:t>SUBMISSION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8442" y="4793845"/>
            <a:ext cx="6138856" cy="1531917"/>
          </a:xfrm>
        </p:spPr>
        <p:txBody>
          <a:bodyPr>
            <a:normAutofit/>
          </a:bodyPr>
          <a:lstStyle/>
          <a:p>
            <a:pPr algn="l"/>
            <a:r>
              <a:rPr lang="en-IN" sz="1200" dirty="0"/>
              <a:t> </a:t>
            </a:r>
            <a:r>
              <a:rPr lang="en-IN" sz="1800" dirty="0" smtClean="0"/>
              <a:t>Submitted By:</a:t>
            </a:r>
            <a:endParaRPr lang="en-IN" sz="1800" dirty="0"/>
          </a:p>
          <a:p>
            <a:pPr algn="l"/>
            <a:r>
              <a:rPr lang="en-IN" sz="1800" dirty="0" smtClean="0"/>
              <a:t>Name: </a:t>
            </a:r>
            <a:r>
              <a:rPr lang="en-IN" sz="1800" dirty="0" err="1" smtClean="0"/>
              <a:t>Surabhi</a:t>
            </a:r>
            <a:r>
              <a:rPr lang="en-IN" sz="1800" dirty="0" smtClean="0"/>
              <a:t> </a:t>
            </a:r>
            <a:r>
              <a:rPr lang="en-IN" sz="1800" dirty="0" err="1" smtClean="0"/>
              <a:t>Varshney</a:t>
            </a:r>
            <a:endParaRPr lang="en-IN" sz="1800" dirty="0" smtClean="0"/>
          </a:p>
          <a:p>
            <a:pPr algn="l"/>
            <a:r>
              <a:rPr lang="en-US" sz="1800" smtClean="0"/>
              <a:t>Roll No: DDA1720204</a:t>
            </a:r>
            <a:endParaRPr lang="en-IN" sz="1800" dirty="0"/>
          </a:p>
          <a:p>
            <a:pPr marL="457200" indent="-457200" algn="l">
              <a:buFont typeface="+mj-lt"/>
              <a:buAutoNum type="arabicPeriod"/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414739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36469" y="285238"/>
            <a:ext cx="9313817" cy="856138"/>
          </a:xfrm>
        </p:spPr>
        <p:txBody>
          <a:bodyPr>
            <a:normAutofit/>
          </a:bodyPr>
          <a:lstStyle/>
          <a:p>
            <a:r>
              <a:rPr lang="en-IN" sz="2800" b="1" dirty="0"/>
              <a:t> </a:t>
            </a:r>
            <a:r>
              <a:rPr lang="en-IN" sz="2800" dirty="0" smtClean="0"/>
              <a:t>Issues &amp;</a:t>
            </a:r>
            <a:r>
              <a:rPr lang="en-IN" sz="2800" b="1" dirty="0" smtClean="0"/>
              <a:t> </a:t>
            </a:r>
            <a:r>
              <a:rPr lang="en-IN" sz="2800" dirty="0" smtClean="0"/>
              <a:t>Probable Solution Steps</a:t>
            </a:r>
            <a:endParaRPr lang="en-IN" sz="280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04949" y="1390902"/>
            <a:ext cx="11168742" cy="4344261"/>
          </a:xfrm>
        </p:spPr>
        <p:txBody>
          <a:bodyPr>
            <a:normAutofit/>
          </a:bodyPr>
          <a:lstStyle/>
          <a:p>
            <a:r>
              <a:rPr lang="en-US" sz="1600" b="1" dirty="0"/>
              <a:t>C</a:t>
            </a:r>
            <a:r>
              <a:rPr lang="en-US" sz="1600" b="1" dirty="0" smtClean="0"/>
              <a:t>abs unavailable in evening rush hours at airport</a:t>
            </a:r>
          </a:p>
          <a:p>
            <a:pPr marL="0" indent="0">
              <a:buNone/>
            </a:pPr>
            <a:r>
              <a:rPr lang="en-US" sz="1600" dirty="0" smtClean="0"/>
              <a:t>Probably drivers choose to take rides within city in the evening because if they accept trip to airport idle time is more </a:t>
            </a:r>
            <a:r>
              <a:rPr lang="en-US" sz="1600" dirty="0" err="1" smtClean="0"/>
              <a:t>i.e</a:t>
            </a:r>
            <a:r>
              <a:rPr lang="en-US" sz="1600" dirty="0" smtClean="0"/>
              <a:t> drivers will have to wait at airport to get a trip back to city, and they wont prefer coming back to city without a customer as it will directly affect their daily profit. </a:t>
            </a:r>
          </a:p>
          <a:p>
            <a:r>
              <a:rPr lang="en-US" sz="1600" b="1" dirty="0" smtClean="0"/>
              <a:t>Request cancelled in morning rush hours in city </a:t>
            </a:r>
          </a:p>
          <a:p>
            <a:pPr marL="0" indent="0">
              <a:buNone/>
            </a:pPr>
            <a:r>
              <a:rPr lang="en-US" sz="1600" dirty="0" smtClean="0"/>
              <a:t>because majority of cars are at airports, completing trips as drivers tend to accept trips to airport in morning rush hours.</a:t>
            </a:r>
          </a:p>
          <a:p>
            <a:pPr marL="0" indent="0">
              <a:buNone/>
            </a:pPr>
            <a:r>
              <a:rPr lang="en-US" sz="1600" b="1" dirty="0" smtClean="0"/>
              <a:t>Steps:</a:t>
            </a:r>
          </a:p>
          <a:p>
            <a:r>
              <a:rPr lang="en-US" sz="1600" dirty="0" smtClean="0"/>
              <a:t>Introduce policy to give lucrative commission to cab drivers if they make trips to airport in the evening.</a:t>
            </a:r>
          </a:p>
          <a:p>
            <a:r>
              <a:rPr lang="en-US" sz="1600" dirty="0" smtClean="0"/>
              <a:t>Try to give early heads up to drivers to tell them in which are pocket demand is predicted to increase so that appropriate supply can be maintained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399706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26" y="1632188"/>
            <a:ext cx="11168742" cy="434426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1600" dirty="0"/>
              <a:t>Uber is a leading global cab providing </a:t>
            </a:r>
            <a:r>
              <a:rPr lang="en-IN" sz="1600" dirty="0" smtClean="0"/>
              <a:t>service. But </a:t>
            </a:r>
            <a:r>
              <a:rPr lang="en-IN" sz="1600" dirty="0"/>
              <a:t>recently they have identified that there is some </a:t>
            </a:r>
            <a:r>
              <a:rPr lang="en-IN" sz="1600" dirty="0" smtClean="0"/>
              <a:t> </a:t>
            </a:r>
            <a:r>
              <a:rPr lang="en-IN" sz="1600" dirty="0"/>
              <a:t>issue with respect to availability of cars especially at the airport in one specific city where </a:t>
            </a:r>
            <a:r>
              <a:rPr lang="en-IN" sz="1600" dirty="0" smtClean="0"/>
              <a:t>the airport </a:t>
            </a:r>
            <a:r>
              <a:rPr lang="en-IN" sz="1600" dirty="0"/>
              <a:t>is far away from the city.                                                                     </a:t>
            </a:r>
          </a:p>
          <a:p>
            <a:pPr marL="0" indent="0">
              <a:buNone/>
            </a:pPr>
            <a:r>
              <a:rPr lang="en-IN" sz="1600" dirty="0" smtClean="0"/>
              <a:t>They </a:t>
            </a:r>
            <a:r>
              <a:rPr lang="en-IN" sz="1600" dirty="0"/>
              <a:t>want to use the historical data to identify the reasons for issues like cancellation of rides and </a:t>
            </a:r>
            <a:r>
              <a:rPr lang="en-IN" sz="1600" dirty="0" smtClean="0"/>
              <a:t>non </a:t>
            </a:r>
            <a:r>
              <a:rPr lang="en-IN" sz="1600" dirty="0"/>
              <a:t>availability of cars and suggest proper solutions as well. This task includes the </a:t>
            </a:r>
            <a:r>
              <a:rPr lang="en-IN" sz="1600" dirty="0" smtClean="0"/>
              <a:t>identification of the </a:t>
            </a:r>
            <a:r>
              <a:rPr lang="en-IN" sz="1600" dirty="0"/>
              <a:t>cause behind this demand supply gap issue and to provide suitable measures.   </a:t>
            </a:r>
            <a:r>
              <a:rPr lang="en-IN" sz="1600" dirty="0" smtClean="0"/>
              <a:t>                                           </a:t>
            </a:r>
            <a:endParaRPr lang="en-IN" sz="1600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sz="1600" u="sng" dirty="0" smtClean="0"/>
              <a:t>Business objective:</a:t>
            </a:r>
          </a:p>
          <a:p>
            <a:pPr marL="0" indent="0">
              <a:buNone/>
            </a:pPr>
            <a:r>
              <a:rPr lang="en-IN" sz="1600" dirty="0" smtClean="0"/>
              <a:t> </a:t>
            </a:r>
            <a:r>
              <a:rPr lang="en-IN" sz="1600" dirty="0"/>
              <a:t>The objective is to analyse the data given and identify the reasons behind common </a:t>
            </a:r>
            <a:r>
              <a:rPr lang="en-IN" sz="1600" dirty="0" smtClean="0"/>
              <a:t>issues </a:t>
            </a:r>
            <a:r>
              <a:rPr lang="en-IN" sz="1600" dirty="0"/>
              <a:t>being faced by customers like non availability of cars and requests getting cancelled </a:t>
            </a:r>
            <a:r>
              <a:rPr lang="en-IN" sz="1600" dirty="0" smtClean="0"/>
              <a:t>especially </a:t>
            </a:r>
            <a:r>
              <a:rPr lang="en-IN" sz="1600" dirty="0"/>
              <a:t>when the ride is between airport and a specific city. Also, we need to provide appropriate measures to </a:t>
            </a:r>
            <a:r>
              <a:rPr lang="en-IN" sz="1600" dirty="0" smtClean="0"/>
              <a:t>result </a:t>
            </a:r>
            <a:r>
              <a:rPr lang="en-IN" sz="1600" dirty="0"/>
              <a:t>in a better profitable customer service. </a:t>
            </a:r>
            <a:endParaRPr lang="en-IN" sz="1600" dirty="0" smtClean="0"/>
          </a:p>
          <a:p>
            <a:pPr>
              <a:buFont typeface="Wingdings" panose="05000000000000000000" pitchFamily="2" charset="2"/>
              <a:buChar char="Ø"/>
            </a:pPr>
            <a:endParaRPr lang="en-IN" sz="1600" u="sng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sz="1600" u="sng" dirty="0" smtClean="0"/>
              <a:t>Strategy to be followed 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1600" dirty="0" smtClean="0"/>
              <a:t>Study the historical data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1600" dirty="0" smtClean="0"/>
              <a:t>Study the hourly frequency of the cab requests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1600" dirty="0" smtClean="0"/>
              <a:t>Further deep dive to find out peak  hours for both city and airport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1600" dirty="0" smtClean="0"/>
              <a:t>Find out which part of day has more demand supply gap </a:t>
            </a:r>
            <a:r>
              <a:rPr lang="en-IN" sz="1600" dirty="0" err="1" smtClean="0"/>
              <a:t>wrt</a:t>
            </a:r>
            <a:r>
              <a:rPr lang="en-IN" sz="1600" dirty="0" smtClean="0"/>
              <a:t> both city and airport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1600" dirty="0" smtClean="0"/>
              <a:t>Suggest possible solutions for this gap</a:t>
            </a:r>
          </a:p>
          <a:p>
            <a:pPr marL="457200" lvl="1" indent="0">
              <a:buNone/>
            </a:pPr>
            <a:endParaRPr lang="en-IN" sz="1600" dirty="0" smtClean="0"/>
          </a:p>
          <a:p>
            <a:pPr marL="457200" lvl="1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/>
          <a:lstStyle/>
          <a:p>
            <a:r>
              <a:rPr lang="en-IN" b="1" dirty="0"/>
              <a:t> </a:t>
            </a:r>
            <a:r>
              <a:rPr lang="en-IN" sz="2800" dirty="0" smtClean="0"/>
              <a:t>Abstract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869754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6760966"/>
              </p:ext>
            </p:extLst>
          </p:nvPr>
        </p:nvGraphicFramePr>
        <p:xfrm>
          <a:off x="393090" y="1537677"/>
          <a:ext cx="11169650" cy="35735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/>
          <a:lstStyle/>
          <a:p>
            <a:r>
              <a:rPr lang="en-IN" b="1" dirty="0"/>
              <a:t> </a:t>
            </a:r>
            <a:r>
              <a:rPr lang="en-IN" sz="2800" dirty="0" smtClean="0"/>
              <a:t>Problem </a:t>
            </a:r>
            <a:r>
              <a:rPr lang="en-IN" sz="2800" dirty="0"/>
              <a:t>solving </a:t>
            </a:r>
            <a:r>
              <a:rPr lang="en-IN" sz="2800" dirty="0" smtClean="0"/>
              <a:t>methodology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118598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7412" y="230648"/>
            <a:ext cx="9313817" cy="856138"/>
          </a:xfrm>
        </p:spPr>
        <p:txBody>
          <a:bodyPr/>
          <a:lstStyle/>
          <a:p>
            <a:r>
              <a:rPr lang="en-IN" sz="2800" dirty="0" smtClean="0"/>
              <a:t>Analysis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5893" y="1197209"/>
            <a:ext cx="11168742" cy="434426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1600" b="1" dirty="0" smtClean="0"/>
              <a:t>Data provided for analysis:</a:t>
            </a:r>
          </a:p>
          <a:p>
            <a:r>
              <a:rPr lang="en-IN" sz="1600" dirty="0"/>
              <a:t>Uber Request </a:t>
            </a:r>
            <a:r>
              <a:rPr lang="en-IN" sz="1600" dirty="0" smtClean="0"/>
              <a:t>Data.csv</a:t>
            </a:r>
            <a:r>
              <a:rPr lang="en-IN" sz="1600" dirty="0"/>
              <a:t>: </a:t>
            </a:r>
            <a:r>
              <a:rPr lang="en-IN" sz="1600" dirty="0" smtClean="0"/>
              <a:t>It is </a:t>
            </a:r>
            <a:r>
              <a:rPr lang="en-IN" sz="1600" dirty="0"/>
              <a:t>a masked data set which is similar to what data </a:t>
            </a:r>
            <a:r>
              <a:rPr lang="en-IN" sz="1600" dirty="0" smtClean="0"/>
              <a:t>analysts </a:t>
            </a:r>
            <a:r>
              <a:rPr lang="en-IN" sz="1600" dirty="0"/>
              <a:t>at Uber </a:t>
            </a:r>
            <a:r>
              <a:rPr lang="en-IN" sz="1600" dirty="0" smtClean="0"/>
              <a:t>handle.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600" b="1" dirty="0" smtClean="0"/>
              <a:t>Assumptions made:</a:t>
            </a:r>
          </a:p>
          <a:p>
            <a:r>
              <a:rPr lang="en-IN" sz="1600" dirty="0" smtClean="0"/>
              <a:t>Trip statuses are only among : completed/ cancelled/no cars available</a:t>
            </a:r>
          </a:p>
          <a:p>
            <a:r>
              <a:rPr lang="en-IN" sz="1600" dirty="0" smtClean="0"/>
              <a:t>Pick up area pocket for all cab requests is be either city or airport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600" b="1" dirty="0" smtClean="0"/>
              <a:t>Attributes:</a:t>
            </a:r>
          </a:p>
          <a:p>
            <a:pPr marL="0" indent="0">
              <a:buNone/>
            </a:pPr>
            <a:r>
              <a:rPr lang="en-IN" sz="1600" b="1" dirty="0" smtClean="0"/>
              <a:t>Following are the attributes provided in the historical data given: </a:t>
            </a:r>
          </a:p>
          <a:p>
            <a:endParaRPr lang="en-IN" sz="16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4180233"/>
              </p:ext>
            </p:extLst>
          </p:nvPr>
        </p:nvGraphicFramePr>
        <p:xfrm>
          <a:off x="600501" y="3289109"/>
          <a:ext cx="7171140" cy="338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5570"/>
                <a:gridCol w="3585570"/>
              </a:tblGrid>
              <a:tr h="284195">
                <a:tc>
                  <a:txBody>
                    <a:bodyPr/>
                    <a:lstStyle/>
                    <a:p>
                      <a:r>
                        <a:rPr lang="en-US" dirty="0" smtClean="0"/>
                        <a:t>Attributes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284195"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Request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Unique ID of rides </a:t>
                      </a:r>
                      <a:endParaRPr lang="en-US" dirty="0"/>
                    </a:p>
                  </a:txBody>
                  <a:tcPr/>
                </a:tc>
              </a:tr>
              <a:tr h="284195"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Pick point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 smtClean="0"/>
                        <a:t>Pick point (airport/city)</a:t>
                      </a:r>
                    </a:p>
                  </a:txBody>
                  <a:tcPr/>
                </a:tc>
              </a:tr>
              <a:tr h="284195"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driver id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 smtClean="0"/>
                        <a:t>ID of the cab driver</a:t>
                      </a:r>
                    </a:p>
                  </a:txBody>
                  <a:tcPr/>
                </a:tc>
              </a:tr>
              <a:tr h="490528"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status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 smtClean="0"/>
                        <a:t>Status of the ride (cancelled/no cars available/trip completed)</a:t>
                      </a:r>
                    </a:p>
                  </a:txBody>
                  <a:tcPr/>
                </a:tc>
              </a:tr>
              <a:tr h="490528"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Request timestamp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 smtClean="0"/>
                        <a:t>Date timestamp when the request was made</a:t>
                      </a:r>
                    </a:p>
                  </a:txBody>
                  <a:tcPr/>
                </a:tc>
              </a:tr>
              <a:tr h="490528"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Drop timestamp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 smtClean="0"/>
                        <a:t>Date timestamp when the drop happened 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5347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4707" y="203351"/>
            <a:ext cx="9313817" cy="856138"/>
          </a:xfrm>
        </p:spPr>
        <p:txBody>
          <a:bodyPr/>
          <a:lstStyle/>
          <a:p>
            <a:r>
              <a:rPr lang="en-IN" sz="2800" dirty="0" smtClean="0"/>
              <a:t>Analysis 1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9" y="1145243"/>
            <a:ext cx="11168742" cy="517367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1600" b="1" dirty="0" smtClean="0"/>
              <a:t>Hourly Frequency of Cabs requested :</a:t>
            </a:r>
          </a:p>
          <a:p>
            <a:pPr lvl="1"/>
            <a:r>
              <a:rPr lang="en-IN" sz="1600" dirty="0" smtClean="0"/>
              <a:t>Study the frequency of cabs requested against each hour for all 5 days of the week in order to find out the peak time from airport as well as city.</a:t>
            </a:r>
          </a:p>
          <a:p>
            <a:pPr lvl="1"/>
            <a:r>
              <a:rPr lang="en-IN" sz="1600" b="1" u="sng" dirty="0" smtClean="0"/>
              <a:t>CONCLUSION </a:t>
            </a:r>
            <a:r>
              <a:rPr lang="en-IN" sz="1600" dirty="0" smtClean="0"/>
              <a:t>: From </a:t>
            </a:r>
            <a:r>
              <a:rPr lang="en-IN" sz="1600" dirty="0"/>
              <a:t>the plot </a:t>
            </a:r>
            <a:r>
              <a:rPr lang="en-IN" sz="1600" dirty="0" smtClean="0"/>
              <a:t>shown below, </a:t>
            </a:r>
            <a:r>
              <a:rPr lang="en-IN" sz="1600" dirty="0"/>
              <a:t>it is clear that </a:t>
            </a:r>
            <a:r>
              <a:rPr lang="en-IN" sz="1600" b="1" dirty="0"/>
              <a:t>the peak demand </a:t>
            </a:r>
            <a:r>
              <a:rPr lang="en-IN" sz="1600" dirty="0"/>
              <a:t>is faced during </a:t>
            </a:r>
            <a:r>
              <a:rPr lang="en-IN" sz="1600" b="1" dirty="0"/>
              <a:t>morning hours </a:t>
            </a:r>
            <a:r>
              <a:rPr lang="en-IN" sz="1600" dirty="0"/>
              <a:t>(from 5AM to 10 AM) </a:t>
            </a:r>
            <a:r>
              <a:rPr lang="en-IN" sz="1600" b="1" dirty="0"/>
              <a:t>in City </a:t>
            </a:r>
            <a:r>
              <a:rPr lang="en-IN" sz="1600" dirty="0"/>
              <a:t>and during </a:t>
            </a:r>
            <a:r>
              <a:rPr lang="en-IN" sz="1600" b="1" dirty="0"/>
              <a:t>evening hours</a:t>
            </a:r>
            <a:r>
              <a:rPr lang="en-IN" sz="1600" dirty="0"/>
              <a:t> (from 5 PM to 10 PM) in </a:t>
            </a:r>
            <a:r>
              <a:rPr lang="en-IN" sz="1600" b="1" dirty="0" smtClean="0"/>
              <a:t>Airport.</a:t>
            </a:r>
            <a:endParaRPr lang="en-IN" sz="1600" dirty="0"/>
          </a:p>
          <a:p>
            <a:pPr lvl="1"/>
            <a:r>
              <a:rPr lang="en-IN" sz="1600" dirty="0" smtClean="0"/>
              <a:t>So, to manage this demand efficiently cabs should be made available appropriately at city and airport</a:t>
            </a:r>
          </a:p>
          <a:p>
            <a:pPr lvl="1"/>
            <a:endParaRPr lang="en-IN" sz="1600" b="1" dirty="0"/>
          </a:p>
          <a:p>
            <a:pPr marL="457200" lvl="1" indent="0">
              <a:buNone/>
            </a:pPr>
            <a:endParaRPr lang="en-IN" sz="1600" b="1" dirty="0" smtClean="0"/>
          </a:p>
          <a:p>
            <a:pPr marL="457200" lvl="1" indent="0">
              <a:buNone/>
            </a:pPr>
            <a:endParaRPr lang="en-IN" sz="1700" b="1" dirty="0"/>
          </a:p>
          <a:p>
            <a:pPr marL="457200" lvl="1" indent="0">
              <a:buNone/>
            </a:pPr>
            <a:endParaRPr lang="en-IN" sz="1700" b="1" dirty="0" smtClean="0"/>
          </a:p>
          <a:p>
            <a:pPr marL="457200" lvl="1" indent="0">
              <a:buNone/>
            </a:pPr>
            <a:endParaRPr lang="en-IN" sz="1700" b="1" dirty="0"/>
          </a:p>
          <a:p>
            <a:pPr marL="457200" lvl="1" indent="0">
              <a:buNone/>
            </a:pPr>
            <a:endParaRPr lang="en-IN" sz="1700" b="1" dirty="0" smtClean="0"/>
          </a:p>
          <a:p>
            <a:pPr marL="457200" lvl="1" indent="0">
              <a:buNone/>
            </a:pPr>
            <a:endParaRPr lang="en-IN" sz="1700" b="1" dirty="0"/>
          </a:p>
          <a:p>
            <a:pPr marL="457200" lvl="1" indent="0">
              <a:buNone/>
            </a:pPr>
            <a:endParaRPr lang="en-IN" sz="1700" b="1" dirty="0"/>
          </a:p>
          <a:p>
            <a:pPr marL="457200" lvl="1" indent="0">
              <a:buNone/>
            </a:pPr>
            <a:endParaRPr lang="en-IN" sz="1700" b="1" dirty="0" smtClean="0"/>
          </a:p>
          <a:p>
            <a:pPr marL="457200" lvl="1" indent="0">
              <a:buNone/>
            </a:pPr>
            <a:endParaRPr lang="en-US" sz="1700" dirty="0" smtClean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2580" y="3214473"/>
            <a:ext cx="8466137" cy="348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3335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1060" y="285238"/>
            <a:ext cx="9313817" cy="856138"/>
          </a:xfrm>
        </p:spPr>
        <p:txBody>
          <a:bodyPr/>
          <a:lstStyle/>
          <a:p>
            <a:r>
              <a:rPr lang="en-IN" b="1" dirty="0"/>
              <a:t> </a:t>
            </a:r>
            <a:r>
              <a:rPr lang="en-IN" sz="2800" dirty="0" smtClean="0"/>
              <a:t>Analysis 2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540" y="1090652"/>
            <a:ext cx="11168742" cy="434426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1600" b="1" dirty="0" smtClean="0"/>
              <a:t>Trips Completed v/s part of day 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1600" dirty="0" smtClean="0"/>
              <a:t>First we shall divide the entire day into following five time slots </a:t>
            </a:r>
            <a:r>
              <a:rPr lang="en-IN" sz="1600" dirty="0"/>
              <a:t>and then </a:t>
            </a:r>
            <a:r>
              <a:rPr lang="en-IN" sz="1600" dirty="0" smtClean="0"/>
              <a:t>map each request hour </a:t>
            </a:r>
            <a:r>
              <a:rPr lang="en-IN" sz="1600" dirty="0"/>
              <a:t>to </a:t>
            </a:r>
            <a:r>
              <a:rPr lang="en-IN" sz="1600" dirty="0" smtClean="0"/>
              <a:t>below buckets</a:t>
            </a:r>
          </a:p>
          <a:p>
            <a:pPr lvl="1"/>
            <a:r>
              <a:rPr lang="en-IN" sz="1600" dirty="0"/>
              <a:t>pre morning - before 3AM</a:t>
            </a:r>
          </a:p>
          <a:p>
            <a:pPr lvl="1"/>
            <a:r>
              <a:rPr lang="en-IN" sz="1600" dirty="0"/>
              <a:t>morning rush - between 4 AM to 9 AM</a:t>
            </a:r>
          </a:p>
          <a:p>
            <a:pPr lvl="1"/>
            <a:r>
              <a:rPr lang="en-IN" sz="1600" dirty="0" smtClean="0"/>
              <a:t>Day time </a:t>
            </a:r>
            <a:r>
              <a:rPr lang="en-IN" sz="1600" dirty="0"/>
              <a:t>- between 10 AM to 4 PM</a:t>
            </a:r>
          </a:p>
          <a:p>
            <a:pPr lvl="1"/>
            <a:r>
              <a:rPr lang="en-IN" sz="1600" dirty="0"/>
              <a:t>evening rush - between 5 PM to 9 PM</a:t>
            </a:r>
          </a:p>
          <a:p>
            <a:pPr lvl="1"/>
            <a:r>
              <a:rPr lang="en-IN" sz="1600" dirty="0" smtClean="0"/>
              <a:t>Late night </a:t>
            </a:r>
            <a:r>
              <a:rPr lang="en-IN" sz="1600" dirty="0"/>
              <a:t>- between 10 PM to 12 </a:t>
            </a:r>
            <a:r>
              <a:rPr lang="en-IN" sz="1600" dirty="0" smtClean="0"/>
              <a:t>AM</a:t>
            </a:r>
          </a:p>
          <a:p>
            <a:pPr marL="457200" lvl="1" indent="0">
              <a:buNone/>
            </a:pPr>
            <a:r>
              <a:rPr lang="en-IN" sz="1600" b="1" u="sng" dirty="0" smtClean="0"/>
              <a:t>CONCLUSION</a:t>
            </a:r>
            <a:r>
              <a:rPr lang="en-IN" sz="1600" dirty="0" smtClean="0"/>
              <a:t> : From the below graph it is clear that more number of trips completed during morning rush hours </a:t>
            </a:r>
            <a:r>
              <a:rPr lang="en-IN" sz="1600" dirty="0" err="1" smtClean="0"/>
              <a:t>i.e</a:t>
            </a:r>
            <a:r>
              <a:rPr lang="en-IN" sz="1600" dirty="0" smtClean="0"/>
              <a:t> 4AM to 9 AM</a:t>
            </a:r>
            <a:endParaRPr lang="en-IN" sz="16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200" dirty="0"/>
              <a:t>		</a:t>
            </a:r>
          </a:p>
          <a:p>
            <a:pPr marL="0" indent="0">
              <a:buNone/>
            </a:pPr>
            <a:endParaRPr lang="en-IN" sz="1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457" y="3594195"/>
            <a:ext cx="9009063" cy="3263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7511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91060" y="298886"/>
            <a:ext cx="9313817" cy="856138"/>
          </a:xfrm>
        </p:spPr>
        <p:txBody>
          <a:bodyPr/>
          <a:lstStyle/>
          <a:p>
            <a:r>
              <a:rPr lang="en-IN" sz="2800" dirty="0" smtClean="0"/>
              <a:t>Analysis 3</a:t>
            </a:r>
            <a:endParaRPr lang="en-IN" sz="28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32245" y="1158890"/>
            <a:ext cx="11168742" cy="434426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600" b="1" dirty="0" smtClean="0"/>
              <a:t>Ratio of trips status against different time slots:</a:t>
            </a:r>
          </a:p>
          <a:p>
            <a:r>
              <a:rPr lang="en-US" sz="1600" dirty="0" smtClean="0"/>
              <a:t>Find the frequency of trips against time slots clearly differentiating each of the trip status (Completed/No cars Available/Cancelled)</a:t>
            </a:r>
          </a:p>
          <a:p>
            <a:pPr marL="228600" lvl="1">
              <a:spcBef>
                <a:spcPts val="1000"/>
              </a:spcBef>
            </a:pPr>
            <a:r>
              <a:rPr lang="en-US" sz="1600" b="1" u="sng" dirty="0" smtClean="0"/>
              <a:t>CONCLUSION</a:t>
            </a:r>
            <a:r>
              <a:rPr lang="en-US" sz="1600" dirty="0" smtClean="0"/>
              <a:t>: from the below plot it is evident that many customers faced no cars available during evening hours (5PM to 9PM) and majority of trips got cancelled in morning rush hours (</a:t>
            </a:r>
            <a:r>
              <a:rPr lang="en-IN" sz="1600" dirty="0"/>
              <a:t>4 AM to 9 </a:t>
            </a:r>
            <a:r>
              <a:rPr lang="en-IN" sz="1600" dirty="0" smtClean="0"/>
              <a:t>AM</a:t>
            </a:r>
            <a:r>
              <a:rPr lang="en-US" sz="1600" dirty="0" smtClean="0"/>
              <a:t>)</a:t>
            </a:r>
          </a:p>
          <a:p>
            <a:pPr marL="228600" lvl="1">
              <a:spcBef>
                <a:spcPts val="1000"/>
              </a:spcBef>
            </a:pPr>
            <a:r>
              <a:rPr lang="en-US" sz="1600" dirty="0" smtClean="0"/>
              <a:t>Need to dig further and analysis which pocket of the area has this less supply of cabs because of which customers were facing these issues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6083" y="3057098"/>
            <a:ext cx="7538042" cy="3113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9856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50117" y="339829"/>
            <a:ext cx="9313817" cy="856138"/>
          </a:xfrm>
        </p:spPr>
        <p:txBody>
          <a:bodyPr/>
          <a:lstStyle/>
          <a:p>
            <a:r>
              <a:rPr lang="en-IN" b="1" dirty="0"/>
              <a:t> </a:t>
            </a:r>
            <a:r>
              <a:rPr lang="en-IN" sz="2800" dirty="0" smtClean="0"/>
              <a:t>Analysis 4.1</a:t>
            </a:r>
            <a:endParaRPr lang="en-IN" sz="2800" dirty="0"/>
          </a:p>
        </p:txBody>
      </p:sp>
      <p:sp>
        <p:nvSpPr>
          <p:cNvPr id="5" name="Content Placeholder 1"/>
          <p:cNvSpPr>
            <a:spLocks noGrp="1"/>
          </p:cNvSpPr>
          <p:nvPr>
            <p:ph idx="1"/>
          </p:nvPr>
        </p:nvSpPr>
        <p:spPr>
          <a:xfrm>
            <a:off x="432245" y="1158890"/>
            <a:ext cx="11168742" cy="434426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600" b="1" dirty="0" smtClean="0"/>
              <a:t>Statuses of trips during morning rush hour</a:t>
            </a:r>
          </a:p>
          <a:p>
            <a:r>
              <a:rPr lang="en-US" sz="1600" dirty="0" smtClean="0"/>
              <a:t>Find the distribution of cab requests during the morning rush hours across different statuses and the pick up area pocket</a:t>
            </a:r>
          </a:p>
          <a:p>
            <a:pPr marL="228600" lvl="1">
              <a:spcBef>
                <a:spcPts val="1000"/>
              </a:spcBef>
            </a:pPr>
            <a:r>
              <a:rPr lang="en-US" sz="1600" b="1" u="sng" dirty="0" smtClean="0"/>
              <a:t>CONCLUSION</a:t>
            </a:r>
            <a:r>
              <a:rPr lang="en-US" sz="1600" dirty="0" smtClean="0"/>
              <a:t>: from the below plot it is evident that during morning rush hours majority of customers face cancellation of requests in the city </a:t>
            </a:r>
            <a:r>
              <a:rPr lang="en-US" sz="1600" dirty="0" err="1" smtClean="0"/>
              <a:t>i.e</a:t>
            </a:r>
            <a:r>
              <a:rPr lang="en-US" sz="1600" dirty="0" smtClean="0"/>
              <a:t> </a:t>
            </a:r>
            <a:r>
              <a:rPr lang="en-US" sz="1600" b="1" dirty="0" smtClean="0"/>
              <a:t>demand of cabs is more in city during morning rush hours but the supply is less</a:t>
            </a:r>
            <a:endParaRPr lang="en-US" sz="1600" b="1" u="sng" dirty="0" smtClean="0"/>
          </a:p>
          <a:p>
            <a:pPr marL="0" indent="0">
              <a:buNone/>
            </a:pPr>
            <a:endParaRPr lang="en-US" sz="1600" b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599" y="2634019"/>
            <a:ext cx="8417923" cy="37872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33554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36469" y="162409"/>
            <a:ext cx="9313817" cy="856138"/>
          </a:xfrm>
        </p:spPr>
        <p:txBody>
          <a:bodyPr/>
          <a:lstStyle/>
          <a:p>
            <a:r>
              <a:rPr lang="en-IN" b="1" dirty="0"/>
              <a:t> </a:t>
            </a:r>
            <a:r>
              <a:rPr lang="en-IN" sz="2800" dirty="0" smtClean="0"/>
              <a:t>Analysis 4.2</a:t>
            </a:r>
            <a:endParaRPr lang="en-IN" sz="2800" dirty="0"/>
          </a:p>
        </p:txBody>
      </p:sp>
      <p:sp>
        <p:nvSpPr>
          <p:cNvPr id="5" name="Content Placeholder 1"/>
          <p:cNvSpPr>
            <a:spLocks noGrp="1"/>
          </p:cNvSpPr>
          <p:nvPr>
            <p:ph idx="1"/>
          </p:nvPr>
        </p:nvSpPr>
        <p:spPr>
          <a:xfrm>
            <a:off x="404813" y="1241425"/>
            <a:ext cx="11169650" cy="43434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600" b="1" dirty="0" smtClean="0"/>
              <a:t>Statuses of trips during evening rush hour</a:t>
            </a:r>
          </a:p>
          <a:p>
            <a:r>
              <a:rPr lang="en-US" sz="1600" dirty="0" smtClean="0"/>
              <a:t>Find the distribution of cab requests during the evening rush hours across different statuses and the pick up area pocket</a:t>
            </a:r>
          </a:p>
          <a:p>
            <a:pPr marL="228600" lvl="1">
              <a:spcBef>
                <a:spcPts val="1000"/>
              </a:spcBef>
            </a:pPr>
            <a:r>
              <a:rPr lang="en-US" sz="1600" b="1" u="sng" dirty="0" smtClean="0"/>
              <a:t>CONCLUSION</a:t>
            </a:r>
            <a:r>
              <a:rPr lang="en-US" sz="1600" dirty="0" smtClean="0"/>
              <a:t>: from the below plot it is evident that during evening rush hours majority of customers face unavailability of cars in the airport </a:t>
            </a:r>
            <a:r>
              <a:rPr lang="en-US" sz="1600" dirty="0" err="1" smtClean="0"/>
              <a:t>i.e</a:t>
            </a:r>
            <a:r>
              <a:rPr lang="en-US" sz="1600" dirty="0" smtClean="0"/>
              <a:t> </a:t>
            </a:r>
            <a:r>
              <a:rPr lang="en-US" sz="1600" b="1" dirty="0" smtClean="0"/>
              <a:t>demand of cabs is more in airport during evening rush hours but the supply is less</a:t>
            </a:r>
            <a:endParaRPr lang="en-US" sz="1600" dirty="0" smtClean="0"/>
          </a:p>
          <a:p>
            <a:pPr marL="0" indent="0">
              <a:buNone/>
            </a:pPr>
            <a:endParaRPr lang="en-US" sz="1600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137" y="2756847"/>
            <a:ext cx="7647224" cy="3801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7818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992</TotalTime>
  <Words>1007</Words>
  <Application>Microsoft Office PowerPoint</Application>
  <PresentationFormat>Custom</PresentationFormat>
  <Paragraphs>90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Uber Demand Supply Gap Assignment  SUBMISSION </vt:lpstr>
      <vt:lpstr> Abstract</vt:lpstr>
      <vt:lpstr> Problem solving methodology</vt:lpstr>
      <vt:lpstr>Analysis</vt:lpstr>
      <vt:lpstr>Analysis 1</vt:lpstr>
      <vt:lpstr> Analysis 2</vt:lpstr>
      <vt:lpstr>Analysis 3</vt:lpstr>
      <vt:lpstr> Analysis 4.1</vt:lpstr>
      <vt:lpstr> Analysis 4.2</vt:lpstr>
      <vt:lpstr> Issues &amp; Probable Solution Steps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Investment Case Study  Submission</dc:title>
  <dc:creator>Chiranjeev</dc:creator>
  <cp:lastModifiedBy>Surabhi Varshney</cp:lastModifiedBy>
  <cp:revision>77</cp:revision>
  <dcterms:created xsi:type="dcterms:W3CDTF">2016-06-09T08:16:28Z</dcterms:created>
  <dcterms:modified xsi:type="dcterms:W3CDTF">2017-10-08T16:46:03Z</dcterms:modified>
</cp:coreProperties>
</file>